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0" r:id="rId2"/>
    <p:sldId id="257" r:id="rId3"/>
    <p:sldId id="258" r:id="rId4"/>
    <p:sldId id="259" r:id="rId5"/>
    <p:sldId id="260" r:id="rId6"/>
    <p:sldId id="261" r:id="rId7"/>
    <p:sldId id="2637" r:id="rId8"/>
    <p:sldId id="2235" r:id="rId9"/>
    <p:sldId id="2236" r:id="rId10"/>
    <p:sldId id="2237" r:id="rId11"/>
    <p:sldId id="2238" r:id="rId12"/>
    <p:sldId id="2239" r:id="rId13"/>
    <p:sldId id="2638" r:id="rId14"/>
    <p:sldId id="2241" r:id="rId15"/>
    <p:sldId id="2242" r:id="rId16"/>
    <p:sldId id="2243" r:id="rId17"/>
    <p:sldId id="2244" r:id="rId18"/>
    <p:sldId id="2245" r:id="rId19"/>
    <p:sldId id="263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00B05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BB649-17FB-821D-7DC9-6D52CC8EF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F4ABF0-C749-2E9C-666C-B3883065D3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555BCB-EF11-0CC8-523C-751959FF5E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3B3CF-AA6A-20CC-6E31-11035C8A3A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9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6BAE2-99D5-7BF2-4102-395FF02FC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07447D-5B83-9CC0-F350-F05279E26B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7B2354-E05D-AAB5-637B-79E71B4BB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B0E47-3DD5-99F2-3A2E-CC99ADA28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19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3BBA2-B36E-E619-5F32-EEA49404F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E54C85-5291-1CDA-9230-F01675BB8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E33D3C-23C9-AD5E-A445-C243D4329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55E20-325C-37B2-611E-B4306B9C4D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9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stevewyborney.com/" TargetMode="External"/><Relationship Id="rId2" Type="http://schemas.openxmlformats.org/officeDocument/2006/relationships/hyperlink" Target="https://youtube.com/playlist?list=PL9womXq-z7vAlNJT2PAjOXPAyyRPSZXSq&amp;si=z_IWa4MV9j-Q8Y8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stevewyborney.com/subscribe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tevewyborney.com/2019/02/20-days-of-number-sense-rich-math-talk/" TargetMode="External"/><Relationship Id="rId13" Type="http://schemas.openxmlformats.org/officeDocument/2006/relationships/hyperlink" Target="https://stevewyborney.com/2022/10/the-multiplication-advantage-journey-into-multiplication/" TargetMode="External"/><Relationship Id="rId18" Type="http://schemas.openxmlformats.org/officeDocument/2006/relationships/hyperlink" Target="https://stevewyborney.com/2024/10/110-new-esti-mysteries/" TargetMode="External"/><Relationship Id="rId26" Type="http://schemas.openxmlformats.org/officeDocument/2006/relationships/image" Target="../media/image15.png"/><Relationship Id="rId39" Type="http://schemas.openxmlformats.org/officeDocument/2006/relationships/hyperlink" Target="https://stevewyborney.com/2017/03/the-fraction-splat-series/" TargetMode="External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5/09/125-new-esti-mysteries/" TargetMode="External"/><Relationship Id="rId34" Type="http://schemas.openxmlformats.org/officeDocument/2006/relationships/image" Target="../media/image19.jpeg"/><Relationship Id="rId42" Type="http://schemas.openxmlformats.org/officeDocument/2006/relationships/hyperlink" Target="https://stevewyborney.com/subscribe/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8.jpeg"/><Relationship Id="rId17" Type="http://schemas.openxmlformats.org/officeDocument/2006/relationships/hyperlink" Target="https://stevewyborney.com/2023/10/100-new-esti-mysteries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hyperlink" Target="https://stevewyborney.com/2022/10/the-3-container-estimation-routine/" TargetMode="External"/><Relationship Id="rId38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29" Type="http://schemas.openxmlformats.org/officeDocument/2006/relationships/hyperlink" Target="https://stevewyborney.com/2025/01/leaping-numbers-season-2/" TargetMode="External"/><Relationship Id="rId41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hyperlink" Target="https://stevewyborney.com/2022/10/170-new-esti-mysteries/" TargetMode="Externa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hyperlink" Target="http://www.stevewyborney.com/?p=1028" TargetMode="External"/><Relationship Id="rId40" Type="http://schemas.openxmlformats.org/officeDocument/2006/relationships/hyperlink" Target="http://www.stevewyborney.com/?p=893" TargetMode="External"/><Relationship Id="rId5" Type="http://schemas.openxmlformats.org/officeDocument/2006/relationships/hyperlink" Target="https://stevewyborney.com/2017/12/cube-conversations/" TargetMode="External"/><Relationship Id="rId15" Type="http://schemas.openxmlformats.org/officeDocument/2006/relationships/hyperlink" Target="https://www.youtube.com/playlist?list=PL9womXq-z7vDLjIwouzpUrSoD7g6Lokt8" TargetMode="External"/><Relationship Id="rId23" Type="http://schemas.openxmlformats.org/officeDocument/2006/relationships/hyperlink" Target="https://stevewyborney.podia.com/" TargetMode="External"/><Relationship Id="rId28" Type="http://schemas.openxmlformats.org/officeDocument/2006/relationships/image" Target="../media/image16.jpe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1.jpeg"/><Relationship Id="rId31" Type="http://schemas.openxmlformats.org/officeDocument/2006/relationships/hyperlink" Target="https://stevewyborney.com/2024/02/leaping-numbers-leap-day-pattern-challenge-series/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stevewyborney.com/2021/11/150-new-esti-mysteries/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hyperlink" Target="https://stevewyborney.com/2024/11/leaping-numbers-season-1/" TargetMode="External"/><Relationship Id="rId30" Type="http://schemas.openxmlformats.org/officeDocument/2006/relationships/image" Target="../media/image17.png"/><Relationship Id="rId35" Type="http://schemas.openxmlformats.org/officeDocument/2006/relationships/hyperlink" Target="https://stevewyborney.com/2018/09/splat-for-google-slides-40-lessons/" TargetMode="External"/><Relationship Id="rId4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stevewyborney.com/2019/02/20-days-of-number-sense-rich-math-talk/" TargetMode="External"/><Relationship Id="rId13" Type="http://schemas.openxmlformats.org/officeDocument/2006/relationships/hyperlink" Target="https://stevewyborney.com/2022/10/the-multiplication-advantage-journey-into-multiplication/" TargetMode="External"/><Relationship Id="rId18" Type="http://schemas.openxmlformats.org/officeDocument/2006/relationships/hyperlink" Target="https://stevewyborney.com/2024/10/110-new-esti-mysteries/" TargetMode="External"/><Relationship Id="rId26" Type="http://schemas.openxmlformats.org/officeDocument/2006/relationships/image" Target="../media/image15.png"/><Relationship Id="rId39" Type="http://schemas.openxmlformats.org/officeDocument/2006/relationships/hyperlink" Target="https://stevewyborney.com/2017/03/the-fraction-splat-series/" TargetMode="External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5/09/125-new-esti-mysteries/" TargetMode="External"/><Relationship Id="rId34" Type="http://schemas.openxmlformats.org/officeDocument/2006/relationships/image" Target="../media/image19.jpeg"/><Relationship Id="rId42" Type="http://schemas.openxmlformats.org/officeDocument/2006/relationships/hyperlink" Target="https://stevewyborney.com/subscribe/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8.jpeg"/><Relationship Id="rId17" Type="http://schemas.openxmlformats.org/officeDocument/2006/relationships/hyperlink" Target="https://stevewyborney.com/2023/10/100-new-esti-mysteries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hyperlink" Target="https://stevewyborney.com/2022/10/the-3-container-estimation-routine/" TargetMode="External"/><Relationship Id="rId38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29" Type="http://schemas.openxmlformats.org/officeDocument/2006/relationships/hyperlink" Target="https://stevewyborney.com/2025/01/leaping-numbers-season-2/" TargetMode="External"/><Relationship Id="rId41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hyperlink" Target="https://stevewyborney.com/2022/10/170-new-esti-mysteries/" TargetMode="Externa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hyperlink" Target="http://www.stevewyborney.com/?p=1028" TargetMode="External"/><Relationship Id="rId40" Type="http://schemas.openxmlformats.org/officeDocument/2006/relationships/hyperlink" Target="http://www.stevewyborney.com/?p=893" TargetMode="External"/><Relationship Id="rId5" Type="http://schemas.openxmlformats.org/officeDocument/2006/relationships/hyperlink" Target="https://stevewyborney.com/2017/12/cube-conversations/" TargetMode="External"/><Relationship Id="rId15" Type="http://schemas.openxmlformats.org/officeDocument/2006/relationships/hyperlink" Target="https://www.youtube.com/playlist?list=PL9womXq-z7vDLjIwouzpUrSoD7g6Lokt8" TargetMode="External"/><Relationship Id="rId23" Type="http://schemas.openxmlformats.org/officeDocument/2006/relationships/hyperlink" Target="https://stevewyborney.podia.com/" TargetMode="External"/><Relationship Id="rId28" Type="http://schemas.openxmlformats.org/officeDocument/2006/relationships/image" Target="../media/image16.jpe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1.jpeg"/><Relationship Id="rId31" Type="http://schemas.openxmlformats.org/officeDocument/2006/relationships/hyperlink" Target="https://stevewyborney.com/2024/02/leaping-numbers-leap-day-pattern-challenge-series/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stevewyborney.com/2021/11/150-new-esti-mysteries/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hyperlink" Target="https://stevewyborney.com/2024/11/leaping-numbers-season-1/" TargetMode="External"/><Relationship Id="rId30" Type="http://schemas.openxmlformats.org/officeDocument/2006/relationships/image" Target="../media/image17.png"/><Relationship Id="rId35" Type="http://schemas.openxmlformats.org/officeDocument/2006/relationships/hyperlink" Target="https://stevewyborney.com/2018/09/splat-for-google-slides-40-lessons/" TargetMode="External"/><Relationship Id="rId4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tevewyborney.com/2019/02/20-days-of-number-sense-rich-math-talk/" TargetMode="External"/><Relationship Id="rId13" Type="http://schemas.openxmlformats.org/officeDocument/2006/relationships/hyperlink" Target="https://stevewyborney.com/2022/10/the-multiplication-advantage-journey-into-multiplication/" TargetMode="External"/><Relationship Id="rId18" Type="http://schemas.openxmlformats.org/officeDocument/2006/relationships/hyperlink" Target="https://stevewyborney.com/2024/10/110-new-esti-mysteries/" TargetMode="External"/><Relationship Id="rId26" Type="http://schemas.openxmlformats.org/officeDocument/2006/relationships/image" Target="../media/image15.png"/><Relationship Id="rId39" Type="http://schemas.openxmlformats.org/officeDocument/2006/relationships/hyperlink" Target="https://stevewyborney.com/2017/03/the-fraction-splat-series/" TargetMode="External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5/09/125-new-esti-mysteries/" TargetMode="External"/><Relationship Id="rId34" Type="http://schemas.openxmlformats.org/officeDocument/2006/relationships/image" Target="../media/image19.jpeg"/><Relationship Id="rId42" Type="http://schemas.openxmlformats.org/officeDocument/2006/relationships/hyperlink" Target="https://stevewyborney.com/subscribe/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8.jpeg"/><Relationship Id="rId17" Type="http://schemas.openxmlformats.org/officeDocument/2006/relationships/hyperlink" Target="https://stevewyborney.com/2023/10/100-new-esti-mysteries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hyperlink" Target="https://stevewyborney.com/2022/10/the-3-container-estimation-routine/" TargetMode="External"/><Relationship Id="rId38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29" Type="http://schemas.openxmlformats.org/officeDocument/2006/relationships/hyperlink" Target="https://stevewyborney.com/2025/01/leaping-numbers-season-2/" TargetMode="External"/><Relationship Id="rId41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hyperlink" Target="https://stevewyborney.com/2022/10/170-new-esti-mysteries/" TargetMode="Externa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hyperlink" Target="http://www.stevewyborney.com/?p=1028" TargetMode="External"/><Relationship Id="rId40" Type="http://schemas.openxmlformats.org/officeDocument/2006/relationships/hyperlink" Target="http://www.stevewyborney.com/?p=893" TargetMode="External"/><Relationship Id="rId5" Type="http://schemas.openxmlformats.org/officeDocument/2006/relationships/hyperlink" Target="https://stevewyborney.com/2017/12/cube-conversations/" TargetMode="External"/><Relationship Id="rId15" Type="http://schemas.openxmlformats.org/officeDocument/2006/relationships/hyperlink" Target="https://www.youtube.com/playlist?list=PL9womXq-z7vDLjIwouzpUrSoD7g6Lokt8" TargetMode="External"/><Relationship Id="rId23" Type="http://schemas.openxmlformats.org/officeDocument/2006/relationships/hyperlink" Target="https://stevewyborney.podia.com/" TargetMode="External"/><Relationship Id="rId28" Type="http://schemas.openxmlformats.org/officeDocument/2006/relationships/image" Target="../media/image16.jpe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1.jpeg"/><Relationship Id="rId31" Type="http://schemas.openxmlformats.org/officeDocument/2006/relationships/hyperlink" Target="https://stevewyborney.com/2024/02/leaping-numbers-leap-day-pattern-challenge-series/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stevewyborney.com/2021/11/150-new-esti-mysteries/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hyperlink" Target="https://stevewyborney.com/2024/11/leaping-numbers-season-1/" TargetMode="External"/><Relationship Id="rId30" Type="http://schemas.openxmlformats.org/officeDocument/2006/relationships/image" Target="../media/image17.png"/><Relationship Id="rId35" Type="http://schemas.openxmlformats.org/officeDocument/2006/relationships/hyperlink" Target="https://stevewyborney.com/2018/09/splat-for-google-slides-40-lessons/" TargetMode="External"/><Relationship Id="rId43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0D670-6BFC-20E5-5D53-0D5A31CBC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18FC7D-7D24-B0A5-A633-3C523F97C7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AD0B4C-F328-1053-6B1D-2790A740E219}"/>
              </a:ext>
            </a:extLst>
          </p:cNvPr>
          <p:cNvGrpSpPr/>
          <p:nvPr/>
        </p:nvGrpSpPr>
        <p:grpSpPr>
          <a:xfrm>
            <a:off x="2200939" y="4359351"/>
            <a:ext cx="4742121" cy="2092582"/>
            <a:chOff x="297712" y="1063256"/>
            <a:chExt cx="4742121" cy="209258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BB5B57-D359-2C7B-86CA-B82B7DA1F494}"/>
                </a:ext>
              </a:extLst>
            </p:cNvPr>
            <p:cNvSpPr/>
            <p:nvPr/>
          </p:nvSpPr>
          <p:spPr>
            <a:xfrm>
              <a:off x="297712" y="1063256"/>
              <a:ext cx="4742121" cy="20925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hlinkClick r:id="rId2"/>
              <a:extLst>
                <a:ext uri="{FF2B5EF4-FFF2-40B4-BE49-F238E27FC236}">
                  <a16:creationId xmlns:a16="http://schemas.microsoft.com/office/drawing/2014/main" id="{480EBC50-6625-4860-2B06-C9B173D7F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013" y="1212112"/>
              <a:ext cx="1687033" cy="1265274"/>
            </a:xfrm>
            <a:prstGeom prst="rect">
              <a:avLst/>
            </a:prstGeom>
          </p:spPr>
        </p:pic>
        <p:pic>
          <p:nvPicPr>
            <p:cNvPr id="8" name="Picture 7">
              <a:hlinkClick r:id="rId2"/>
              <a:extLst>
                <a:ext uri="{FF2B5EF4-FFF2-40B4-BE49-F238E27FC236}">
                  <a16:creationId xmlns:a16="http://schemas.microsoft.com/office/drawing/2014/main" id="{3B414E0F-8459-D1C2-7F5B-D0ACB8D2F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1" y="1212112"/>
              <a:ext cx="2249376" cy="126527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D5F05C0-7683-6E30-ECDC-CD36708CBC91}"/>
              </a:ext>
            </a:extLst>
          </p:cNvPr>
          <p:cNvSpPr txBox="1"/>
          <p:nvPr/>
        </p:nvSpPr>
        <p:spPr>
          <a:xfrm>
            <a:off x="1332411" y="406067"/>
            <a:ext cx="6479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Two Resource Opportunities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A9303B-2F75-65CD-787F-CD6F60ED79D1}"/>
              </a:ext>
            </a:extLst>
          </p:cNvPr>
          <p:cNvGrpSpPr/>
          <p:nvPr/>
        </p:nvGrpSpPr>
        <p:grpSpPr>
          <a:xfrm>
            <a:off x="2198379" y="1410789"/>
            <a:ext cx="4742121" cy="2425342"/>
            <a:chOff x="2198379" y="1113075"/>
            <a:chExt cx="4742121" cy="24253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5B0AEE6-A3A3-729C-92FC-3053B59FA7D0}"/>
                </a:ext>
              </a:extLst>
            </p:cNvPr>
            <p:cNvSpPr/>
            <p:nvPr/>
          </p:nvSpPr>
          <p:spPr>
            <a:xfrm>
              <a:off x="2198379" y="1113075"/>
              <a:ext cx="4742121" cy="24253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hlinkClick r:id="rId5"/>
              <a:extLst>
                <a:ext uri="{FF2B5EF4-FFF2-40B4-BE49-F238E27FC236}">
                  <a16:creationId xmlns:a16="http://schemas.microsoft.com/office/drawing/2014/main" id="{1930523A-A16C-7B7E-EADB-20668C064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01" t="29669" r="25518" b="23189"/>
            <a:stretch>
              <a:fillRect/>
            </a:stretch>
          </p:blipFill>
          <p:spPr>
            <a:xfrm>
              <a:off x="2857274" y="1271732"/>
              <a:ext cx="3299686" cy="157869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87B96F-5B89-438D-2E4F-92E102FF698B}"/>
                </a:ext>
              </a:extLst>
            </p:cNvPr>
            <p:cNvSpPr txBox="1"/>
            <p:nvPr/>
          </p:nvSpPr>
          <p:spPr>
            <a:xfrm>
              <a:off x="2229705" y="2878089"/>
              <a:ext cx="468459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New Resources Every Week!</a:t>
              </a:r>
            </a:p>
            <a:p>
              <a:pPr algn="ctr"/>
              <a:r>
                <a:rPr lang="en-US" sz="1400" b="1" dirty="0">
                  <a:hlinkClick r:id="rId5"/>
                </a:rPr>
                <a:t>Subscribe to find out when new resources are posted.</a:t>
              </a:r>
              <a:endParaRPr lang="en-US" sz="14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CEE2F4A-9EDA-B48D-9760-D92B57865102}"/>
              </a:ext>
            </a:extLst>
          </p:cNvPr>
          <p:cNvSpPr txBox="1"/>
          <p:nvPr/>
        </p:nvSpPr>
        <p:spPr>
          <a:xfrm>
            <a:off x="2255910" y="5773481"/>
            <a:ext cx="4684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Would you like to learn more about Esti-Mysteries?</a:t>
            </a:r>
          </a:p>
          <a:p>
            <a:pPr algn="ctr"/>
            <a:r>
              <a:rPr lang="en-US" sz="1400" b="1" dirty="0"/>
              <a:t>Visit </a:t>
            </a:r>
            <a:r>
              <a:rPr lang="en-US" sz="1400" b="1" dirty="0">
                <a:hlinkClick r:id="rId2"/>
              </a:rPr>
              <a:t>The Esti-Mystery Tips Playlist on YouTube</a:t>
            </a:r>
            <a:r>
              <a:rPr lang="en-US" sz="1400" b="1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1FF6F3-64BF-3B1D-BF81-D4D19D9B19E1}"/>
              </a:ext>
            </a:extLst>
          </p:cNvPr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26D48-B3F7-437D-8909-C9C2B1BD18FF}"/>
              </a:ext>
            </a:extLst>
          </p:cNvPr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77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348CF5-DFD1-A917-72CA-E2F6AE6CC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18FA4A-9593-32E5-99EB-C0C7D05AF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/>
          <a:stretch>
            <a:fillRect/>
          </a:stretch>
        </p:blipFill>
        <p:spPr>
          <a:xfrm>
            <a:off x="641773" y="27213"/>
            <a:ext cx="3396827" cy="54591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E66B270-3D84-D059-CCB0-A0CA4EFEC6B1}"/>
              </a:ext>
            </a:extLst>
          </p:cNvPr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094442-AE02-C269-6FA2-63C9FF2823AF}"/>
              </a:ext>
            </a:extLst>
          </p:cNvPr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684FF0-2643-8936-143A-C82CFD72ACBB}"/>
              </a:ext>
            </a:extLst>
          </p:cNvPr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2633B5-30DD-E66F-A346-84BF1A0B59FB}"/>
              </a:ext>
            </a:extLst>
          </p:cNvPr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C64EB1-A37D-F8AE-5B56-D1C15E41A912}"/>
              </a:ext>
            </a:extLst>
          </p:cNvPr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584543-1607-8DF0-E79B-BC5AAC07B25D}"/>
              </a:ext>
            </a:extLst>
          </p:cNvPr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a 2-digit number that is greater than 50.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BA9581-F130-46BB-07EE-51754F31DBC9}"/>
              </a:ext>
            </a:extLst>
          </p:cNvPr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a multiple of 4.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F178CAA-35EF-B3D9-B1F5-8C238C42DE9A}"/>
              </a:ext>
            </a:extLst>
          </p:cNvPr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does not include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9 or the digit 0.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9C20F8-F681-81A5-D454-1449387A0A09}"/>
              </a:ext>
            </a:extLst>
          </p:cNvPr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between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55 and 78.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B5C351-4E2D-90A1-3B1D-1902D6C60ABF}"/>
              </a:ext>
            </a:extLst>
          </p:cNvPr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Look at the die for a clue. The answer does not include that digit.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428303-3E5D-9E0E-E9AC-14D1B5005CAA}"/>
              </a:ext>
            </a:extLst>
          </p:cNvPr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F7888A-17D1-4219-ACDC-D0CDCA0F8C08}"/>
              </a:ext>
            </a:extLst>
          </p:cNvPr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EAF4A8-5FA7-C996-97FA-F375D9EA4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870161"/>
              </p:ext>
            </p:extLst>
          </p:nvPr>
        </p:nvGraphicFramePr>
        <p:xfrm>
          <a:off x="152400" y="5257800"/>
          <a:ext cx="4419600" cy="1282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1642727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419366381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902600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4059231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177332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7269372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09580574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5158773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75548054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63404082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983822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35023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288833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13675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03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42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0DBF2-8C01-310F-B788-A7D6F8C3B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588A2C-9F9D-A45F-C0C8-FE6610DEE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/>
          <a:stretch>
            <a:fillRect/>
          </a:stretch>
        </p:blipFill>
        <p:spPr>
          <a:xfrm>
            <a:off x="0" y="0"/>
            <a:ext cx="42672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8A148E9-69D6-1327-563C-DA20FE46083C}"/>
              </a:ext>
            </a:extLst>
          </p:cNvPr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198AA7-C285-DF54-740B-152945377C91}"/>
              </a:ext>
            </a:extLst>
          </p:cNvPr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219BB6-7352-98E8-F881-CE0A21104B6A}"/>
              </a:ext>
            </a:extLst>
          </p:cNvPr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5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D3922-03C7-8F90-767A-2E7746F8D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2B3DCEC-07A8-BA56-9101-6A3DD8A0C608}"/>
              </a:ext>
            </a:extLst>
          </p:cNvPr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52 objects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82BF19-9128-17D8-0637-E43E3396C105}"/>
              </a:ext>
            </a:extLst>
          </p:cNvPr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813C9-5289-41D5-6D65-4728056B5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/>
          <a:stretch>
            <a:fillRect/>
          </a:stretch>
        </p:blipFill>
        <p:spPr>
          <a:xfrm>
            <a:off x="0" y="0"/>
            <a:ext cx="42672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1DE5E5-C9F2-3939-8092-9FF314C5B3F3}"/>
              </a:ext>
            </a:extLst>
          </p:cNvPr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64F5F0-6CD0-F11E-4665-EA2CE15F0FDD}"/>
              </a:ext>
            </a:extLst>
          </p:cNvPr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BDD6EB-6BDB-86B2-B9C8-5236A62C8FB8}"/>
              </a:ext>
            </a:extLst>
          </p:cNvPr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5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7617E-A36E-0C6C-3B8E-34C5A0DA1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45847D60-E129-72EF-3B5E-709567D7EDCB}"/>
              </a:ext>
            </a:extLst>
          </p:cNvPr>
          <p:cNvGrpSpPr/>
          <p:nvPr/>
        </p:nvGrpSpPr>
        <p:grpSpPr>
          <a:xfrm>
            <a:off x="5595365" y="5483727"/>
            <a:ext cx="1381088" cy="1387197"/>
            <a:chOff x="7549125" y="3838432"/>
            <a:chExt cx="1381088" cy="1387197"/>
          </a:xfrm>
        </p:grpSpPr>
        <p:pic>
          <p:nvPicPr>
            <p:cNvPr id="39" name="Picture 2" descr="C:\Users\Steve Wyborney\Desktop\Presentation1.jpg">
              <a:hlinkClick r:id="rId3"/>
              <a:extLst>
                <a:ext uri="{FF2B5EF4-FFF2-40B4-BE49-F238E27FC236}">
                  <a16:creationId xmlns:a16="http://schemas.microsoft.com/office/drawing/2014/main" id="{760512D0-953E-ABD7-63CB-5F450697D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756" y="3838432"/>
              <a:ext cx="1251826" cy="9388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02F0F66-64E3-5443-702E-4EDEC92ED817}"/>
                </a:ext>
              </a:extLst>
            </p:cNvPr>
            <p:cNvSpPr txBox="1"/>
            <p:nvPr/>
          </p:nvSpPr>
          <p:spPr>
            <a:xfrm>
              <a:off x="7549125" y="4825519"/>
              <a:ext cx="1381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rId5"/>
                </a:rPr>
                <a:t>80 Cube Conversations Lessons</a:t>
              </a:r>
              <a:endParaRPr lang="en-US" sz="1000" b="1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F04A184-D773-C662-EF5B-B5FFBC6009ED}"/>
              </a:ext>
            </a:extLst>
          </p:cNvPr>
          <p:cNvGrpSpPr/>
          <p:nvPr/>
        </p:nvGrpSpPr>
        <p:grpSpPr>
          <a:xfrm>
            <a:off x="7245481" y="5487807"/>
            <a:ext cx="1815820" cy="1330818"/>
            <a:chOff x="9547369" y="5459714"/>
            <a:chExt cx="1815820" cy="1330818"/>
          </a:xfrm>
        </p:grpSpPr>
        <p:pic>
          <p:nvPicPr>
            <p:cNvPr id="1026" name="Picture 2" descr="C:\Users\Steve Wyborney\Desktop\20 Days Title Pic.jpg">
              <a:hlinkClick r:id="rId6"/>
              <a:extLst>
                <a:ext uri="{FF2B5EF4-FFF2-40B4-BE49-F238E27FC236}">
                  <a16:creationId xmlns:a16="http://schemas.microsoft.com/office/drawing/2014/main" id="{0353E2CC-F56E-56B3-0379-8CEF9D0B76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0118" y="5459714"/>
              <a:ext cx="1240944" cy="9307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hlinkClick r:id="rId8"/>
              <a:extLst>
                <a:ext uri="{FF2B5EF4-FFF2-40B4-BE49-F238E27FC236}">
                  <a16:creationId xmlns:a16="http://schemas.microsoft.com/office/drawing/2014/main" id="{72F64B2A-E3EB-D08C-2F95-D0D40DC4C4D8}"/>
                </a:ext>
              </a:extLst>
            </p:cNvPr>
            <p:cNvSpPr txBox="1"/>
            <p:nvPr/>
          </p:nvSpPr>
          <p:spPr>
            <a:xfrm>
              <a:off x="9547369" y="6390422"/>
              <a:ext cx="18158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20 Days of Number Sense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&amp; Rich Math Talk</a:t>
              </a:r>
              <a:endParaRPr lang="en-US" sz="1000" b="1" dirty="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CCB041D-8DD8-91BC-4CB6-9F6EF051944B}"/>
              </a:ext>
            </a:extLst>
          </p:cNvPr>
          <p:cNvSpPr txBox="1"/>
          <p:nvPr/>
        </p:nvSpPr>
        <p:spPr>
          <a:xfrm>
            <a:off x="5472005" y="314275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9"/>
              </a:rPr>
              <a:t>150 New </a:t>
            </a:r>
            <a:r>
              <a:rPr lang="en-US" sz="1000" b="1" dirty="0" err="1">
                <a:hlinkClick r:id="rId9"/>
              </a:rPr>
              <a:t>Esti</a:t>
            </a:r>
            <a:r>
              <a:rPr lang="en-US" sz="1000" b="1" dirty="0">
                <a:hlinkClick r:id="rId9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8D779511-9B94-2E90-7667-C941548EF9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1" y="2093763"/>
            <a:ext cx="1392547" cy="10444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>
            <a:hlinkClick r:id="rId11"/>
            <a:extLst>
              <a:ext uri="{FF2B5EF4-FFF2-40B4-BE49-F238E27FC236}">
                <a16:creationId xmlns:a16="http://schemas.microsoft.com/office/drawing/2014/main" id="{E30D4652-7CB8-028F-875D-D6973DB49B7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04" y="2091173"/>
            <a:ext cx="1402996" cy="10522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3AE8C2B-91EE-E8E7-A6BA-675439B6525C}"/>
              </a:ext>
            </a:extLst>
          </p:cNvPr>
          <p:cNvSpPr txBox="1"/>
          <p:nvPr/>
        </p:nvSpPr>
        <p:spPr>
          <a:xfrm>
            <a:off x="3796796" y="3133023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1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13"/>
            <a:extLst>
              <a:ext uri="{FF2B5EF4-FFF2-40B4-BE49-F238E27FC236}">
                <a16:creationId xmlns:a16="http://schemas.microsoft.com/office/drawing/2014/main" id="{366C7D53-AA75-C5B9-FCD3-189CCFD124F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13"/>
            <a:extLst>
              <a:ext uri="{FF2B5EF4-FFF2-40B4-BE49-F238E27FC236}">
                <a16:creationId xmlns:a16="http://schemas.microsoft.com/office/drawing/2014/main" id="{EB86253A-9AF3-0466-9DF5-9C054AA4F77D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7039E9-AD39-6681-B43C-E5C2210EC6AC}"/>
              </a:ext>
            </a:extLst>
          </p:cNvPr>
          <p:cNvGrpSpPr/>
          <p:nvPr/>
        </p:nvGrpSpPr>
        <p:grpSpPr>
          <a:xfrm>
            <a:off x="7196238" y="3878618"/>
            <a:ext cx="1914307" cy="1343477"/>
            <a:chOff x="9976903" y="2253841"/>
            <a:chExt cx="1914307" cy="134347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EEFDDD0-D3E7-6380-C113-CEC2689EAA98}"/>
                </a:ext>
              </a:extLst>
            </p:cNvPr>
            <p:cNvSpPr txBox="1"/>
            <p:nvPr/>
          </p:nvSpPr>
          <p:spPr>
            <a:xfrm>
              <a:off x="9976903" y="3043320"/>
              <a:ext cx="19143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The Mystery Number in the Box</a:t>
              </a:r>
            </a:p>
            <a:p>
              <a:pPr algn="ctr"/>
              <a:r>
                <a:rPr lang="en-US" sz="1000" b="1" dirty="0"/>
                <a:t>60-Second Math Mystery Videos</a:t>
              </a:r>
            </a:p>
            <a:p>
              <a:pPr algn="ctr"/>
              <a:r>
                <a:rPr lang="en-US" sz="1000" b="1" dirty="0">
                  <a:hlinkClick r:id="rId15"/>
                </a:rPr>
                <a:t>View the entire playlist here.</a:t>
              </a:r>
              <a:endParaRPr lang="en-US" sz="1000" b="1" dirty="0"/>
            </a:p>
          </p:txBody>
        </p:sp>
        <p:pic>
          <p:nvPicPr>
            <p:cNvPr id="63" name="Picture 62">
              <a:hlinkClick r:id="rId15"/>
              <a:extLst>
                <a:ext uri="{FF2B5EF4-FFF2-40B4-BE49-F238E27FC236}">
                  <a16:creationId xmlns:a16="http://schemas.microsoft.com/office/drawing/2014/main" id="{355A09EF-198E-F541-B565-FEEEE0295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7576" y="2253841"/>
              <a:ext cx="1272960" cy="716040"/>
            </a:xfrm>
            <a:prstGeom prst="rect">
              <a:avLst/>
            </a:prstGeom>
          </p:spPr>
        </p:pic>
      </p:grpSp>
      <p:sp>
        <p:nvSpPr>
          <p:cNvPr id="2061" name="TextBox 2060">
            <a:hlinkClick r:id="rId17"/>
            <a:extLst>
              <a:ext uri="{FF2B5EF4-FFF2-40B4-BE49-F238E27FC236}">
                <a16:creationId xmlns:a16="http://schemas.microsoft.com/office/drawing/2014/main" id="{20F54E19-EB57-68BC-BF47-CB54001DAC7C}"/>
              </a:ext>
            </a:extLst>
          </p:cNvPr>
          <p:cNvSpPr txBox="1"/>
          <p:nvPr/>
        </p:nvSpPr>
        <p:spPr>
          <a:xfrm>
            <a:off x="1935995" y="3130631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2023-2024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>
                <a:hlinkClick r:id="rId17"/>
              </a:rPr>
              <a:t>100 New Esti-Mysteries </a:t>
            </a:r>
            <a:endParaRPr lang="en-US" sz="1000" b="1" dirty="0"/>
          </a:p>
        </p:txBody>
      </p:sp>
      <p:pic>
        <p:nvPicPr>
          <p:cNvPr id="7" name="Picture 6">
            <a:hlinkClick r:id="rId18"/>
            <a:extLst>
              <a:ext uri="{FF2B5EF4-FFF2-40B4-BE49-F238E27FC236}">
                <a16:creationId xmlns:a16="http://schemas.microsoft.com/office/drawing/2014/main" id="{8A16929F-979B-9113-D7D2-B93392D5F98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" y="2099446"/>
            <a:ext cx="1395654" cy="10467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>
            <a:hlinkClick r:id="rId18"/>
            <a:extLst>
              <a:ext uri="{FF2B5EF4-FFF2-40B4-BE49-F238E27FC236}">
                <a16:creationId xmlns:a16="http://schemas.microsoft.com/office/drawing/2014/main" id="{64E983B3-CB7F-C39E-3B8A-31E36B1317D0}"/>
              </a:ext>
            </a:extLst>
          </p:cNvPr>
          <p:cNvSpPr txBox="1"/>
          <p:nvPr/>
        </p:nvSpPr>
        <p:spPr>
          <a:xfrm>
            <a:off x="202692" y="3131591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2024-2025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>
                <a:hlinkClick r:id="" action="ppaction://noaction"/>
              </a:rPr>
              <a:t>110 New Esti-Mysteries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F105971-DE07-D4A2-EF18-E30088B1966E}"/>
              </a:ext>
            </a:extLst>
          </p:cNvPr>
          <p:cNvGrpSpPr/>
          <p:nvPr/>
        </p:nvGrpSpPr>
        <p:grpSpPr>
          <a:xfrm>
            <a:off x="0" y="0"/>
            <a:ext cx="9144000" cy="5337891"/>
            <a:chOff x="0" y="0"/>
            <a:chExt cx="9144000" cy="533789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F456FC-D684-4FE9-4B4C-F47C4BEB3A95}"/>
                </a:ext>
              </a:extLst>
            </p:cNvPr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7B8F144-2945-DF44-35BA-55BFAD7F2918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593D74-C9C4-2ACE-183C-F581A5B70A0A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9FED41F-726E-35B5-CD00-359D4CDDB403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60" name="Picture 2059">
            <a:hlinkClick r:id="rId17"/>
            <a:extLst>
              <a:ext uri="{FF2B5EF4-FFF2-40B4-BE49-F238E27FC236}">
                <a16:creationId xmlns:a16="http://schemas.microsoft.com/office/drawing/2014/main" id="{1C10FE7B-CEAC-1DC6-0A93-C1A0B3BAC93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6" y="2086904"/>
            <a:ext cx="1396056" cy="10470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Picture 17">
            <a:hlinkClick r:id="rId21"/>
            <a:extLst>
              <a:ext uri="{FF2B5EF4-FFF2-40B4-BE49-F238E27FC236}">
                <a16:creationId xmlns:a16="http://schemas.microsoft.com/office/drawing/2014/main" id="{E0E08FA5-5466-6D06-8E64-68E03064EBB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35356" y="115893"/>
            <a:ext cx="1687883" cy="12659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1" name="Picture 40">
            <a:hlinkClick r:id="rId23"/>
            <a:extLst>
              <a:ext uri="{FF2B5EF4-FFF2-40B4-BE49-F238E27FC236}">
                <a16:creationId xmlns:a16="http://schemas.microsoft.com/office/drawing/2014/main" id="{01320CB4-262B-FD9E-F378-1D1A4A4394B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40183" y="68304"/>
            <a:ext cx="1483994" cy="993469"/>
          </a:xfrm>
          <a:prstGeom prst="rect">
            <a:avLst/>
          </a:prstGeom>
          <a:ln w="19050"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C0586FE-68BB-1FF8-4E31-8672BB49E8AA}"/>
              </a:ext>
            </a:extLst>
          </p:cNvPr>
          <p:cNvSpPr txBox="1"/>
          <p:nvPr/>
        </p:nvSpPr>
        <p:spPr>
          <a:xfrm>
            <a:off x="7467221" y="1091367"/>
            <a:ext cx="1648426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hlinkClick r:id="rId23"/>
              </a:rPr>
              <a:t>Steve </a:t>
            </a:r>
            <a:r>
              <a:rPr lang="en-US" sz="1200" b="1" dirty="0" err="1">
                <a:hlinkClick r:id="rId23"/>
              </a:rPr>
              <a:t>Wyborney’s</a:t>
            </a:r>
            <a:r>
              <a:rPr lang="en-US" sz="1200" b="1" dirty="0">
                <a:hlinkClick r:id="" action="ppaction://noaction"/>
              </a:rPr>
              <a:t> </a:t>
            </a:r>
          </a:p>
          <a:p>
            <a:pPr algn="ctr"/>
            <a:r>
              <a:rPr lang="en-US" sz="1200" b="1" dirty="0">
                <a:hlinkClick r:id="" action="ppaction://noaction"/>
              </a:rPr>
              <a:t>Math Courses</a:t>
            </a:r>
            <a:endParaRPr lang="en-US" sz="1200" b="1" dirty="0"/>
          </a:p>
          <a:p>
            <a:pPr algn="ctr"/>
            <a:r>
              <a:rPr lang="en-US" sz="1000" b="1" dirty="0"/>
              <a:t>Online courses</a:t>
            </a:r>
          </a:p>
          <a:p>
            <a:pPr algn="ctr"/>
            <a:r>
              <a:rPr lang="en-US" sz="1000" b="1" dirty="0"/>
              <a:t>Digital Download Bundles</a:t>
            </a:r>
          </a:p>
        </p:txBody>
      </p:sp>
      <p:sp>
        <p:nvSpPr>
          <p:cNvPr id="51" name="TextBox 50">
            <a:hlinkClick r:id="rId18"/>
            <a:extLst>
              <a:ext uri="{FF2B5EF4-FFF2-40B4-BE49-F238E27FC236}">
                <a16:creationId xmlns:a16="http://schemas.microsoft.com/office/drawing/2014/main" id="{E5F4CDA0-5CDB-24E4-D3E4-8BDDC2266675}"/>
              </a:ext>
            </a:extLst>
          </p:cNvPr>
          <p:cNvSpPr txBox="1"/>
          <p:nvPr/>
        </p:nvSpPr>
        <p:spPr>
          <a:xfrm>
            <a:off x="3260137" y="1357134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2025-2026</a:t>
            </a:r>
          </a:p>
          <a:p>
            <a:pPr algn="ctr"/>
            <a:r>
              <a:rPr lang="en-US" sz="1000" b="1" dirty="0">
                <a:hlinkClick r:id="rId21"/>
              </a:rPr>
              <a:t>125 New Esti-Mysteries</a:t>
            </a:r>
            <a:endParaRPr lang="en-US" sz="10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28693E-07CF-AD33-D77D-E4D569A83957}"/>
              </a:ext>
            </a:extLst>
          </p:cNvPr>
          <p:cNvGrpSpPr/>
          <p:nvPr/>
        </p:nvGrpSpPr>
        <p:grpSpPr>
          <a:xfrm>
            <a:off x="7338646" y="2093781"/>
            <a:ext cx="1670649" cy="1424777"/>
            <a:chOff x="-1297337" y="2235988"/>
            <a:chExt cx="1670649" cy="142477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3B8B27B-F99E-6A30-AA96-758CA45AEE50}"/>
                </a:ext>
              </a:extLst>
            </p:cNvPr>
            <p:cNvSpPr txBox="1"/>
            <p:nvPr/>
          </p:nvSpPr>
          <p:spPr>
            <a:xfrm>
              <a:off x="-1297337" y="3414544"/>
              <a:ext cx="1670649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rId25"/>
                </a:rPr>
                <a:t>More Estimation Clipboards</a:t>
              </a:r>
              <a:endParaRPr lang="en-US" sz="1000" b="1" dirty="0"/>
            </a:p>
          </p:txBody>
        </p:sp>
        <p:pic>
          <p:nvPicPr>
            <p:cNvPr id="52" name="Picture 51">
              <a:hlinkClick r:id="rId25"/>
              <a:extLst>
                <a:ext uri="{FF2B5EF4-FFF2-40B4-BE49-F238E27FC236}">
                  <a16:creationId xmlns:a16="http://schemas.microsoft.com/office/drawing/2014/main" id="{16B2E6DD-E5F5-B179-4AB7-9AE4EAC56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-1155320" y="2235988"/>
              <a:ext cx="1388368" cy="104127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53" name="Picture 2" descr="Season 1 Playlist Thumbnail">
            <a:hlinkClick r:id="rId27"/>
            <a:extLst>
              <a:ext uri="{FF2B5EF4-FFF2-40B4-BE49-F238E27FC236}">
                <a16:creationId xmlns:a16="http://schemas.microsoft.com/office/drawing/2014/main" id="{87F4993E-230A-306E-9FC6-87DF3B23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23" y="3835608"/>
            <a:ext cx="1390513" cy="7821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25CB17A-61A4-4D10-941F-238EC0F70E4B}"/>
              </a:ext>
            </a:extLst>
          </p:cNvPr>
          <p:cNvSpPr txBox="1"/>
          <p:nvPr/>
        </p:nvSpPr>
        <p:spPr>
          <a:xfrm>
            <a:off x="1575271" y="4623577"/>
            <a:ext cx="2208120" cy="55399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Season 1</a:t>
            </a:r>
            <a:endParaRPr lang="en-US" sz="1000" b="1" dirty="0"/>
          </a:p>
          <a:p>
            <a:pPr algn="ctr"/>
            <a:r>
              <a:rPr lang="en-US" sz="1000" b="1" dirty="0"/>
              <a:t>November 2024</a:t>
            </a:r>
            <a:endParaRPr lang="en-US" sz="1000" dirty="0"/>
          </a:p>
        </p:txBody>
      </p:sp>
      <p:pic>
        <p:nvPicPr>
          <p:cNvPr id="43" name="Picture 42">
            <a:hlinkClick r:id="rId29"/>
            <a:extLst>
              <a:ext uri="{FF2B5EF4-FFF2-40B4-BE49-F238E27FC236}">
                <a16:creationId xmlns:a16="http://schemas.microsoft.com/office/drawing/2014/main" id="{D2662298-810E-26DE-3D58-38D2F569462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22631" y="3835607"/>
            <a:ext cx="1396831" cy="7857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523DBF3D-95C2-F2C5-6A40-773662B5B384}"/>
              </a:ext>
            </a:extLst>
          </p:cNvPr>
          <p:cNvSpPr txBox="1"/>
          <p:nvPr/>
        </p:nvSpPr>
        <p:spPr>
          <a:xfrm>
            <a:off x="239610" y="4618380"/>
            <a:ext cx="1368714" cy="55399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Season 2</a:t>
            </a:r>
            <a:endParaRPr lang="en-US" sz="1000" b="1" dirty="0"/>
          </a:p>
          <a:p>
            <a:pPr algn="ctr"/>
            <a:r>
              <a:rPr lang="en-US" sz="1000" b="1" dirty="0"/>
              <a:t>February 2025</a:t>
            </a:r>
            <a:endParaRPr lang="en-US" sz="1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C005FC-76A0-373A-634E-57D002BD9DD4}"/>
              </a:ext>
            </a:extLst>
          </p:cNvPr>
          <p:cNvCxnSpPr>
            <a:cxnSpLocks/>
          </p:cNvCxnSpPr>
          <p:nvPr/>
        </p:nvCxnSpPr>
        <p:spPr>
          <a:xfrm>
            <a:off x="7164451" y="1884139"/>
            <a:ext cx="0" cy="3453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B8835B5-B652-355B-96FA-E12C4B1BCB2F}"/>
              </a:ext>
            </a:extLst>
          </p:cNvPr>
          <p:cNvSpPr txBox="1"/>
          <p:nvPr/>
        </p:nvSpPr>
        <p:spPr>
          <a:xfrm>
            <a:off x="3772253" y="4612108"/>
            <a:ext cx="1383308" cy="5539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Leaping Numbers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/>
              <a:t>February 2024</a:t>
            </a:r>
          </a:p>
        </p:txBody>
      </p:sp>
      <p:pic>
        <p:nvPicPr>
          <p:cNvPr id="12" name="Picture 11">
            <a:hlinkClick r:id="rId31"/>
            <a:extLst>
              <a:ext uri="{FF2B5EF4-FFF2-40B4-BE49-F238E27FC236}">
                <a16:creationId xmlns:a16="http://schemas.microsoft.com/office/drawing/2014/main" id="{80C5B408-F5AC-3861-A630-1BF8B24D915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772253" y="3823517"/>
            <a:ext cx="1396433" cy="7854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514A590-5E60-9807-4F0A-1D91088E0909}"/>
              </a:ext>
            </a:extLst>
          </p:cNvPr>
          <p:cNvCxnSpPr>
            <a:cxnSpLocks/>
          </p:cNvCxnSpPr>
          <p:nvPr/>
        </p:nvCxnSpPr>
        <p:spPr>
          <a:xfrm>
            <a:off x="5409095" y="3629499"/>
            <a:ext cx="0" cy="3237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0D4E897B-33B3-4175-7F2C-F516A0E4B494}"/>
              </a:ext>
            </a:extLst>
          </p:cNvPr>
          <p:cNvGrpSpPr/>
          <p:nvPr/>
        </p:nvGrpSpPr>
        <p:grpSpPr>
          <a:xfrm>
            <a:off x="5583906" y="3825528"/>
            <a:ext cx="1392546" cy="1419629"/>
            <a:chOff x="9584016" y="3825528"/>
            <a:chExt cx="1392546" cy="1419629"/>
          </a:xfrm>
        </p:grpSpPr>
        <p:sp>
          <p:nvSpPr>
            <p:cNvPr id="2050" name="TextBox 2049">
              <a:extLst>
                <a:ext uri="{FF2B5EF4-FFF2-40B4-BE49-F238E27FC236}">
                  <a16:creationId xmlns:a16="http://schemas.microsoft.com/office/drawing/2014/main" id="{8B9F0708-2877-7B7E-C7CA-19E7009B86DB}"/>
                </a:ext>
              </a:extLst>
            </p:cNvPr>
            <p:cNvSpPr txBox="1"/>
            <p:nvPr/>
          </p:nvSpPr>
          <p:spPr>
            <a:xfrm>
              <a:off x="9677400" y="4845047"/>
              <a:ext cx="12057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The 3-Container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Estimation Routine</a:t>
              </a:r>
              <a:endParaRPr lang="en-US" sz="1000" b="1" dirty="0"/>
            </a:p>
          </p:txBody>
        </p:sp>
        <p:pic>
          <p:nvPicPr>
            <p:cNvPr id="2051" name="Picture 2050">
              <a:hlinkClick r:id="rId33"/>
              <a:extLst>
                <a:ext uri="{FF2B5EF4-FFF2-40B4-BE49-F238E27FC236}">
                  <a16:creationId xmlns:a16="http://schemas.microsoft.com/office/drawing/2014/main" id="{83608C03-3401-AF9E-444C-82AD2D713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016" y="3825528"/>
              <a:ext cx="1392546" cy="10444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2FECC0CC-E337-7E59-C0CD-68717DF67CC5}"/>
              </a:ext>
            </a:extLst>
          </p:cNvPr>
          <p:cNvGrpSpPr/>
          <p:nvPr/>
        </p:nvGrpSpPr>
        <p:grpSpPr>
          <a:xfrm>
            <a:off x="3583422" y="5487807"/>
            <a:ext cx="1661684" cy="1328419"/>
            <a:chOff x="3002878" y="5487807"/>
            <a:chExt cx="1661684" cy="1328419"/>
          </a:xfrm>
        </p:grpSpPr>
        <p:pic>
          <p:nvPicPr>
            <p:cNvPr id="2055" name="Picture 2054">
              <a:hlinkClick r:id="rId35"/>
              <a:extLst>
                <a:ext uri="{FF2B5EF4-FFF2-40B4-BE49-F238E27FC236}">
                  <a16:creationId xmlns:a16="http://schemas.microsoft.com/office/drawing/2014/main" id="{065159D1-0008-26C5-A039-4D1DA66F7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210735" y="5487807"/>
              <a:ext cx="1245967" cy="93447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056" name="TextBox 2055">
              <a:extLst>
                <a:ext uri="{FF2B5EF4-FFF2-40B4-BE49-F238E27FC236}">
                  <a16:creationId xmlns:a16="http://schemas.microsoft.com/office/drawing/2014/main" id="{0268C0EB-885A-0EEE-E641-B570DBF44933}"/>
                </a:ext>
              </a:extLst>
            </p:cNvPr>
            <p:cNvSpPr txBox="1"/>
            <p:nvPr/>
          </p:nvSpPr>
          <p:spPr>
            <a:xfrm>
              <a:off x="3002878" y="6416116"/>
              <a:ext cx="1661684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PowerPoint Files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Designed for Google Slides</a:t>
              </a:r>
              <a:endParaRPr lang="en-US" sz="1000" dirty="0"/>
            </a:p>
          </p:txBody>
        </p:sp>
      </p:grpSp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417C629F-02B5-0C18-E44F-88FDCBC4C7D1}"/>
              </a:ext>
            </a:extLst>
          </p:cNvPr>
          <p:cNvGrpSpPr/>
          <p:nvPr/>
        </p:nvGrpSpPr>
        <p:grpSpPr>
          <a:xfrm>
            <a:off x="1928941" y="5487808"/>
            <a:ext cx="1519967" cy="1337846"/>
            <a:chOff x="1457973" y="5487808"/>
            <a:chExt cx="1519967" cy="1337846"/>
          </a:xfrm>
        </p:grpSpPr>
        <p:pic>
          <p:nvPicPr>
            <p:cNvPr id="2059" name="Picture 7" descr="C:\Users\Steve Wyborney\Desktop\Splat Promos HUGE SET\Slide6.JPG">
              <a:hlinkClick r:id="rId37"/>
              <a:extLst>
                <a:ext uri="{FF2B5EF4-FFF2-40B4-BE49-F238E27FC236}">
                  <a16:creationId xmlns:a16="http://schemas.microsoft.com/office/drawing/2014/main" id="{FC2F45D9-5685-ACBF-829C-96AED9786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356" y="5487808"/>
              <a:ext cx="1219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2" name="TextBox 2061">
              <a:extLst>
                <a:ext uri="{FF2B5EF4-FFF2-40B4-BE49-F238E27FC236}">
                  <a16:creationId xmlns:a16="http://schemas.microsoft.com/office/drawing/2014/main" id="{2E85DC8E-E9EE-3AF1-D22B-79E2BC16E3A7}"/>
                </a:ext>
              </a:extLst>
            </p:cNvPr>
            <p:cNvSpPr txBox="1"/>
            <p:nvPr/>
          </p:nvSpPr>
          <p:spPr>
            <a:xfrm>
              <a:off x="1457973" y="6425544"/>
              <a:ext cx="1519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rId39"/>
                </a:rPr>
                <a:t>The Original 20 Fraction Splat! Lessons</a:t>
              </a:r>
              <a:endParaRPr lang="en-US" sz="1000" b="1" dirty="0"/>
            </a:p>
          </p:txBody>
        </p:sp>
      </p:grp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7EBB771B-FA9B-CDD3-1DFB-F1CD9D9B3226}"/>
              </a:ext>
            </a:extLst>
          </p:cNvPr>
          <p:cNvGrpSpPr/>
          <p:nvPr/>
        </p:nvGrpSpPr>
        <p:grpSpPr>
          <a:xfrm>
            <a:off x="311446" y="5508975"/>
            <a:ext cx="1219200" cy="1281556"/>
            <a:chOff x="162328" y="5508975"/>
            <a:chExt cx="1219200" cy="1281556"/>
          </a:xfrm>
        </p:grpSpPr>
        <p:pic>
          <p:nvPicPr>
            <p:cNvPr id="2064" name="Picture 3" descr="C:\Users\Steve Wyborney\Desktop\SPLAT blog post folder\Splat Promo Images and GIFs\Splat Level 3 B.jpg">
              <a:hlinkClick r:id="rId40"/>
              <a:extLst>
                <a:ext uri="{FF2B5EF4-FFF2-40B4-BE49-F238E27FC236}">
                  <a16:creationId xmlns:a16="http://schemas.microsoft.com/office/drawing/2014/main" id="{6D58C1AA-0526-0C2C-90DA-AA8B3A2EC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28" y="5508975"/>
              <a:ext cx="1219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D4B1A685-17AE-2797-A57F-6672832BDD78}"/>
                </a:ext>
              </a:extLst>
            </p:cNvPr>
            <p:cNvSpPr txBox="1"/>
            <p:nvPr/>
          </p:nvSpPr>
          <p:spPr>
            <a:xfrm>
              <a:off x="208819" y="6390421"/>
              <a:ext cx="1124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The Original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50 Splat! Lessons </a:t>
              </a:r>
              <a:endParaRPr lang="en-US" sz="1000" b="1" dirty="0"/>
            </a:p>
          </p:txBody>
        </p:sp>
      </p:grpSp>
      <p:grpSp>
        <p:nvGrpSpPr>
          <p:cNvPr id="2073" name="Group 2072">
            <a:extLst>
              <a:ext uri="{FF2B5EF4-FFF2-40B4-BE49-F238E27FC236}">
                <a16:creationId xmlns:a16="http://schemas.microsoft.com/office/drawing/2014/main" id="{F856F482-6218-C1CE-D00D-AC2B91873D49}"/>
              </a:ext>
            </a:extLst>
          </p:cNvPr>
          <p:cNvGrpSpPr/>
          <p:nvPr/>
        </p:nvGrpSpPr>
        <p:grpSpPr>
          <a:xfrm>
            <a:off x="324916" y="141053"/>
            <a:ext cx="2284216" cy="1733113"/>
            <a:chOff x="324916" y="141053"/>
            <a:chExt cx="2284216" cy="1733113"/>
          </a:xfrm>
        </p:grpSpPr>
        <p:grpSp>
          <p:nvGrpSpPr>
            <p:cNvPr id="2068" name="Group 2067">
              <a:extLst>
                <a:ext uri="{FF2B5EF4-FFF2-40B4-BE49-F238E27FC236}">
                  <a16:creationId xmlns:a16="http://schemas.microsoft.com/office/drawing/2014/main" id="{74BFD8F8-481E-2A57-BC87-6EFF0046A732}"/>
                </a:ext>
              </a:extLst>
            </p:cNvPr>
            <p:cNvGrpSpPr/>
            <p:nvPr/>
          </p:nvGrpSpPr>
          <p:grpSpPr>
            <a:xfrm>
              <a:off x="324917" y="141053"/>
              <a:ext cx="2284215" cy="1733113"/>
              <a:chOff x="153526" y="438998"/>
              <a:chExt cx="2284215" cy="1733113"/>
            </a:xfrm>
          </p:grpSpPr>
          <p:pic>
            <p:nvPicPr>
              <p:cNvPr id="2069" name="Picture 2068">
                <a:hlinkClick r:id="rId42"/>
                <a:extLst>
                  <a:ext uri="{FF2B5EF4-FFF2-40B4-BE49-F238E27FC236}">
                    <a16:creationId xmlns:a16="http://schemas.microsoft.com/office/drawing/2014/main" id="{88FB2979-EA87-5034-79CC-5ED0FD8D7C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83173" y="438998"/>
                <a:ext cx="1424900" cy="734814"/>
              </a:xfrm>
              <a:prstGeom prst="rect">
                <a:avLst/>
              </a:prstGeom>
              <a:ln w="38100">
                <a:solidFill>
                  <a:schemeClr val="accent1">
                    <a:shade val="15000"/>
                  </a:schemeClr>
                </a:solidFill>
              </a:ln>
            </p:spPr>
          </p:pic>
          <p:sp>
            <p:nvSpPr>
              <p:cNvPr id="2070" name="TextBox 2069">
                <a:extLst>
                  <a:ext uri="{FF2B5EF4-FFF2-40B4-BE49-F238E27FC236}">
                    <a16:creationId xmlns:a16="http://schemas.microsoft.com/office/drawing/2014/main" id="{43BC01CC-B2A7-03F8-9B71-646E1590FCB1}"/>
                  </a:ext>
                </a:extLst>
              </p:cNvPr>
              <p:cNvSpPr txBox="1"/>
              <p:nvPr/>
            </p:nvSpPr>
            <p:spPr>
              <a:xfrm>
                <a:off x="153526" y="1218004"/>
                <a:ext cx="228421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Are you subscribed to the </a:t>
                </a:r>
              </a:p>
              <a:p>
                <a:pPr algn="ctr"/>
                <a:r>
                  <a:rPr lang="en-US" sz="1400" b="1" dirty="0"/>
                  <a:t>blog newsletter? </a:t>
                </a:r>
              </a:p>
              <a:p>
                <a:pPr algn="ctr"/>
                <a:r>
                  <a:rPr lang="en-US" sz="1400" b="1" dirty="0">
                    <a:hlinkClick r:id="rId42"/>
                  </a:rPr>
                  <a:t>Sign Up Here</a:t>
                </a:r>
                <a:endParaRPr lang="en-US" sz="1400" b="1" dirty="0"/>
              </a:p>
              <a:p>
                <a:pPr algn="ctr"/>
                <a:r>
                  <a:rPr lang="en-US" sz="1400" b="1" dirty="0"/>
                  <a:t>New Resources Every Week!</a:t>
                </a:r>
              </a:p>
            </p:txBody>
          </p:sp>
        </p:grpSp>
        <p:sp>
          <p:nvSpPr>
            <p:cNvPr id="2072" name="Arrow: Right 2071">
              <a:extLst>
                <a:ext uri="{FF2B5EF4-FFF2-40B4-BE49-F238E27FC236}">
                  <a16:creationId xmlns:a16="http://schemas.microsoft.com/office/drawing/2014/main" id="{617C66C9-BA31-EEA5-8734-E7A56392D244}"/>
                </a:ext>
              </a:extLst>
            </p:cNvPr>
            <p:cNvSpPr/>
            <p:nvPr/>
          </p:nvSpPr>
          <p:spPr>
            <a:xfrm>
              <a:off x="324916" y="1358743"/>
              <a:ext cx="546348" cy="27571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27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2FA514-4491-7C00-6A31-001E3A39A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9ED9D393-3ACD-AE85-F160-21E07CB6F74A}"/>
              </a:ext>
            </a:extLst>
          </p:cNvPr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“Not Between </a:t>
            </a:r>
          </a:p>
          <a:p>
            <a:r>
              <a:rPr lang="en-US" sz="6000" b="1" dirty="0">
                <a:solidFill>
                  <a:srgbClr val="FFFF00"/>
                </a:solidFill>
              </a:rPr>
              <a:t>the Numbers”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85F39E-AED2-9E3F-2C04-5987CF06FD18}"/>
              </a:ext>
            </a:extLst>
          </p:cNvPr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5EDAF-BEC1-807A-0DBB-190D2819A3B8}"/>
              </a:ext>
            </a:extLst>
          </p:cNvPr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F3BC94-A206-8F22-6B35-C97D8B1A7D3C}"/>
              </a:ext>
            </a:extLst>
          </p:cNvPr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1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628C2D-B5AF-7D4E-5F06-FF7554B96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60AB4E-47FD-7688-8E29-975688226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/>
          <a:stretch>
            <a:fillRect/>
          </a:stretch>
        </p:blipFill>
        <p:spPr>
          <a:xfrm>
            <a:off x="0" y="0"/>
            <a:ext cx="42672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ADA2788-7C07-BD66-023D-F632A801DA12}"/>
              </a:ext>
            </a:extLst>
          </p:cNvPr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F229A1-92E2-B34E-18BA-67C1B855F615}"/>
              </a:ext>
            </a:extLst>
          </p:cNvPr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objects are in the vase?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A41F99-D0A3-FC5E-EA80-0E603B8F75DC}"/>
              </a:ext>
            </a:extLst>
          </p:cNvPr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CD22F-151A-1845-426A-83525B2D4DCA}"/>
              </a:ext>
            </a:extLst>
          </p:cNvPr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52DB77-DE61-D911-5513-92EC78591050}"/>
              </a:ext>
            </a:extLst>
          </p:cNvPr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1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2D65DA-D5B4-E355-DE6F-81C6C8E96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5C47E3-DC8E-9142-FB42-6A6F8EDF5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/>
          <a:stretch>
            <a:fillRect/>
          </a:stretch>
        </p:blipFill>
        <p:spPr>
          <a:xfrm>
            <a:off x="641773" y="27213"/>
            <a:ext cx="3396827" cy="54591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068403B-8DD6-230A-A365-68502B5C31E5}"/>
              </a:ext>
            </a:extLst>
          </p:cNvPr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DC7677-A7C4-6FFE-0512-A3C4CEC2E819}"/>
              </a:ext>
            </a:extLst>
          </p:cNvPr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6E52DF-1B96-DB27-BAEC-F4B6E6A9387F}"/>
              </a:ext>
            </a:extLst>
          </p:cNvPr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A323A3-BBDF-B4EB-4B7A-6F873A46D697}"/>
              </a:ext>
            </a:extLst>
          </p:cNvPr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88945E-7A7F-E19B-76AC-650B8B4689A9}"/>
              </a:ext>
            </a:extLst>
          </p:cNvPr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14E37F-CDFB-EE23-0760-84232C3B8183}"/>
              </a:ext>
            </a:extLst>
          </p:cNvPr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a 2-digit number that is greater than 50.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EBAA70-0C1D-9B35-1AA7-9CE11920274B}"/>
              </a:ext>
            </a:extLst>
          </p:cNvPr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a multiple of 4.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244999-C71D-35EF-CCA2-01F3D34DC77E}"/>
              </a:ext>
            </a:extLst>
          </p:cNvPr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does not include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9 or the digit 0.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EB8324-6A26-D7C4-888B-E3D024ED3048}"/>
              </a:ext>
            </a:extLst>
          </p:cNvPr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between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55 and 78.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0E3636-D73E-727F-25FF-C1A194165926}"/>
              </a:ext>
            </a:extLst>
          </p:cNvPr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Look at the die for a clue. The answer does not include that digit.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6B6761-3292-5FD7-7CB9-7021E5BE7BDD}"/>
              </a:ext>
            </a:extLst>
          </p:cNvPr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0A54E5-4758-F5B4-0296-C72C9154F72A}"/>
              </a:ext>
            </a:extLst>
          </p:cNvPr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C31E04-FE6F-3C50-C8B6-6CA5E7537C60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5257800"/>
          <a:ext cx="4419600" cy="1282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1642727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419366381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902600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4059231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177332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7269372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09580574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5158773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75548054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63404082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983822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35023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288833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13675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03343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F9421A-08C8-890B-C855-896DD9942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789101"/>
              </p:ext>
            </p:extLst>
          </p:nvPr>
        </p:nvGraphicFramePr>
        <p:xfrm>
          <a:off x="152400" y="5257800"/>
          <a:ext cx="4419600" cy="1282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1642727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419366381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902600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4059231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177332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7269372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09580574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5158773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75548054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63404082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983822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35023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288833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13675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03343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B47A10-81C4-23EF-4284-061872775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96836"/>
              </p:ext>
            </p:extLst>
          </p:nvPr>
        </p:nvGraphicFramePr>
        <p:xfrm>
          <a:off x="152400" y="5257800"/>
          <a:ext cx="4419600" cy="1282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1642727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419366381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902600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4059231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177332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7269372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09580574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5158773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75548054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63404082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983822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35023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288833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13675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03343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1294A6-2721-F46D-0327-5C33BF24E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112466"/>
              </p:ext>
            </p:extLst>
          </p:nvPr>
        </p:nvGraphicFramePr>
        <p:xfrm>
          <a:off x="152400" y="5257800"/>
          <a:ext cx="4419600" cy="1282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1642727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419366381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902600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4059231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177332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7269372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09580574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5158773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75548054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63404082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983822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35023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288833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13675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0334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8C0EF6-60F6-8CBB-E4DE-2D1153FD5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655698"/>
              </p:ext>
            </p:extLst>
          </p:nvPr>
        </p:nvGraphicFramePr>
        <p:xfrm>
          <a:off x="152400" y="5257800"/>
          <a:ext cx="4419600" cy="1282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1642727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419366381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902600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4059231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177332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7269372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09580574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5158773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75548054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63404082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983822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35023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288833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13675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0334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8EDF59-EE99-CFED-D784-9B3A4EDA8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795629"/>
              </p:ext>
            </p:extLst>
          </p:nvPr>
        </p:nvGraphicFramePr>
        <p:xfrm>
          <a:off x="152400" y="5257800"/>
          <a:ext cx="4419600" cy="1282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1642727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419366381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902600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4059231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177332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7269372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09580574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5158773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75548054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163404082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983822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35023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288833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13675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03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32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E0801E-5CCE-6000-13E3-B38DDC057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139D8-56B5-404A-1339-14AF127CE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/>
          <a:stretch>
            <a:fillRect/>
          </a:stretch>
        </p:blipFill>
        <p:spPr>
          <a:xfrm>
            <a:off x="0" y="0"/>
            <a:ext cx="42672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AD1548-C014-ECA2-1F9A-CAECC6D2AFF8}"/>
              </a:ext>
            </a:extLst>
          </p:cNvPr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FC1BD-BDB6-6701-14F6-30F6D30FEA5A}"/>
              </a:ext>
            </a:extLst>
          </p:cNvPr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805035-C9E5-4EBD-9BAB-47483B9C1ECF}"/>
              </a:ext>
            </a:extLst>
          </p:cNvPr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BD57F2-605E-7042-BA5B-586B8F721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7E92D54-F5EC-7B6F-1B26-4862D9C32D60}"/>
              </a:ext>
            </a:extLst>
          </p:cNvPr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52 objects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BB25A6-1C7C-7747-A76A-9BEDBC515D8E}"/>
              </a:ext>
            </a:extLst>
          </p:cNvPr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C6CFB-58EC-757A-976D-CDC8AB53C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/>
          <a:stretch>
            <a:fillRect/>
          </a:stretch>
        </p:blipFill>
        <p:spPr>
          <a:xfrm>
            <a:off x="0" y="0"/>
            <a:ext cx="42672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F2DC24-7781-8E43-68F1-B6401A060BF3}"/>
              </a:ext>
            </a:extLst>
          </p:cNvPr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EE8928-0EED-4750-6828-B7A153F72031}"/>
              </a:ext>
            </a:extLst>
          </p:cNvPr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901EBD-1B33-7AF0-AA5E-117356F55DE2}"/>
              </a:ext>
            </a:extLst>
          </p:cNvPr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8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E5EF6-5E5C-B7D6-4D14-CAC0CA893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33456CD1-B9C8-3CCB-18DB-826AE036FBC0}"/>
              </a:ext>
            </a:extLst>
          </p:cNvPr>
          <p:cNvGrpSpPr/>
          <p:nvPr/>
        </p:nvGrpSpPr>
        <p:grpSpPr>
          <a:xfrm>
            <a:off x="5595365" y="5483727"/>
            <a:ext cx="1381088" cy="1387197"/>
            <a:chOff x="7549125" y="3838432"/>
            <a:chExt cx="1381088" cy="1387197"/>
          </a:xfrm>
        </p:grpSpPr>
        <p:pic>
          <p:nvPicPr>
            <p:cNvPr id="39" name="Picture 2" descr="C:\Users\Steve Wyborney\Desktop\Presentation1.jpg">
              <a:hlinkClick r:id="rId3"/>
              <a:extLst>
                <a:ext uri="{FF2B5EF4-FFF2-40B4-BE49-F238E27FC236}">
                  <a16:creationId xmlns:a16="http://schemas.microsoft.com/office/drawing/2014/main" id="{626B4D2A-E40E-073F-B18D-FE50F71BE5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756" y="3838432"/>
              <a:ext cx="1251826" cy="9388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ACD66E7-1252-B7E5-A610-7171B1C88F95}"/>
                </a:ext>
              </a:extLst>
            </p:cNvPr>
            <p:cNvSpPr txBox="1"/>
            <p:nvPr/>
          </p:nvSpPr>
          <p:spPr>
            <a:xfrm>
              <a:off x="7549125" y="4825519"/>
              <a:ext cx="1381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rId5"/>
                </a:rPr>
                <a:t>80 Cube Conversations Lessons</a:t>
              </a:r>
              <a:endParaRPr lang="en-US" sz="1000" b="1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60DF6A-2273-9B41-2D45-5E8475AF10D2}"/>
              </a:ext>
            </a:extLst>
          </p:cNvPr>
          <p:cNvGrpSpPr/>
          <p:nvPr/>
        </p:nvGrpSpPr>
        <p:grpSpPr>
          <a:xfrm>
            <a:off x="7245481" y="5487807"/>
            <a:ext cx="1815820" cy="1330818"/>
            <a:chOff x="9547369" y="5459714"/>
            <a:chExt cx="1815820" cy="1330818"/>
          </a:xfrm>
        </p:grpSpPr>
        <p:pic>
          <p:nvPicPr>
            <p:cNvPr id="1026" name="Picture 2" descr="C:\Users\Steve Wyborney\Desktop\20 Days Title Pic.jpg">
              <a:hlinkClick r:id="rId6"/>
              <a:extLst>
                <a:ext uri="{FF2B5EF4-FFF2-40B4-BE49-F238E27FC236}">
                  <a16:creationId xmlns:a16="http://schemas.microsoft.com/office/drawing/2014/main" id="{791E61F1-306A-0D40-FA26-83639B522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0118" y="5459714"/>
              <a:ext cx="1240944" cy="9307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hlinkClick r:id="rId8"/>
              <a:extLst>
                <a:ext uri="{FF2B5EF4-FFF2-40B4-BE49-F238E27FC236}">
                  <a16:creationId xmlns:a16="http://schemas.microsoft.com/office/drawing/2014/main" id="{4DFEDAD2-43D4-27FA-99C0-51B5C879F856}"/>
                </a:ext>
              </a:extLst>
            </p:cNvPr>
            <p:cNvSpPr txBox="1"/>
            <p:nvPr/>
          </p:nvSpPr>
          <p:spPr>
            <a:xfrm>
              <a:off x="9547369" y="6390422"/>
              <a:ext cx="18158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20 Days of Number Sense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&amp; Rich Math Talk</a:t>
              </a:r>
              <a:endParaRPr lang="en-US" sz="1000" b="1" dirty="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F670698-C211-1A07-EAF2-1F3B351E7419}"/>
              </a:ext>
            </a:extLst>
          </p:cNvPr>
          <p:cNvSpPr txBox="1"/>
          <p:nvPr/>
        </p:nvSpPr>
        <p:spPr>
          <a:xfrm>
            <a:off x="5472005" y="314275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9"/>
              </a:rPr>
              <a:t>150 New </a:t>
            </a:r>
            <a:r>
              <a:rPr lang="en-US" sz="1000" b="1" dirty="0" err="1">
                <a:hlinkClick r:id="rId9"/>
              </a:rPr>
              <a:t>Esti</a:t>
            </a:r>
            <a:r>
              <a:rPr lang="en-US" sz="1000" b="1" dirty="0">
                <a:hlinkClick r:id="rId9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1E685B82-C6EC-9F4D-3FEB-C6ECFD262E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1" y="2093763"/>
            <a:ext cx="1392547" cy="10444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>
            <a:hlinkClick r:id="rId11"/>
            <a:extLst>
              <a:ext uri="{FF2B5EF4-FFF2-40B4-BE49-F238E27FC236}">
                <a16:creationId xmlns:a16="http://schemas.microsoft.com/office/drawing/2014/main" id="{46D0E422-84F9-50D3-4E71-C75446F291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04" y="2091173"/>
            <a:ext cx="1402996" cy="10522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807B9E6-E1FF-EA81-CB13-75638F800F54}"/>
              </a:ext>
            </a:extLst>
          </p:cNvPr>
          <p:cNvSpPr txBox="1"/>
          <p:nvPr/>
        </p:nvSpPr>
        <p:spPr>
          <a:xfrm>
            <a:off x="3796796" y="3133023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1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13"/>
            <a:extLst>
              <a:ext uri="{FF2B5EF4-FFF2-40B4-BE49-F238E27FC236}">
                <a16:creationId xmlns:a16="http://schemas.microsoft.com/office/drawing/2014/main" id="{2D73C6AA-EF20-B7F5-3A4D-1782B847D41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13"/>
            <a:extLst>
              <a:ext uri="{FF2B5EF4-FFF2-40B4-BE49-F238E27FC236}">
                <a16:creationId xmlns:a16="http://schemas.microsoft.com/office/drawing/2014/main" id="{4E3876E6-0C1E-8FB8-1A09-C53855E325C0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21FC6A-8B32-60CD-7018-6D69D4B49BEA}"/>
              </a:ext>
            </a:extLst>
          </p:cNvPr>
          <p:cNvGrpSpPr/>
          <p:nvPr/>
        </p:nvGrpSpPr>
        <p:grpSpPr>
          <a:xfrm>
            <a:off x="7196238" y="3878618"/>
            <a:ext cx="1914307" cy="1343477"/>
            <a:chOff x="9976903" y="2253841"/>
            <a:chExt cx="1914307" cy="134347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366ED24-A76E-1DCA-B4E0-6361185F9C26}"/>
                </a:ext>
              </a:extLst>
            </p:cNvPr>
            <p:cNvSpPr txBox="1"/>
            <p:nvPr/>
          </p:nvSpPr>
          <p:spPr>
            <a:xfrm>
              <a:off x="9976903" y="3043320"/>
              <a:ext cx="19143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The Mystery Number in the Box</a:t>
              </a:r>
            </a:p>
            <a:p>
              <a:pPr algn="ctr"/>
              <a:r>
                <a:rPr lang="en-US" sz="1000" b="1" dirty="0"/>
                <a:t>60-Second Math Mystery Videos</a:t>
              </a:r>
            </a:p>
            <a:p>
              <a:pPr algn="ctr"/>
              <a:r>
                <a:rPr lang="en-US" sz="1000" b="1" dirty="0">
                  <a:hlinkClick r:id="rId15"/>
                </a:rPr>
                <a:t>View the entire playlist here.</a:t>
              </a:r>
              <a:endParaRPr lang="en-US" sz="1000" b="1" dirty="0"/>
            </a:p>
          </p:txBody>
        </p:sp>
        <p:pic>
          <p:nvPicPr>
            <p:cNvPr id="63" name="Picture 62">
              <a:hlinkClick r:id="rId15"/>
              <a:extLst>
                <a:ext uri="{FF2B5EF4-FFF2-40B4-BE49-F238E27FC236}">
                  <a16:creationId xmlns:a16="http://schemas.microsoft.com/office/drawing/2014/main" id="{6D858BE3-186D-BAE8-A0EC-58EB1C1B6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7576" y="2253841"/>
              <a:ext cx="1272960" cy="716040"/>
            </a:xfrm>
            <a:prstGeom prst="rect">
              <a:avLst/>
            </a:prstGeom>
          </p:spPr>
        </p:pic>
      </p:grpSp>
      <p:sp>
        <p:nvSpPr>
          <p:cNvPr id="2061" name="TextBox 2060">
            <a:hlinkClick r:id="rId17"/>
            <a:extLst>
              <a:ext uri="{FF2B5EF4-FFF2-40B4-BE49-F238E27FC236}">
                <a16:creationId xmlns:a16="http://schemas.microsoft.com/office/drawing/2014/main" id="{3194C020-DE4B-EA87-ADA9-D1A5F0B8AB33}"/>
              </a:ext>
            </a:extLst>
          </p:cNvPr>
          <p:cNvSpPr txBox="1"/>
          <p:nvPr/>
        </p:nvSpPr>
        <p:spPr>
          <a:xfrm>
            <a:off x="1935995" y="3130631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2023-2024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>
                <a:hlinkClick r:id="rId17"/>
              </a:rPr>
              <a:t>100 New Esti-Mysteries </a:t>
            </a:r>
            <a:endParaRPr lang="en-US" sz="1000" b="1" dirty="0"/>
          </a:p>
        </p:txBody>
      </p:sp>
      <p:pic>
        <p:nvPicPr>
          <p:cNvPr id="7" name="Picture 6">
            <a:hlinkClick r:id="rId18"/>
            <a:extLst>
              <a:ext uri="{FF2B5EF4-FFF2-40B4-BE49-F238E27FC236}">
                <a16:creationId xmlns:a16="http://schemas.microsoft.com/office/drawing/2014/main" id="{18DFCC76-296F-4C93-26DB-DC8B7FA29FC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" y="2099446"/>
            <a:ext cx="1395654" cy="10467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>
            <a:hlinkClick r:id="rId18"/>
            <a:extLst>
              <a:ext uri="{FF2B5EF4-FFF2-40B4-BE49-F238E27FC236}">
                <a16:creationId xmlns:a16="http://schemas.microsoft.com/office/drawing/2014/main" id="{6860256A-BAB3-069E-BA21-19831A9A3069}"/>
              </a:ext>
            </a:extLst>
          </p:cNvPr>
          <p:cNvSpPr txBox="1"/>
          <p:nvPr/>
        </p:nvSpPr>
        <p:spPr>
          <a:xfrm>
            <a:off x="202692" y="3131591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2024-2025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>
                <a:hlinkClick r:id="" action="ppaction://noaction"/>
              </a:rPr>
              <a:t>110 New Esti-Mysteries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86A72BD-C077-6991-28C0-EC62DA022189}"/>
              </a:ext>
            </a:extLst>
          </p:cNvPr>
          <p:cNvGrpSpPr/>
          <p:nvPr/>
        </p:nvGrpSpPr>
        <p:grpSpPr>
          <a:xfrm>
            <a:off x="0" y="0"/>
            <a:ext cx="9144000" cy="5337891"/>
            <a:chOff x="0" y="0"/>
            <a:chExt cx="9144000" cy="533789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D921669-4853-89FD-03E1-8CA863F7E549}"/>
                </a:ext>
              </a:extLst>
            </p:cNvPr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F250619-29C3-692E-4A50-10532628C21E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CA33258-A79E-D6B8-1D6A-BBB234444D35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7F9E473-D6AC-9D90-89DE-23390633D8A0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60" name="Picture 2059">
            <a:hlinkClick r:id="rId17"/>
            <a:extLst>
              <a:ext uri="{FF2B5EF4-FFF2-40B4-BE49-F238E27FC236}">
                <a16:creationId xmlns:a16="http://schemas.microsoft.com/office/drawing/2014/main" id="{F95A2E12-2872-6A62-1920-0194B95D1C8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6" y="2086904"/>
            <a:ext cx="1396056" cy="10470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Picture 17">
            <a:hlinkClick r:id="rId21"/>
            <a:extLst>
              <a:ext uri="{FF2B5EF4-FFF2-40B4-BE49-F238E27FC236}">
                <a16:creationId xmlns:a16="http://schemas.microsoft.com/office/drawing/2014/main" id="{26C45798-D1D0-B4B0-E911-FD17E51A73A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35356" y="115893"/>
            <a:ext cx="1687883" cy="12659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1" name="Picture 40">
            <a:hlinkClick r:id="rId23"/>
            <a:extLst>
              <a:ext uri="{FF2B5EF4-FFF2-40B4-BE49-F238E27FC236}">
                <a16:creationId xmlns:a16="http://schemas.microsoft.com/office/drawing/2014/main" id="{0B98518B-8F66-D148-A75C-E3C61BA3513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40183" y="68304"/>
            <a:ext cx="1483994" cy="993469"/>
          </a:xfrm>
          <a:prstGeom prst="rect">
            <a:avLst/>
          </a:prstGeom>
          <a:ln w="19050"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4A64A86-5008-34CC-DCA4-11262E459D82}"/>
              </a:ext>
            </a:extLst>
          </p:cNvPr>
          <p:cNvSpPr txBox="1"/>
          <p:nvPr/>
        </p:nvSpPr>
        <p:spPr>
          <a:xfrm>
            <a:off x="7467221" y="1091367"/>
            <a:ext cx="1648426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hlinkClick r:id="rId23"/>
              </a:rPr>
              <a:t>Steve </a:t>
            </a:r>
            <a:r>
              <a:rPr lang="en-US" sz="1200" b="1" dirty="0" err="1">
                <a:hlinkClick r:id="rId23"/>
              </a:rPr>
              <a:t>Wyborney’s</a:t>
            </a:r>
            <a:r>
              <a:rPr lang="en-US" sz="1200" b="1" dirty="0">
                <a:hlinkClick r:id="" action="ppaction://noaction"/>
              </a:rPr>
              <a:t> </a:t>
            </a:r>
          </a:p>
          <a:p>
            <a:pPr algn="ctr"/>
            <a:r>
              <a:rPr lang="en-US" sz="1200" b="1" dirty="0">
                <a:hlinkClick r:id="" action="ppaction://noaction"/>
              </a:rPr>
              <a:t>Math Courses</a:t>
            </a:r>
            <a:endParaRPr lang="en-US" sz="1200" b="1" dirty="0"/>
          </a:p>
          <a:p>
            <a:pPr algn="ctr"/>
            <a:r>
              <a:rPr lang="en-US" sz="1000" b="1" dirty="0"/>
              <a:t>Online courses</a:t>
            </a:r>
          </a:p>
          <a:p>
            <a:pPr algn="ctr"/>
            <a:r>
              <a:rPr lang="en-US" sz="1000" b="1" dirty="0"/>
              <a:t>Digital Download Bundles</a:t>
            </a:r>
          </a:p>
        </p:txBody>
      </p:sp>
      <p:sp>
        <p:nvSpPr>
          <p:cNvPr id="51" name="TextBox 50">
            <a:hlinkClick r:id="rId18"/>
            <a:extLst>
              <a:ext uri="{FF2B5EF4-FFF2-40B4-BE49-F238E27FC236}">
                <a16:creationId xmlns:a16="http://schemas.microsoft.com/office/drawing/2014/main" id="{836058A4-599B-07B0-F7C8-6082C52AECAB}"/>
              </a:ext>
            </a:extLst>
          </p:cNvPr>
          <p:cNvSpPr txBox="1"/>
          <p:nvPr/>
        </p:nvSpPr>
        <p:spPr>
          <a:xfrm>
            <a:off x="3260137" y="1357134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2025-2026</a:t>
            </a:r>
          </a:p>
          <a:p>
            <a:pPr algn="ctr"/>
            <a:r>
              <a:rPr lang="en-US" sz="1000" b="1" dirty="0">
                <a:hlinkClick r:id="rId21"/>
              </a:rPr>
              <a:t>125 New Esti-Mysteries</a:t>
            </a:r>
            <a:endParaRPr lang="en-US" sz="10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084683-A4DE-D028-CC8A-59F7FC5FA4E6}"/>
              </a:ext>
            </a:extLst>
          </p:cNvPr>
          <p:cNvGrpSpPr/>
          <p:nvPr/>
        </p:nvGrpSpPr>
        <p:grpSpPr>
          <a:xfrm>
            <a:off x="7338646" y="2093781"/>
            <a:ext cx="1670649" cy="1424777"/>
            <a:chOff x="-1297337" y="2235988"/>
            <a:chExt cx="1670649" cy="142477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70BA68F-ED8B-2AD1-C990-ECC2FC5AFD23}"/>
                </a:ext>
              </a:extLst>
            </p:cNvPr>
            <p:cNvSpPr txBox="1"/>
            <p:nvPr/>
          </p:nvSpPr>
          <p:spPr>
            <a:xfrm>
              <a:off x="-1297337" y="3414544"/>
              <a:ext cx="1670649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rId25"/>
                </a:rPr>
                <a:t>More Estimation Clipboards</a:t>
              </a:r>
              <a:endParaRPr lang="en-US" sz="1000" b="1" dirty="0"/>
            </a:p>
          </p:txBody>
        </p:sp>
        <p:pic>
          <p:nvPicPr>
            <p:cNvPr id="52" name="Picture 51">
              <a:hlinkClick r:id="rId25"/>
              <a:extLst>
                <a:ext uri="{FF2B5EF4-FFF2-40B4-BE49-F238E27FC236}">
                  <a16:creationId xmlns:a16="http://schemas.microsoft.com/office/drawing/2014/main" id="{517FAF6A-D3ED-E07C-CA2D-BF3CDCB0C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-1155320" y="2235988"/>
              <a:ext cx="1388368" cy="104127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53" name="Picture 2" descr="Season 1 Playlist Thumbnail">
            <a:hlinkClick r:id="rId27"/>
            <a:extLst>
              <a:ext uri="{FF2B5EF4-FFF2-40B4-BE49-F238E27FC236}">
                <a16:creationId xmlns:a16="http://schemas.microsoft.com/office/drawing/2014/main" id="{0CE24866-F031-4A84-C83B-66D68E0A3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23" y="3835608"/>
            <a:ext cx="1390513" cy="7821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36BB0BE-A2E2-E331-9B12-33FF8E450DCE}"/>
              </a:ext>
            </a:extLst>
          </p:cNvPr>
          <p:cNvSpPr txBox="1"/>
          <p:nvPr/>
        </p:nvSpPr>
        <p:spPr>
          <a:xfrm>
            <a:off x="1575271" y="4623577"/>
            <a:ext cx="2208120" cy="55399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Season 1</a:t>
            </a:r>
            <a:endParaRPr lang="en-US" sz="1000" b="1" dirty="0"/>
          </a:p>
          <a:p>
            <a:pPr algn="ctr"/>
            <a:r>
              <a:rPr lang="en-US" sz="1000" b="1" dirty="0"/>
              <a:t>November 2024</a:t>
            </a:r>
            <a:endParaRPr lang="en-US" sz="1000" dirty="0"/>
          </a:p>
        </p:txBody>
      </p:sp>
      <p:pic>
        <p:nvPicPr>
          <p:cNvPr id="43" name="Picture 42">
            <a:hlinkClick r:id="rId29"/>
            <a:extLst>
              <a:ext uri="{FF2B5EF4-FFF2-40B4-BE49-F238E27FC236}">
                <a16:creationId xmlns:a16="http://schemas.microsoft.com/office/drawing/2014/main" id="{D4943A82-7622-A055-7C45-55A2EE6B719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22631" y="3835607"/>
            <a:ext cx="1396831" cy="7857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01E8A3D-FFB2-2269-A482-866B4467021E}"/>
              </a:ext>
            </a:extLst>
          </p:cNvPr>
          <p:cNvSpPr txBox="1"/>
          <p:nvPr/>
        </p:nvSpPr>
        <p:spPr>
          <a:xfrm>
            <a:off x="239610" y="4618380"/>
            <a:ext cx="1368714" cy="55399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Season 2</a:t>
            </a:r>
            <a:endParaRPr lang="en-US" sz="1000" b="1" dirty="0"/>
          </a:p>
          <a:p>
            <a:pPr algn="ctr"/>
            <a:r>
              <a:rPr lang="en-US" sz="1000" b="1" dirty="0"/>
              <a:t>February 2025</a:t>
            </a:r>
            <a:endParaRPr lang="en-US" sz="1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7049C3-56CD-CC1B-DBB0-84A5082F7618}"/>
              </a:ext>
            </a:extLst>
          </p:cNvPr>
          <p:cNvCxnSpPr>
            <a:cxnSpLocks/>
          </p:cNvCxnSpPr>
          <p:nvPr/>
        </p:nvCxnSpPr>
        <p:spPr>
          <a:xfrm>
            <a:off x="7164451" y="1884139"/>
            <a:ext cx="0" cy="3453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C219FE6-187B-50DF-11FA-C2EA1F50C024}"/>
              </a:ext>
            </a:extLst>
          </p:cNvPr>
          <p:cNvSpPr txBox="1"/>
          <p:nvPr/>
        </p:nvSpPr>
        <p:spPr>
          <a:xfrm>
            <a:off x="3772253" y="4612108"/>
            <a:ext cx="1383308" cy="5539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Leaping Numbers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/>
              <a:t>February 2024</a:t>
            </a:r>
          </a:p>
        </p:txBody>
      </p:sp>
      <p:pic>
        <p:nvPicPr>
          <p:cNvPr id="12" name="Picture 11">
            <a:hlinkClick r:id="rId31"/>
            <a:extLst>
              <a:ext uri="{FF2B5EF4-FFF2-40B4-BE49-F238E27FC236}">
                <a16:creationId xmlns:a16="http://schemas.microsoft.com/office/drawing/2014/main" id="{F8699A0D-FDFF-B4A5-AE93-978ADCDCD76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772253" y="3823517"/>
            <a:ext cx="1396433" cy="7854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3C9C2D7-7840-60D6-AB87-5E99DF066768}"/>
              </a:ext>
            </a:extLst>
          </p:cNvPr>
          <p:cNvCxnSpPr>
            <a:cxnSpLocks/>
          </p:cNvCxnSpPr>
          <p:nvPr/>
        </p:nvCxnSpPr>
        <p:spPr>
          <a:xfrm>
            <a:off x="5409095" y="3629499"/>
            <a:ext cx="0" cy="3237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36DA6291-E797-9B23-EDC7-AFDB5F7ACE93}"/>
              </a:ext>
            </a:extLst>
          </p:cNvPr>
          <p:cNvGrpSpPr/>
          <p:nvPr/>
        </p:nvGrpSpPr>
        <p:grpSpPr>
          <a:xfrm>
            <a:off x="5583906" y="3825528"/>
            <a:ext cx="1392546" cy="1419629"/>
            <a:chOff x="9584016" y="3825528"/>
            <a:chExt cx="1392546" cy="1419629"/>
          </a:xfrm>
        </p:grpSpPr>
        <p:sp>
          <p:nvSpPr>
            <p:cNvPr id="2050" name="TextBox 2049">
              <a:extLst>
                <a:ext uri="{FF2B5EF4-FFF2-40B4-BE49-F238E27FC236}">
                  <a16:creationId xmlns:a16="http://schemas.microsoft.com/office/drawing/2014/main" id="{872BC762-3BFA-0E0D-03C9-75EE52971B4C}"/>
                </a:ext>
              </a:extLst>
            </p:cNvPr>
            <p:cNvSpPr txBox="1"/>
            <p:nvPr/>
          </p:nvSpPr>
          <p:spPr>
            <a:xfrm>
              <a:off x="9677400" y="4845047"/>
              <a:ext cx="12057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The 3-Container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Estimation Routine</a:t>
              </a:r>
              <a:endParaRPr lang="en-US" sz="1000" b="1" dirty="0"/>
            </a:p>
          </p:txBody>
        </p:sp>
        <p:pic>
          <p:nvPicPr>
            <p:cNvPr id="2051" name="Picture 2050">
              <a:hlinkClick r:id="rId33"/>
              <a:extLst>
                <a:ext uri="{FF2B5EF4-FFF2-40B4-BE49-F238E27FC236}">
                  <a16:creationId xmlns:a16="http://schemas.microsoft.com/office/drawing/2014/main" id="{35B3682B-D1AE-344B-81C9-A43F89F48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016" y="3825528"/>
              <a:ext cx="1392546" cy="10444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8F10829D-8507-C599-0368-F4534C767C92}"/>
              </a:ext>
            </a:extLst>
          </p:cNvPr>
          <p:cNvGrpSpPr/>
          <p:nvPr/>
        </p:nvGrpSpPr>
        <p:grpSpPr>
          <a:xfrm>
            <a:off x="3583422" y="5487807"/>
            <a:ext cx="1661684" cy="1328419"/>
            <a:chOff x="3002878" y="5487807"/>
            <a:chExt cx="1661684" cy="1328419"/>
          </a:xfrm>
        </p:grpSpPr>
        <p:pic>
          <p:nvPicPr>
            <p:cNvPr id="2055" name="Picture 2054">
              <a:hlinkClick r:id="rId35"/>
              <a:extLst>
                <a:ext uri="{FF2B5EF4-FFF2-40B4-BE49-F238E27FC236}">
                  <a16:creationId xmlns:a16="http://schemas.microsoft.com/office/drawing/2014/main" id="{975E8BAA-55B4-80B9-2119-06B6621A9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210735" y="5487807"/>
              <a:ext cx="1245967" cy="93447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056" name="TextBox 2055">
              <a:extLst>
                <a:ext uri="{FF2B5EF4-FFF2-40B4-BE49-F238E27FC236}">
                  <a16:creationId xmlns:a16="http://schemas.microsoft.com/office/drawing/2014/main" id="{73F4A2B7-D403-6B7C-57BB-B542809BE6D1}"/>
                </a:ext>
              </a:extLst>
            </p:cNvPr>
            <p:cNvSpPr txBox="1"/>
            <p:nvPr/>
          </p:nvSpPr>
          <p:spPr>
            <a:xfrm>
              <a:off x="3002878" y="6416116"/>
              <a:ext cx="1661684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PowerPoint Files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Designed for Google Slides</a:t>
              </a:r>
              <a:endParaRPr lang="en-US" sz="1000" dirty="0"/>
            </a:p>
          </p:txBody>
        </p:sp>
      </p:grpSp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8E9736A4-96E0-C15A-1C89-C591258D36A6}"/>
              </a:ext>
            </a:extLst>
          </p:cNvPr>
          <p:cNvGrpSpPr/>
          <p:nvPr/>
        </p:nvGrpSpPr>
        <p:grpSpPr>
          <a:xfrm>
            <a:off x="1928941" y="5487808"/>
            <a:ext cx="1519967" cy="1337846"/>
            <a:chOff x="1457973" y="5487808"/>
            <a:chExt cx="1519967" cy="1337846"/>
          </a:xfrm>
        </p:grpSpPr>
        <p:pic>
          <p:nvPicPr>
            <p:cNvPr id="2059" name="Picture 7" descr="C:\Users\Steve Wyborney\Desktop\Splat Promos HUGE SET\Slide6.JPG">
              <a:hlinkClick r:id="rId37"/>
              <a:extLst>
                <a:ext uri="{FF2B5EF4-FFF2-40B4-BE49-F238E27FC236}">
                  <a16:creationId xmlns:a16="http://schemas.microsoft.com/office/drawing/2014/main" id="{72D1E820-E462-6FD5-D338-E8053A467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356" y="5487808"/>
              <a:ext cx="1219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2" name="TextBox 2061">
              <a:extLst>
                <a:ext uri="{FF2B5EF4-FFF2-40B4-BE49-F238E27FC236}">
                  <a16:creationId xmlns:a16="http://schemas.microsoft.com/office/drawing/2014/main" id="{A3AB2A2C-464A-9013-912B-FBE7FF58A3C2}"/>
                </a:ext>
              </a:extLst>
            </p:cNvPr>
            <p:cNvSpPr txBox="1"/>
            <p:nvPr/>
          </p:nvSpPr>
          <p:spPr>
            <a:xfrm>
              <a:off x="1457973" y="6425544"/>
              <a:ext cx="1519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rId39"/>
                </a:rPr>
                <a:t>The Original 20 Fraction Splat! Lessons</a:t>
              </a:r>
              <a:endParaRPr lang="en-US" sz="1000" b="1" dirty="0"/>
            </a:p>
          </p:txBody>
        </p:sp>
      </p:grp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97BF4D9E-FB23-0435-C20A-2929C06F5453}"/>
              </a:ext>
            </a:extLst>
          </p:cNvPr>
          <p:cNvGrpSpPr/>
          <p:nvPr/>
        </p:nvGrpSpPr>
        <p:grpSpPr>
          <a:xfrm>
            <a:off x="311446" y="5508975"/>
            <a:ext cx="1219200" cy="1281556"/>
            <a:chOff x="162328" y="5508975"/>
            <a:chExt cx="1219200" cy="1281556"/>
          </a:xfrm>
        </p:grpSpPr>
        <p:pic>
          <p:nvPicPr>
            <p:cNvPr id="2064" name="Picture 3" descr="C:\Users\Steve Wyborney\Desktop\SPLAT blog post folder\Splat Promo Images and GIFs\Splat Level 3 B.jpg">
              <a:hlinkClick r:id="rId40"/>
              <a:extLst>
                <a:ext uri="{FF2B5EF4-FFF2-40B4-BE49-F238E27FC236}">
                  <a16:creationId xmlns:a16="http://schemas.microsoft.com/office/drawing/2014/main" id="{EC92F725-78FB-8695-FFA5-B4ECF3FCD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28" y="5508975"/>
              <a:ext cx="1219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CD1CCA48-941F-9427-AED2-4C7AC34D7A24}"/>
                </a:ext>
              </a:extLst>
            </p:cNvPr>
            <p:cNvSpPr txBox="1"/>
            <p:nvPr/>
          </p:nvSpPr>
          <p:spPr>
            <a:xfrm>
              <a:off x="208819" y="6390421"/>
              <a:ext cx="1124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The Original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50 Splat! Lessons </a:t>
              </a:r>
              <a:endParaRPr lang="en-US" sz="1000" b="1" dirty="0"/>
            </a:p>
          </p:txBody>
        </p:sp>
      </p:grpSp>
      <p:grpSp>
        <p:nvGrpSpPr>
          <p:cNvPr id="2073" name="Group 2072">
            <a:extLst>
              <a:ext uri="{FF2B5EF4-FFF2-40B4-BE49-F238E27FC236}">
                <a16:creationId xmlns:a16="http://schemas.microsoft.com/office/drawing/2014/main" id="{0AC552FC-7CC3-6556-08DA-7A3C633FF5A8}"/>
              </a:ext>
            </a:extLst>
          </p:cNvPr>
          <p:cNvGrpSpPr/>
          <p:nvPr/>
        </p:nvGrpSpPr>
        <p:grpSpPr>
          <a:xfrm>
            <a:off x="324916" y="141053"/>
            <a:ext cx="2284216" cy="1733113"/>
            <a:chOff x="324916" y="141053"/>
            <a:chExt cx="2284216" cy="1733113"/>
          </a:xfrm>
        </p:grpSpPr>
        <p:grpSp>
          <p:nvGrpSpPr>
            <p:cNvPr id="2068" name="Group 2067">
              <a:extLst>
                <a:ext uri="{FF2B5EF4-FFF2-40B4-BE49-F238E27FC236}">
                  <a16:creationId xmlns:a16="http://schemas.microsoft.com/office/drawing/2014/main" id="{88AB146E-F16B-B46A-4710-B66CEB9F53AB}"/>
                </a:ext>
              </a:extLst>
            </p:cNvPr>
            <p:cNvGrpSpPr/>
            <p:nvPr/>
          </p:nvGrpSpPr>
          <p:grpSpPr>
            <a:xfrm>
              <a:off x="324917" y="141053"/>
              <a:ext cx="2284215" cy="1733113"/>
              <a:chOff x="153526" y="438998"/>
              <a:chExt cx="2284215" cy="1733113"/>
            </a:xfrm>
          </p:grpSpPr>
          <p:pic>
            <p:nvPicPr>
              <p:cNvPr id="2069" name="Picture 2068">
                <a:hlinkClick r:id="rId42"/>
                <a:extLst>
                  <a:ext uri="{FF2B5EF4-FFF2-40B4-BE49-F238E27FC236}">
                    <a16:creationId xmlns:a16="http://schemas.microsoft.com/office/drawing/2014/main" id="{320EB094-E0F4-A574-98AA-88B10E33ED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83173" y="438998"/>
                <a:ext cx="1424900" cy="734814"/>
              </a:xfrm>
              <a:prstGeom prst="rect">
                <a:avLst/>
              </a:prstGeom>
              <a:ln w="38100">
                <a:solidFill>
                  <a:schemeClr val="accent1">
                    <a:shade val="15000"/>
                  </a:schemeClr>
                </a:solidFill>
              </a:ln>
            </p:spPr>
          </p:pic>
          <p:sp>
            <p:nvSpPr>
              <p:cNvPr id="2070" name="TextBox 2069">
                <a:extLst>
                  <a:ext uri="{FF2B5EF4-FFF2-40B4-BE49-F238E27FC236}">
                    <a16:creationId xmlns:a16="http://schemas.microsoft.com/office/drawing/2014/main" id="{4E3EC81B-6B61-B8F7-3744-900B7FA3686A}"/>
                  </a:ext>
                </a:extLst>
              </p:cNvPr>
              <p:cNvSpPr txBox="1"/>
              <p:nvPr/>
            </p:nvSpPr>
            <p:spPr>
              <a:xfrm>
                <a:off x="153526" y="1218004"/>
                <a:ext cx="228421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Are you subscribed to the </a:t>
                </a:r>
              </a:p>
              <a:p>
                <a:pPr algn="ctr"/>
                <a:r>
                  <a:rPr lang="en-US" sz="1400" b="1" dirty="0"/>
                  <a:t>blog newsletter? </a:t>
                </a:r>
              </a:p>
              <a:p>
                <a:pPr algn="ctr"/>
                <a:r>
                  <a:rPr lang="en-US" sz="1400" b="1" dirty="0">
                    <a:hlinkClick r:id="rId42"/>
                  </a:rPr>
                  <a:t>Sign Up Here</a:t>
                </a:r>
                <a:endParaRPr lang="en-US" sz="1400" b="1" dirty="0"/>
              </a:p>
              <a:p>
                <a:pPr algn="ctr"/>
                <a:r>
                  <a:rPr lang="en-US" sz="1400" b="1" dirty="0"/>
                  <a:t>New Resources Every Week!</a:t>
                </a:r>
              </a:p>
            </p:txBody>
          </p:sp>
        </p:grpSp>
        <p:sp>
          <p:nvSpPr>
            <p:cNvPr id="2072" name="Arrow: Right 2071">
              <a:extLst>
                <a:ext uri="{FF2B5EF4-FFF2-40B4-BE49-F238E27FC236}">
                  <a16:creationId xmlns:a16="http://schemas.microsoft.com/office/drawing/2014/main" id="{A5BB7BFB-92E1-8C26-463C-A7B7ED1279C2}"/>
                </a:ext>
              </a:extLst>
            </p:cNvPr>
            <p:cNvSpPr/>
            <p:nvPr/>
          </p:nvSpPr>
          <p:spPr>
            <a:xfrm>
              <a:off x="324916" y="1358743"/>
              <a:ext cx="546348" cy="27571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925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“Not Between </a:t>
            </a:r>
          </a:p>
          <a:p>
            <a:r>
              <a:rPr lang="en-US" sz="6000" b="1" dirty="0">
                <a:solidFill>
                  <a:srgbClr val="FFFF00"/>
                </a:solidFill>
              </a:rPr>
              <a:t>the Numbers”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71EC90-2118-FA4B-951F-ACA015273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/>
          <a:stretch>
            <a:fillRect/>
          </a:stretch>
        </p:blipFill>
        <p:spPr>
          <a:xfrm>
            <a:off x="0" y="0"/>
            <a:ext cx="42672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objects are in the vase?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429F1D-7A8B-8B28-694D-57180A753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/>
          <a:stretch>
            <a:fillRect/>
          </a:stretch>
        </p:blipFill>
        <p:spPr>
          <a:xfrm>
            <a:off x="0" y="0"/>
            <a:ext cx="42672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a 2-digit number that is greater than 50.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a multiple of 4.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does not include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9 or the digit 0.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between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55 and 78.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Look at the die for a clue. The answer does not include that digit.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06678A-6E70-CC0E-06AD-605E266A6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/>
          <a:stretch>
            <a:fillRect/>
          </a:stretch>
        </p:blipFill>
        <p:spPr>
          <a:xfrm>
            <a:off x="0" y="0"/>
            <a:ext cx="42672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52 objects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887D6-774F-E622-0582-24BCFDA6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/>
          <a:stretch>
            <a:fillRect/>
          </a:stretch>
        </p:blipFill>
        <p:spPr>
          <a:xfrm>
            <a:off x="0" y="0"/>
            <a:ext cx="42672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9B496-1BC3-C5D4-191D-3646C0D04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A3E61B1F-C409-9526-DEC2-5C11A098369B}"/>
              </a:ext>
            </a:extLst>
          </p:cNvPr>
          <p:cNvGrpSpPr/>
          <p:nvPr/>
        </p:nvGrpSpPr>
        <p:grpSpPr>
          <a:xfrm>
            <a:off x="5595365" y="5483727"/>
            <a:ext cx="1381088" cy="1387197"/>
            <a:chOff x="7549125" y="3838432"/>
            <a:chExt cx="1381088" cy="1387197"/>
          </a:xfrm>
        </p:grpSpPr>
        <p:pic>
          <p:nvPicPr>
            <p:cNvPr id="39" name="Picture 2" descr="C:\Users\Steve Wyborney\Desktop\Presentation1.jpg">
              <a:hlinkClick r:id="rId3"/>
              <a:extLst>
                <a:ext uri="{FF2B5EF4-FFF2-40B4-BE49-F238E27FC236}">
                  <a16:creationId xmlns:a16="http://schemas.microsoft.com/office/drawing/2014/main" id="{D43AFC98-575B-ED48-2642-E7E4937E38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756" y="3838432"/>
              <a:ext cx="1251826" cy="9388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F36EA20-7066-2FD9-3040-FC1DFA22F980}"/>
                </a:ext>
              </a:extLst>
            </p:cNvPr>
            <p:cNvSpPr txBox="1"/>
            <p:nvPr/>
          </p:nvSpPr>
          <p:spPr>
            <a:xfrm>
              <a:off x="7549125" y="4825519"/>
              <a:ext cx="1381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rId5"/>
                </a:rPr>
                <a:t>80 Cube Conversations Lessons</a:t>
              </a:r>
              <a:endParaRPr lang="en-US" sz="1000" b="1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65DEAF-5159-B685-1464-0FE321161F11}"/>
              </a:ext>
            </a:extLst>
          </p:cNvPr>
          <p:cNvGrpSpPr/>
          <p:nvPr/>
        </p:nvGrpSpPr>
        <p:grpSpPr>
          <a:xfrm>
            <a:off x="7245481" y="5487807"/>
            <a:ext cx="1815820" cy="1330818"/>
            <a:chOff x="9547369" y="5459714"/>
            <a:chExt cx="1815820" cy="1330818"/>
          </a:xfrm>
        </p:grpSpPr>
        <p:pic>
          <p:nvPicPr>
            <p:cNvPr id="1026" name="Picture 2" descr="C:\Users\Steve Wyborney\Desktop\20 Days Title Pic.jpg">
              <a:hlinkClick r:id="rId6"/>
              <a:extLst>
                <a:ext uri="{FF2B5EF4-FFF2-40B4-BE49-F238E27FC236}">
                  <a16:creationId xmlns:a16="http://schemas.microsoft.com/office/drawing/2014/main" id="{75BA4B69-233A-C67E-2D15-100C27C39F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0118" y="5459714"/>
              <a:ext cx="1240944" cy="9307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hlinkClick r:id="rId8"/>
              <a:extLst>
                <a:ext uri="{FF2B5EF4-FFF2-40B4-BE49-F238E27FC236}">
                  <a16:creationId xmlns:a16="http://schemas.microsoft.com/office/drawing/2014/main" id="{46DF7521-20C1-A360-C80F-2A06AFEB6EAD}"/>
                </a:ext>
              </a:extLst>
            </p:cNvPr>
            <p:cNvSpPr txBox="1"/>
            <p:nvPr/>
          </p:nvSpPr>
          <p:spPr>
            <a:xfrm>
              <a:off x="9547369" y="6390422"/>
              <a:ext cx="18158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20 Days of Number Sense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&amp; Rich Math Talk</a:t>
              </a:r>
              <a:endParaRPr lang="en-US" sz="1000" b="1" dirty="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C8B28938-E597-7E9B-1F8E-A32CB9D38C26}"/>
              </a:ext>
            </a:extLst>
          </p:cNvPr>
          <p:cNvSpPr txBox="1"/>
          <p:nvPr/>
        </p:nvSpPr>
        <p:spPr>
          <a:xfrm>
            <a:off x="5472005" y="314275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9"/>
              </a:rPr>
              <a:t>150 New </a:t>
            </a:r>
            <a:r>
              <a:rPr lang="en-US" sz="1000" b="1" dirty="0" err="1">
                <a:hlinkClick r:id="rId9"/>
              </a:rPr>
              <a:t>Esti</a:t>
            </a:r>
            <a:r>
              <a:rPr lang="en-US" sz="1000" b="1" dirty="0">
                <a:hlinkClick r:id="rId9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7427CCD8-2ACA-E81A-AB6C-0D35E470D8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1" y="2093763"/>
            <a:ext cx="1392547" cy="10444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>
            <a:hlinkClick r:id="rId11"/>
            <a:extLst>
              <a:ext uri="{FF2B5EF4-FFF2-40B4-BE49-F238E27FC236}">
                <a16:creationId xmlns:a16="http://schemas.microsoft.com/office/drawing/2014/main" id="{9D58AC61-31FB-59FF-BEA4-1DD69ED15F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04" y="2091173"/>
            <a:ext cx="1402996" cy="10522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DC16800-54F0-639C-441C-F42F50639CE6}"/>
              </a:ext>
            </a:extLst>
          </p:cNvPr>
          <p:cNvSpPr txBox="1"/>
          <p:nvPr/>
        </p:nvSpPr>
        <p:spPr>
          <a:xfrm>
            <a:off x="3796796" y="3133023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1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13"/>
            <a:extLst>
              <a:ext uri="{FF2B5EF4-FFF2-40B4-BE49-F238E27FC236}">
                <a16:creationId xmlns:a16="http://schemas.microsoft.com/office/drawing/2014/main" id="{AA9817A0-B036-053F-503B-AF3FFF31C8D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13"/>
            <a:extLst>
              <a:ext uri="{FF2B5EF4-FFF2-40B4-BE49-F238E27FC236}">
                <a16:creationId xmlns:a16="http://schemas.microsoft.com/office/drawing/2014/main" id="{FA3460CE-CA46-7E95-EFAF-75BE30A18FB1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806F1B-2AB4-96CE-1178-93E3E0215D40}"/>
              </a:ext>
            </a:extLst>
          </p:cNvPr>
          <p:cNvGrpSpPr/>
          <p:nvPr/>
        </p:nvGrpSpPr>
        <p:grpSpPr>
          <a:xfrm>
            <a:off x="7196238" y="3878618"/>
            <a:ext cx="1914307" cy="1343477"/>
            <a:chOff x="9976903" y="2253841"/>
            <a:chExt cx="1914307" cy="134347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489D0FD-EDB3-A51C-DE31-45C8C3CFBDED}"/>
                </a:ext>
              </a:extLst>
            </p:cNvPr>
            <p:cNvSpPr txBox="1"/>
            <p:nvPr/>
          </p:nvSpPr>
          <p:spPr>
            <a:xfrm>
              <a:off x="9976903" y="3043320"/>
              <a:ext cx="19143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The Mystery Number in the Box</a:t>
              </a:r>
            </a:p>
            <a:p>
              <a:pPr algn="ctr"/>
              <a:r>
                <a:rPr lang="en-US" sz="1000" b="1" dirty="0"/>
                <a:t>60-Second Math Mystery Videos</a:t>
              </a:r>
            </a:p>
            <a:p>
              <a:pPr algn="ctr"/>
              <a:r>
                <a:rPr lang="en-US" sz="1000" b="1" dirty="0">
                  <a:hlinkClick r:id="rId15"/>
                </a:rPr>
                <a:t>View the entire playlist here.</a:t>
              </a:r>
              <a:endParaRPr lang="en-US" sz="1000" b="1" dirty="0"/>
            </a:p>
          </p:txBody>
        </p:sp>
        <p:pic>
          <p:nvPicPr>
            <p:cNvPr id="63" name="Picture 62">
              <a:hlinkClick r:id="rId15"/>
              <a:extLst>
                <a:ext uri="{FF2B5EF4-FFF2-40B4-BE49-F238E27FC236}">
                  <a16:creationId xmlns:a16="http://schemas.microsoft.com/office/drawing/2014/main" id="{E07F3BCC-E781-0C54-433B-DBED7A876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7576" y="2253841"/>
              <a:ext cx="1272960" cy="716040"/>
            </a:xfrm>
            <a:prstGeom prst="rect">
              <a:avLst/>
            </a:prstGeom>
          </p:spPr>
        </p:pic>
      </p:grpSp>
      <p:sp>
        <p:nvSpPr>
          <p:cNvPr id="2061" name="TextBox 2060">
            <a:hlinkClick r:id="rId17"/>
            <a:extLst>
              <a:ext uri="{FF2B5EF4-FFF2-40B4-BE49-F238E27FC236}">
                <a16:creationId xmlns:a16="http://schemas.microsoft.com/office/drawing/2014/main" id="{618D0F7D-FBFD-53CC-8694-5C66A6BD4314}"/>
              </a:ext>
            </a:extLst>
          </p:cNvPr>
          <p:cNvSpPr txBox="1"/>
          <p:nvPr/>
        </p:nvSpPr>
        <p:spPr>
          <a:xfrm>
            <a:off x="1935995" y="3130631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2023-2024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>
                <a:hlinkClick r:id="rId17"/>
              </a:rPr>
              <a:t>100 New Esti-Mysteries </a:t>
            </a:r>
            <a:endParaRPr lang="en-US" sz="1000" b="1" dirty="0"/>
          </a:p>
        </p:txBody>
      </p:sp>
      <p:pic>
        <p:nvPicPr>
          <p:cNvPr id="7" name="Picture 6">
            <a:hlinkClick r:id="rId18"/>
            <a:extLst>
              <a:ext uri="{FF2B5EF4-FFF2-40B4-BE49-F238E27FC236}">
                <a16:creationId xmlns:a16="http://schemas.microsoft.com/office/drawing/2014/main" id="{1DF3D552-1441-E3F2-93E3-20CE3856F4E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" y="2099446"/>
            <a:ext cx="1395654" cy="10467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>
            <a:hlinkClick r:id="rId18"/>
            <a:extLst>
              <a:ext uri="{FF2B5EF4-FFF2-40B4-BE49-F238E27FC236}">
                <a16:creationId xmlns:a16="http://schemas.microsoft.com/office/drawing/2014/main" id="{06A79348-C276-F98F-B86F-2D39706BD8A3}"/>
              </a:ext>
            </a:extLst>
          </p:cNvPr>
          <p:cNvSpPr txBox="1"/>
          <p:nvPr/>
        </p:nvSpPr>
        <p:spPr>
          <a:xfrm>
            <a:off x="202692" y="3131591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2024-2025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>
                <a:hlinkClick r:id="" action="ppaction://noaction"/>
              </a:rPr>
              <a:t>110 New Esti-Mysteries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470D443-3A4D-5629-58FB-7AAE16ABFDED}"/>
              </a:ext>
            </a:extLst>
          </p:cNvPr>
          <p:cNvGrpSpPr/>
          <p:nvPr/>
        </p:nvGrpSpPr>
        <p:grpSpPr>
          <a:xfrm>
            <a:off x="0" y="0"/>
            <a:ext cx="9144000" cy="5337891"/>
            <a:chOff x="0" y="0"/>
            <a:chExt cx="9144000" cy="533789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0062EA-0AA9-DD89-15F0-258514C53C71}"/>
                </a:ext>
              </a:extLst>
            </p:cNvPr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33D4F6B-3C75-E2E4-03A7-5E59C68B38DB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CC8162F-934B-ADC7-7C08-FD7CA90DB4D0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C96D774-B2AD-912B-B9C2-4516B2C269FE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60" name="Picture 2059">
            <a:hlinkClick r:id="rId17"/>
            <a:extLst>
              <a:ext uri="{FF2B5EF4-FFF2-40B4-BE49-F238E27FC236}">
                <a16:creationId xmlns:a16="http://schemas.microsoft.com/office/drawing/2014/main" id="{9E52AF78-BA6A-FE91-8069-9D36484C29A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6" y="2086904"/>
            <a:ext cx="1396056" cy="10470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Picture 17">
            <a:hlinkClick r:id="rId21"/>
            <a:extLst>
              <a:ext uri="{FF2B5EF4-FFF2-40B4-BE49-F238E27FC236}">
                <a16:creationId xmlns:a16="http://schemas.microsoft.com/office/drawing/2014/main" id="{31F7C4FF-E501-A6AB-67CE-D93E5A1F8D3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35356" y="115893"/>
            <a:ext cx="1687883" cy="12659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1" name="Picture 40">
            <a:hlinkClick r:id="rId23"/>
            <a:extLst>
              <a:ext uri="{FF2B5EF4-FFF2-40B4-BE49-F238E27FC236}">
                <a16:creationId xmlns:a16="http://schemas.microsoft.com/office/drawing/2014/main" id="{BE584C6C-95ED-9C71-173E-6893342562A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40183" y="68304"/>
            <a:ext cx="1483994" cy="993469"/>
          </a:xfrm>
          <a:prstGeom prst="rect">
            <a:avLst/>
          </a:prstGeom>
          <a:ln w="19050"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2781DFB-9600-0E03-90E6-0D5A991EE291}"/>
              </a:ext>
            </a:extLst>
          </p:cNvPr>
          <p:cNvSpPr txBox="1"/>
          <p:nvPr/>
        </p:nvSpPr>
        <p:spPr>
          <a:xfrm>
            <a:off x="7467221" y="1091367"/>
            <a:ext cx="1648426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hlinkClick r:id="rId23"/>
              </a:rPr>
              <a:t>Steve </a:t>
            </a:r>
            <a:r>
              <a:rPr lang="en-US" sz="1200" b="1" dirty="0" err="1">
                <a:hlinkClick r:id="rId23"/>
              </a:rPr>
              <a:t>Wyborney’s</a:t>
            </a:r>
            <a:r>
              <a:rPr lang="en-US" sz="1200" b="1" dirty="0">
                <a:hlinkClick r:id="" action="ppaction://noaction"/>
              </a:rPr>
              <a:t> </a:t>
            </a:r>
          </a:p>
          <a:p>
            <a:pPr algn="ctr"/>
            <a:r>
              <a:rPr lang="en-US" sz="1200" b="1" dirty="0">
                <a:hlinkClick r:id="" action="ppaction://noaction"/>
              </a:rPr>
              <a:t>Math Courses</a:t>
            </a:r>
            <a:endParaRPr lang="en-US" sz="1200" b="1" dirty="0"/>
          </a:p>
          <a:p>
            <a:pPr algn="ctr"/>
            <a:r>
              <a:rPr lang="en-US" sz="1000" b="1" dirty="0"/>
              <a:t>Online courses</a:t>
            </a:r>
          </a:p>
          <a:p>
            <a:pPr algn="ctr"/>
            <a:r>
              <a:rPr lang="en-US" sz="1000" b="1" dirty="0"/>
              <a:t>Digital Download Bundles</a:t>
            </a:r>
          </a:p>
        </p:txBody>
      </p:sp>
      <p:sp>
        <p:nvSpPr>
          <p:cNvPr id="51" name="TextBox 50">
            <a:hlinkClick r:id="rId18"/>
            <a:extLst>
              <a:ext uri="{FF2B5EF4-FFF2-40B4-BE49-F238E27FC236}">
                <a16:creationId xmlns:a16="http://schemas.microsoft.com/office/drawing/2014/main" id="{5C90F1BE-DBBB-22D8-2B4E-0E00ECBAEE75}"/>
              </a:ext>
            </a:extLst>
          </p:cNvPr>
          <p:cNvSpPr txBox="1"/>
          <p:nvPr/>
        </p:nvSpPr>
        <p:spPr>
          <a:xfrm>
            <a:off x="3260137" y="1357134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2025-2026</a:t>
            </a:r>
          </a:p>
          <a:p>
            <a:pPr algn="ctr"/>
            <a:r>
              <a:rPr lang="en-US" sz="1000" b="1" dirty="0">
                <a:hlinkClick r:id="rId21"/>
              </a:rPr>
              <a:t>125 New Esti-Mysteries</a:t>
            </a:r>
            <a:endParaRPr lang="en-US" sz="10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BF18B6-E05E-8F29-D0A7-AC435CAC9F71}"/>
              </a:ext>
            </a:extLst>
          </p:cNvPr>
          <p:cNvGrpSpPr/>
          <p:nvPr/>
        </p:nvGrpSpPr>
        <p:grpSpPr>
          <a:xfrm>
            <a:off x="7338646" y="2093781"/>
            <a:ext cx="1670649" cy="1424777"/>
            <a:chOff x="-1297337" y="2235988"/>
            <a:chExt cx="1670649" cy="142477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22ACEF2-D5EA-7650-A790-154BBC77B44E}"/>
                </a:ext>
              </a:extLst>
            </p:cNvPr>
            <p:cNvSpPr txBox="1"/>
            <p:nvPr/>
          </p:nvSpPr>
          <p:spPr>
            <a:xfrm>
              <a:off x="-1297337" y="3414544"/>
              <a:ext cx="1670649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rId25"/>
                </a:rPr>
                <a:t>More Estimation Clipboards</a:t>
              </a:r>
              <a:endParaRPr lang="en-US" sz="1000" b="1" dirty="0"/>
            </a:p>
          </p:txBody>
        </p:sp>
        <p:pic>
          <p:nvPicPr>
            <p:cNvPr id="52" name="Picture 51">
              <a:hlinkClick r:id="rId25"/>
              <a:extLst>
                <a:ext uri="{FF2B5EF4-FFF2-40B4-BE49-F238E27FC236}">
                  <a16:creationId xmlns:a16="http://schemas.microsoft.com/office/drawing/2014/main" id="{2F9ED6C5-10C0-79F4-F62A-A3E25BDB7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-1155320" y="2235988"/>
              <a:ext cx="1388368" cy="104127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53" name="Picture 2" descr="Season 1 Playlist Thumbnail">
            <a:hlinkClick r:id="rId27"/>
            <a:extLst>
              <a:ext uri="{FF2B5EF4-FFF2-40B4-BE49-F238E27FC236}">
                <a16:creationId xmlns:a16="http://schemas.microsoft.com/office/drawing/2014/main" id="{9D4549F0-EB24-5C5A-7AB0-011CAFFA5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23" y="3835608"/>
            <a:ext cx="1390513" cy="7821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51FD84F-3F32-0556-E56D-D6090F77235E}"/>
              </a:ext>
            </a:extLst>
          </p:cNvPr>
          <p:cNvSpPr txBox="1"/>
          <p:nvPr/>
        </p:nvSpPr>
        <p:spPr>
          <a:xfrm>
            <a:off x="1575271" y="4623577"/>
            <a:ext cx="2208120" cy="55399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Season 1</a:t>
            </a:r>
            <a:endParaRPr lang="en-US" sz="1000" b="1" dirty="0"/>
          </a:p>
          <a:p>
            <a:pPr algn="ctr"/>
            <a:r>
              <a:rPr lang="en-US" sz="1000" b="1" dirty="0"/>
              <a:t>November 2024</a:t>
            </a:r>
            <a:endParaRPr lang="en-US" sz="1000" dirty="0"/>
          </a:p>
        </p:txBody>
      </p:sp>
      <p:pic>
        <p:nvPicPr>
          <p:cNvPr id="43" name="Picture 42">
            <a:hlinkClick r:id="rId29"/>
            <a:extLst>
              <a:ext uri="{FF2B5EF4-FFF2-40B4-BE49-F238E27FC236}">
                <a16:creationId xmlns:a16="http://schemas.microsoft.com/office/drawing/2014/main" id="{97AFC6F2-FF48-B4E7-9EFD-543035DFA1A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22631" y="3835607"/>
            <a:ext cx="1396831" cy="7857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B68B556-6595-6491-2B02-70766CC0C686}"/>
              </a:ext>
            </a:extLst>
          </p:cNvPr>
          <p:cNvSpPr txBox="1"/>
          <p:nvPr/>
        </p:nvSpPr>
        <p:spPr>
          <a:xfrm>
            <a:off x="239610" y="4618380"/>
            <a:ext cx="1368714" cy="55399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Season 2</a:t>
            </a:r>
            <a:endParaRPr lang="en-US" sz="1000" b="1" dirty="0"/>
          </a:p>
          <a:p>
            <a:pPr algn="ctr"/>
            <a:r>
              <a:rPr lang="en-US" sz="1000" b="1" dirty="0"/>
              <a:t>February 2025</a:t>
            </a:r>
            <a:endParaRPr lang="en-US" sz="1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118912-4B68-DFA2-A0EF-3A425F43A730}"/>
              </a:ext>
            </a:extLst>
          </p:cNvPr>
          <p:cNvCxnSpPr>
            <a:cxnSpLocks/>
          </p:cNvCxnSpPr>
          <p:nvPr/>
        </p:nvCxnSpPr>
        <p:spPr>
          <a:xfrm>
            <a:off x="7164451" y="1884139"/>
            <a:ext cx="0" cy="3453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59A2E00-5A50-2E09-CB26-8DE787D6A998}"/>
              </a:ext>
            </a:extLst>
          </p:cNvPr>
          <p:cNvSpPr txBox="1"/>
          <p:nvPr/>
        </p:nvSpPr>
        <p:spPr>
          <a:xfrm>
            <a:off x="3772253" y="4612108"/>
            <a:ext cx="1383308" cy="5539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Leaping Numbers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/>
              <a:t>February 2024</a:t>
            </a:r>
          </a:p>
        </p:txBody>
      </p:sp>
      <p:pic>
        <p:nvPicPr>
          <p:cNvPr id="12" name="Picture 11">
            <a:hlinkClick r:id="rId31"/>
            <a:extLst>
              <a:ext uri="{FF2B5EF4-FFF2-40B4-BE49-F238E27FC236}">
                <a16:creationId xmlns:a16="http://schemas.microsoft.com/office/drawing/2014/main" id="{1044EE0D-9488-8262-2D17-9D9180B8D97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772253" y="3823517"/>
            <a:ext cx="1396433" cy="7854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F4FF120-C33F-8EDA-5436-C1E48450048F}"/>
              </a:ext>
            </a:extLst>
          </p:cNvPr>
          <p:cNvCxnSpPr>
            <a:cxnSpLocks/>
          </p:cNvCxnSpPr>
          <p:nvPr/>
        </p:nvCxnSpPr>
        <p:spPr>
          <a:xfrm>
            <a:off x="5409095" y="3629499"/>
            <a:ext cx="0" cy="3237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AC4127CE-45A0-8204-0288-5D3A52B4811E}"/>
              </a:ext>
            </a:extLst>
          </p:cNvPr>
          <p:cNvGrpSpPr/>
          <p:nvPr/>
        </p:nvGrpSpPr>
        <p:grpSpPr>
          <a:xfrm>
            <a:off x="5583906" y="3825528"/>
            <a:ext cx="1392546" cy="1419629"/>
            <a:chOff x="9584016" y="3825528"/>
            <a:chExt cx="1392546" cy="1419629"/>
          </a:xfrm>
        </p:grpSpPr>
        <p:sp>
          <p:nvSpPr>
            <p:cNvPr id="2050" name="TextBox 2049">
              <a:extLst>
                <a:ext uri="{FF2B5EF4-FFF2-40B4-BE49-F238E27FC236}">
                  <a16:creationId xmlns:a16="http://schemas.microsoft.com/office/drawing/2014/main" id="{C4054BD5-5D86-3F3E-7E8D-62D53527B5F1}"/>
                </a:ext>
              </a:extLst>
            </p:cNvPr>
            <p:cNvSpPr txBox="1"/>
            <p:nvPr/>
          </p:nvSpPr>
          <p:spPr>
            <a:xfrm>
              <a:off x="9677400" y="4845047"/>
              <a:ext cx="12057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The 3-Container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Estimation Routine</a:t>
              </a:r>
              <a:endParaRPr lang="en-US" sz="1000" b="1" dirty="0"/>
            </a:p>
          </p:txBody>
        </p:sp>
        <p:pic>
          <p:nvPicPr>
            <p:cNvPr id="2051" name="Picture 2050">
              <a:hlinkClick r:id="rId33"/>
              <a:extLst>
                <a:ext uri="{FF2B5EF4-FFF2-40B4-BE49-F238E27FC236}">
                  <a16:creationId xmlns:a16="http://schemas.microsoft.com/office/drawing/2014/main" id="{AB26C6F3-EB23-5D7E-7965-573B8FB62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016" y="3825528"/>
              <a:ext cx="1392546" cy="10444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FC0ED0F5-F9C6-EC48-C6CB-C14115990D36}"/>
              </a:ext>
            </a:extLst>
          </p:cNvPr>
          <p:cNvGrpSpPr/>
          <p:nvPr/>
        </p:nvGrpSpPr>
        <p:grpSpPr>
          <a:xfrm>
            <a:off x="3583422" y="5487807"/>
            <a:ext cx="1661684" cy="1328419"/>
            <a:chOff x="3002878" y="5487807"/>
            <a:chExt cx="1661684" cy="1328419"/>
          </a:xfrm>
        </p:grpSpPr>
        <p:pic>
          <p:nvPicPr>
            <p:cNvPr id="2055" name="Picture 2054">
              <a:hlinkClick r:id="rId35"/>
              <a:extLst>
                <a:ext uri="{FF2B5EF4-FFF2-40B4-BE49-F238E27FC236}">
                  <a16:creationId xmlns:a16="http://schemas.microsoft.com/office/drawing/2014/main" id="{D74E3A84-4882-99BF-7E7A-CA6012449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210735" y="5487807"/>
              <a:ext cx="1245967" cy="93447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056" name="TextBox 2055">
              <a:extLst>
                <a:ext uri="{FF2B5EF4-FFF2-40B4-BE49-F238E27FC236}">
                  <a16:creationId xmlns:a16="http://schemas.microsoft.com/office/drawing/2014/main" id="{98E9DCCC-C3E9-E924-BD52-0AA3674A5A03}"/>
                </a:ext>
              </a:extLst>
            </p:cNvPr>
            <p:cNvSpPr txBox="1"/>
            <p:nvPr/>
          </p:nvSpPr>
          <p:spPr>
            <a:xfrm>
              <a:off x="3002878" y="6416116"/>
              <a:ext cx="1661684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PowerPoint Files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Designed for Google Slides</a:t>
              </a:r>
              <a:endParaRPr lang="en-US" sz="1000" dirty="0"/>
            </a:p>
          </p:txBody>
        </p:sp>
      </p:grpSp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590DA1F5-F3AA-8CBF-B263-E09F83052845}"/>
              </a:ext>
            </a:extLst>
          </p:cNvPr>
          <p:cNvGrpSpPr/>
          <p:nvPr/>
        </p:nvGrpSpPr>
        <p:grpSpPr>
          <a:xfrm>
            <a:off x="1928941" y="5487808"/>
            <a:ext cx="1519967" cy="1337846"/>
            <a:chOff x="1457973" y="5487808"/>
            <a:chExt cx="1519967" cy="1337846"/>
          </a:xfrm>
        </p:grpSpPr>
        <p:pic>
          <p:nvPicPr>
            <p:cNvPr id="2059" name="Picture 7" descr="C:\Users\Steve Wyborney\Desktop\Splat Promos HUGE SET\Slide6.JPG">
              <a:hlinkClick r:id="rId37"/>
              <a:extLst>
                <a:ext uri="{FF2B5EF4-FFF2-40B4-BE49-F238E27FC236}">
                  <a16:creationId xmlns:a16="http://schemas.microsoft.com/office/drawing/2014/main" id="{A99C5741-A570-B4FB-51D4-4CCA9735C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356" y="5487808"/>
              <a:ext cx="1219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2" name="TextBox 2061">
              <a:extLst>
                <a:ext uri="{FF2B5EF4-FFF2-40B4-BE49-F238E27FC236}">
                  <a16:creationId xmlns:a16="http://schemas.microsoft.com/office/drawing/2014/main" id="{E724E104-30BB-4403-334C-E839978CDDD1}"/>
                </a:ext>
              </a:extLst>
            </p:cNvPr>
            <p:cNvSpPr txBox="1"/>
            <p:nvPr/>
          </p:nvSpPr>
          <p:spPr>
            <a:xfrm>
              <a:off x="1457973" y="6425544"/>
              <a:ext cx="1519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rId39"/>
                </a:rPr>
                <a:t>The Original 20 Fraction Splat! Lessons</a:t>
              </a:r>
              <a:endParaRPr lang="en-US" sz="1000" b="1" dirty="0"/>
            </a:p>
          </p:txBody>
        </p:sp>
      </p:grp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69B59EF7-9B1A-6413-83F4-D9C5023DCBBD}"/>
              </a:ext>
            </a:extLst>
          </p:cNvPr>
          <p:cNvGrpSpPr/>
          <p:nvPr/>
        </p:nvGrpSpPr>
        <p:grpSpPr>
          <a:xfrm>
            <a:off x="311446" y="5508975"/>
            <a:ext cx="1219200" cy="1281556"/>
            <a:chOff x="162328" y="5508975"/>
            <a:chExt cx="1219200" cy="1281556"/>
          </a:xfrm>
        </p:grpSpPr>
        <p:pic>
          <p:nvPicPr>
            <p:cNvPr id="2064" name="Picture 3" descr="C:\Users\Steve Wyborney\Desktop\SPLAT blog post folder\Splat Promo Images and GIFs\Splat Level 3 B.jpg">
              <a:hlinkClick r:id="rId40"/>
              <a:extLst>
                <a:ext uri="{FF2B5EF4-FFF2-40B4-BE49-F238E27FC236}">
                  <a16:creationId xmlns:a16="http://schemas.microsoft.com/office/drawing/2014/main" id="{D4639DB4-06AB-CD87-3DE4-5BCA18F29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28" y="5508975"/>
              <a:ext cx="1219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3AAE25B4-A8D2-9FB9-AD93-9B4FB1AC6D35}"/>
                </a:ext>
              </a:extLst>
            </p:cNvPr>
            <p:cNvSpPr txBox="1"/>
            <p:nvPr/>
          </p:nvSpPr>
          <p:spPr>
            <a:xfrm>
              <a:off x="208819" y="6390421"/>
              <a:ext cx="1124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The Original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50 Splat! Lessons </a:t>
              </a:r>
              <a:endParaRPr lang="en-US" sz="1000" b="1" dirty="0"/>
            </a:p>
          </p:txBody>
        </p:sp>
      </p:grpSp>
      <p:grpSp>
        <p:nvGrpSpPr>
          <p:cNvPr id="2073" name="Group 2072">
            <a:extLst>
              <a:ext uri="{FF2B5EF4-FFF2-40B4-BE49-F238E27FC236}">
                <a16:creationId xmlns:a16="http://schemas.microsoft.com/office/drawing/2014/main" id="{DDDB13EC-022B-DEC9-EE34-4FB9EA8EA071}"/>
              </a:ext>
            </a:extLst>
          </p:cNvPr>
          <p:cNvGrpSpPr/>
          <p:nvPr/>
        </p:nvGrpSpPr>
        <p:grpSpPr>
          <a:xfrm>
            <a:off x="324916" y="141053"/>
            <a:ext cx="2284216" cy="1733113"/>
            <a:chOff x="324916" y="141053"/>
            <a:chExt cx="2284216" cy="1733113"/>
          </a:xfrm>
        </p:grpSpPr>
        <p:grpSp>
          <p:nvGrpSpPr>
            <p:cNvPr id="2068" name="Group 2067">
              <a:extLst>
                <a:ext uri="{FF2B5EF4-FFF2-40B4-BE49-F238E27FC236}">
                  <a16:creationId xmlns:a16="http://schemas.microsoft.com/office/drawing/2014/main" id="{0C99A7CA-24D5-0A3F-6735-931CE4FFB3C6}"/>
                </a:ext>
              </a:extLst>
            </p:cNvPr>
            <p:cNvGrpSpPr/>
            <p:nvPr/>
          </p:nvGrpSpPr>
          <p:grpSpPr>
            <a:xfrm>
              <a:off x="324917" y="141053"/>
              <a:ext cx="2284215" cy="1733113"/>
              <a:chOff x="153526" y="438998"/>
              <a:chExt cx="2284215" cy="1733113"/>
            </a:xfrm>
          </p:grpSpPr>
          <p:pic>
            <p:nvPicPr>
              <p:cNvPr id="2069" name="Picture 2068">
                <a:hlinkClick r:id="rId42"/>
                <a:extLst>
                  <a:ext uri="{FF2B5EF4-FFF2-40B4-BE49-F238E27FC236}">
                    <a16:creationId xmlns:a16="http://schemas.microsoft.com/office/drawing/2014/main" id="{01746D19-4FBE-75F5-AAB9-CD47C6CE63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83173" y="438998"/>
                <a:ext cx="1424900" cy="734814"/>
              </a:xfrm>
              <a:prstGeom prst="rect">
                <a:avLst/>
              </a:prstGeom>
              <a:ln w="38100">
                <a:solidFill>
                  <a:schemeClr val="accent1">
                    <a:shade val="15000"/>
                  </a:schemeClr>
                </a:solidFill>
              </a:ln>
            </p:spPr>
          </p:pic>
          <p:sp>
            <p:nvSpPr>
              <p:cNvPr id="2070" name="TextBox 2069">
                <a:extLst>
                  <a:ext uri="{FF2B5EF4-FFF2-40B4-BE49-F238E27FC236}">
                    <a16:creationId xmlns:a16="http://schemas.microsoft.com/office/drawing/2014/main" id="{10F68481-0D7B-6319-9077-5A9CCBAB693B}"/>
                  </a:ext>
                </a:extLst>
              </p:cNvPr>
              <p:cNvSpPr txBox="1"/>
              <p:nvPr/>
            </p:nvSpPr>
            <p:spPr>
              <a:xfrm>
                <a:off x="153526" y="1218004"/>
                <a:ext cx="228421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Are you subscribed to the </a:t>
                </a:r>
              </a:p>
              <a:p>
                <a:pPr algn="ctr"/>
                <a:r>
                  <a:rPr lang="en-US" sz="1400" b="1" dirty="0"/>
                  <a:t>blog newsletter? </a:t>
                </a:r>
              </a:p>
              <a:p>
                <a:pPr algn="ctr"/>
                <a:r>
                  <a:rPr lang="en-US" sz="1400" b="1" dirty="0">
                    <a:hlinkClick r:id="rId42"/>
                  </a:rPr>
                  <a:t>Sign Up Here</a:t>
                </a:r>
                <a:endParaRPr lang="en-US" sz="1400" b="1" dirty="0"/>
              </a:p>
              <a:p>
                <a:pPr algn="ctr"/>
                <a:r>
                  <a:rPr lang="en-US" sz="1400" b="1" dirty="0"/>
                  <a:t>New Resources Every Week!</a:t>
                </a:r>
              </a:p>
            </p:txBody>
          </p:sp>
        </p:grpSp>
        <p:sp>
          <p:nvSpPr>
            <p:cNvPr id="2072" name="Arrow: Right 2071">
              <a:extLst>
                <a:ext uri="{FF2B5EF4-FFF2-40B4-BE49-F238E27FC236}">
                  <a16:creationId xmlns:a16="http://schemas.microsoft.com/office/drawing/2014/main" id="{C0DEBE10-581F-6D0B-E3B3-8AA7E5A68BCE}"/>
                </a:ext>
              </a:extLst>
            </p:cNvPr>
            <p:cNvSpPr/>
            <p:nvPr/>
          </p:nvSpPr>
          <p:spPr>
            <a:xfrm>
              <a:off x="324916" y="1358743"/>
              <a:ext cx="546348" cy="27571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620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1BFFE7-B604-CF98-F8FA-67DCB0A5B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3A35456-7073-2966-946B-A648C92F7CE7}"/>
              </a:ext>
            </a:extLst>
          </p:cNvPr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“Not Between </a:t>
            </a:r>
          </a:p>
          <a:p>
            <a:r>
              <a:rPr lang="en-US" sz="6000" b="1" dirty="0">
                <a:solidFill>
                  <a:srgbClr val="FFFF00"/>
                </a:solidFill>
              </a:rPr>
              <a:t>the Numbers”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FE498-F3FE-34CE-9957-772446875488}"/>
              </a:ext>
            </a:extLst>
          </p:cNvPr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8A872-CB07-8BE8-72D2-B1F8C88F2702}"/>
              </a:ext>
            </a:extLst>
          </p:cNvPr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E46BAC-D5F7-CA80-43A7-45D0A879D5B6}"/>
              </a:ext>
            </a:extLst>
          </p:cNvPr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EF89D7-74DF-63E2-09B8-CA932B164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A35BFF-E3FB-26CA-7805-57EF0D637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/>
          <a:stretch>
            <a:fillRect/>
          </a:stretch>
        </p:blipFill>
        <p:spPr>
          <a:xfrm>
            <a:off x="0" y="0"/>
            <a:ext cx="42672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DE709A-9F8E-B198-1623-2871597F2362}"/>
              </a:ext>
            </a:extLst>
          </p:cNvPr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CEC1BF-5CEA-9411-838B-303783E3C722}"/>
              </a:ext>
            </a:extLst>
          </p:cNvPr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objects are in the vase?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35214C-CB2D-2B87-157A-4E010F29FE4A}"/>
              </a:ext>
            </a:extLst>
          </p:cNvPr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3F8DC2-C145-3944-F4C3-30AFF50E71BC}"/>
              </a:ext>
            </a:extLst>
          </p:cNvPr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91493-8FA2-856A-7ADB-ECC0265AE287}"/>
              </a:ext>
            </a:extLst>
          </p:cNvPr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9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20152</TotalTime>
  <Words>1970</Words>
  <Application>Microsoft Office PowerPoint</Application>
  <PresentationFormat>On-screen Show (4:3)</PresentationFormat>
  <Paragraphs>666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246</cp:revision>
  <dcterms:created xsi:type="dcterms:W3CDTF">2020-11-09T02:38:45Z</dcterms:created>
  <dcterms:modified xsi:type="dcterms:W3CDTF">2025-10-07T00:04:25Z</dcterms:modified>
</cp:coreProperties>
</file>