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640" r:id="rId2"/>
    <p:sldId id="2641" r:id="rId3"/>
    <p:sldId id="257" r:id="rId4"/>
    <p:sldId id="258" r:id="rId5"/>
    <p:sldId id="259" r:id="rId6"/>
    <p:sldId id="260" r:id="rId7"/>
    <p:sldId id="261" r:id="rId8"/>
    <p:sldId id="2642" r:id="rId9"/>
    <p:sldId id="2649" r:id="rId10"/>
    <p:sldId id="2650" r:id="rId11"/>
    <p:sldId id="2652" r:id="rId12"/>
    <p:sldId id="2653" r:id="rId13"/>
    <p:sldId id="2654" r:id="rId14"/>
    <p:sldId id="2662" r:id="rId15"/>
    <p:sldId id="2656" r:id="rId16"/>
    <p:sldId id="2657" r:id="rId17"/>
    <p:sldId id="2658" r:id="rId18"/>
    <p:sldId id="2659" r:id="rId19"/>
    <p:sldId id="2660" r:id="rId20"/>
    <p:sldId id="2663"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00FF"/>
    <a:srgbClr val="00B05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varScale="1">
        <p:scale>
          <a:sx n="93" d="100"/>
          <a:sy n="93" d="100"/>
        </p:scale>
        <p:origin x="1488" y="306"/>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3/30/2026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C588B-DDA4-A21F-D4DA-094CC14295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F655C9-C7A6-E83A-C0FD-76663A9025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A4AE71-8E77-B8E3-DF98-D8518A0B8FA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25F5D7D-475F-E98C-624B-7B6AD3345B63}"/>
              </a:ext>
            </a:extLst>
          </p:cNvPr>
          <p:cNvSpPr>
            <a:spLocks noGrp="1"/>
          </p:cNvSpPr>
          <p:nvPr>
            <p:ph type="sldNum" sz="quarter" idx="5"/>
          </p:nvPr>
        </p:nvSpPr>
        <p:spPr/>
        <p:txBody>
          <a:bodyPr/>
          <a:lstStyle/>
          <a:p>
            <a:fld id="{A97C6312-8C16-44A8-8BC3-00D60876EE71}" type="slidenum">
              <a:rPr lang="en-US" smtClean="0"/>
              <a:t>8</a:t>
            </a:fld>
            <a:endParaRPr lang="en-US"/>
          </a:p>
        </p:txBody>
      </p:sp>
    </p:spTree>
    <p:extLst>
      <p:ext uri="{BB962C8B-B14F-4D97-AF65-F5344CB8AC3E}">
        <p14:creationId xmlns:p14="http://schemas.microsoft.com/office/powerpoint/2010/main" val="3777617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795645-BFD1-47F0-5BC1-86E3F28D83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7092D9-720F-9728-42A5-CCEDFF262B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368DB5-ADB1-FEB1-21D5-02002CBFA90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2565A6E-52B3-54CF-B6B5-C057A2E98519}"/>
              </a:ext>
            </a:extLst>
          </p:cNvPr>
          <p:cNvSpPr>
            <a:spLocks noGrp="1"/>
          </p:cNvSpPr>
          <p:nvPr>
            <p:ph type="sldNum" sz="quarter" idx="5"/>
          </p:nvPr>
        </p:nvSpPr>
        <p:spPr/>
        <p:txBody>
          <a:bodyPr/>
          <a:lstStyle/>
          <a:p>
            <a:fld id="{A97C6312-8C16-44A8-8BC3-00D60876EE71}" type="slidenum">
              <a:rPr lang="en-US" smtClean="0"/>
              <a:t>14</a:t>
            </a:fld>
            <a:endParaRPr lang="en-US"/>
          </a:p>
        </p:txBody>
      </p:sp>
    </p:spTree>
    <p:extLst>
      <p:ext uri="{BB962C8B-B14F-4D97-AF65-F5344CB8AC3E}">
        <p14:creationId xmlns:p14="http://schemas.microsoft.com/office/powerpoint/2010/main" val="578893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A1C02C-2A56-4B32-2471-50EFE04539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F65689-2012-44E9-3412-A1E6C66CE5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096180-E76A-F01F-20A4-E459A66BF52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0A6DE62-8779-5434-B6EA-3E45B0D638D5}"/>
              </a:ext>
            </a:extLst>
          </p:cNvPr>
          <p:cNvSpPr>
            <a:spLocks noGrp="1"/>
          </p:cNvSpPr>
          <p:nvPr>
            <p:ph type="sldNum" sz="quarter" idx="5"/>
          </p:nvPr>
        </p:nvSpPr>
        <p:spPr/>
        <p:txBody>
          <a:bodyPr/>
          <a:lstStyle/>
          <a:p>
            <a:fld id="{A97C6312-8C16-44A8-8BC3-00D60876EE71}" type="slidenum">
              <a:rPr lang="en-US" smtClean="0"/>
              <a:t>20</a:t>
            </a:fld>
            <a:endParaRPr lang="en-US"/>
          </a:p>
        </p:txBody>
      </p:sp>
    </p:spTree>
    <p:extLst>
      <p:ext uri="{BB962C8B-B14F-4D97-AF65-F5344CB8AC3E}">
        <p14:creationId xmlns:p14="http://schemas.microsoft.com/office/powerpoint/2010/main" val="1468834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3/30/2026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3/30/2026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3/30/2026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3/30/2026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3/30/2026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3/30/2026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3/30/2026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3/30/2026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3/30/2026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3/30/2026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3/30/2026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3/30/2026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www.stevewyborney.com/" TargetMode="External"/><Relationship Id="rId2" Type="http://schemas.openxmlformats.org/officeDocument/2006/relationships/hyperlink" Target="https://youtube.com/playlist?list=PL9womXq-z7vAlNJT2PAjOXPAyyRPSZXSq&amp;si=z_IWa4MV9j-Q8Y8M"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stevewyborney.com/subscribe/"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3" Type="http://schemas.openxmlformats.org/officeDocument/2006/relationships/hyperlink" Target="https://stevewyborney.com/2022/10/the-multiplication-advantage-journey-into-multiplication/" TargetMode="External"/><Relationship Id="rId18" Type="http://schemas.openxmlformats.org/officeDocument/2006/relationships/hyperlink" Target="https://stevewyborney.com/2024/10/110-new-esti-mysteries/" TargetMode="External"/><Relationship Id="rId26" Type="http://schemas.openxmlformats.org/officeDocument/2006/relationships/image" Target="../media/image15.png"/><Relationship Id="rId39" Type="http://schemas.openxmlformats.org/officeDocument/2006/relationships/hyperlink" Target="https://stevewyborney.com/2017/03/the-fraction-splat-series/" TargetMode="External"/><Relationship Id="rId21" Type="http://schemas.openxmlformats.org/officeDocument/2006/relationships/hyperlink" Target="https://stevewyborney.com/2025/09/125-new-esti-mysteries/" TargetMode="External"/><Relationship Id="rId34" Type="http://schemas.openxmlformats.org/officeDocument/2006/relationships/image" Target="../media/image19.jpeg"/><Relationship Id="rId42" Type="http://schemas.openxmlformats.org/officeDocument/2006/relationships/hyperlink" Target="https://stevewyborney.com/subscribe/" TargetMode="External"/><Relationship Id="rId7" Type="http://schemas.openxmlformats.org/officeDocument/2006/relationships/image" Target="../media/image6.jpeg"/><Relationship Id="rId2" Type="http://schemas.openxmlformats.org/officeDocument/2006/relationships/notesSlide" Target="../notesSlides/notesSlide2.xml"/><Relationship Id="rId16" Type="http://schemas.openxmlformats.org/officeDocument/2006/relationships/image" Target="../media/image10.jpeg"/><Relationship Id="rId20" Type="http://schemas.openxmlformats.org/officeDocument/2006/relationships/image" Target="../media/image12.jpeg"/><Relationship Id="rId29" Type="http://schemas.openxmlformats.org/officeDocument/2006/relationships/hyperlink" Target="https://stevewyborney.com/2025/01/leaping-numbers-season-2/" TargetMode="External"/><Relationship Id="rId41"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hyperlink" Target="https://www.stevewyborney.com/?p=1891" TargetMode="External"/><Relationship Id="rId11" Type="http://schemas.openxmlformats.org/officeDocument/2006/relationships/hyperlink" Target="https://stevewyborney.com/2022/10/170-new-esti-mysteries/" TargetMode="External"/><Relationship Id="rId24" Type="http://schemas.openxmlformats.org/officeDocument/2006/relationships/image" Target="../media/image14.png"/><Relationship Id="rId32" Type="http://schemas.openxmlformats.org/officeDocument/2006/relationships/image" Target="../media/image18.png"/><Relationship Id="rId37" Type="http://schemas.openxmlformats.org/officeDocument/2006/relationships/hyperlink" Target="http://www.stevewyborney.com/?p=1028" TargetMode="External"/><Relationship Id="rId40" Type="http://schemas.openxmlformats.org/officeDocument/2006/relationships/hyperlink" Target="http://www.stevewyborney.com/?p=893" TargetMode="External"/><Relationship Id="rId5" Type="http://schemas.openxmlformats.org/officeDocument/2006/relationships/hyperlink" Target="https://stevewyborney.com/2017/12/cube-conversations/" TargetMode="External"/><Relationship Id="rId15" Type="http://schemas.openxmlformats.org/officeDocument/2006/relationships/hyperlink" Target="https://www.youtube.com/playlist?list=PL9womXq-z7vDLjIwouzpUrSoD7g6Lokt8" TargetMode="External"/><Relationship Id="rId23" Type="http://schemas.openxmlformats.org/officeDocument/2006/relationships/hyperlink" Target="https://stevewyborney.podia.com/" TargetMode="External"/><Relationship Id="rId28" Type="http://schemas.openxmlformats.org/officeDocument/2006/relationships/image" Target="../media/image16.jpeg"/><Relationship Id="rId36" Type="http://schemas.openxmlformats.org/officeDocument/2006/relationships/image" Target="../media/image20.png"/><Relationship Id="rId10" Type="http://schemas.openxmlformats.org/officeDocument/2006/relationships/image" Target="../media/image7.png"/><Relationship Id="rId19" Type="http://schemas.openxmlformats.org/officeDocument/2006/relationships/image" Target="../media/image11.jpeg"/><Relationship Id="rId31" Type="http://schemas.openxmlformats.org/officeDocument/2006/relationships/hyperlink" Target="https://stevewyborney.com/2024/02/leaping-numbers-leap-day-pattern-challenge-series/" TargetMode="External"/><Relationship Id="rId4" Type="http://schemas.openxmlformats.org/officeDocument/2006/relationships/image" Target="../media/image5.jpeg"/><Relationship Id="rId9" Type="http://schemas.openxmlformats.org/officeDocument/2006/relationships/hyperlink" Target="https://stevewyborney.com/2021/11/150-new-esti-mysteries/" TargetMode="External"/><Relationship Id="rId14" Type="http://schemas.openxmlformats.org/officeDocument/2006/relationships/image" Target="../media/image9.png"/><Relationship Id="rId22" Type="http://schemas.openxmlformats.org/officeDocument/2006/relationships/image" Target="../media/image13.png"/><Relationship Id="rId27" Type="http://schemas.openxmlformats.org/officeDocument/2006/relationships/hyperlink" Target="https://stevewyborney.com/2024/11/leaping-numbers-season-1/" TargetMode="External"/><Relationship Id="rId30" Type="http://schemas.openxmlformats.org/officeDocument/2006/relationships/image" Target="../media/image17.png"/><Relationship Id="rId35" Type="http://schemas.openxmlformats.org/officeDocument/2006/relationships/hyperlink" Target="https://stevewyborney.com/2018/09/splat-for-google-slides-40-lessons/" TargetMode="External"/><Relationship Id="rId43" Type="http://schemas.openxmlformats.org/officeDocument/2006/relationships/image" Target="../media/image23.png"/><Relationship Id="rId8" Type="http://schemas.openxmlformats.org/officeDocument/2006/relationships/hyperlink" Target="https://stevewyborney.com/2019/02/20-days-of-number-sense-rich-math-talk/" TargetMode="External"/><Relationship Id="rId3" Type="http://schemas.openxmlformats.org/officeDocument/2006/relationships/hyperlink" Target="http://www.stevewyborney.com/?p=1253" TargetMode="External"/><Relationship Id="rId12" Type="http://schemas.openxmlformats.org/officeDocument/2006/relationships/image" Target="../media/image8.jpeg"/><Relationship Id="rId17" Type="http://schemas.openxmlformats.org/officeDocument/2006/relationships/hyperlink" Target="https://stevewyborney.com/2023/10/100-new-esti-mysteries/" TargetMode="External"/><Relationship Id="rId25" Type="http://schemas.openxmlformats.org/officeDocument/2006/relationships/hyperlink" Target="https://stevewyborney.com/2021/10/new-estimation-clipboards/" TargetMode="External"/><Relationship Id="rId33" Type="http://schemas.openxmlformats.org/officeDocument/2006/relationships/hyperlink" Target="https://stevewyborney.com/2022/10/the-3-container-estimation-routine/" TargetMode="External"/><Relationship Id="rId38" Type="http://schemas.openxmlformats.org/officeDocument/2006/relationships/image" Target="../media/image21.jpeg"/></Relationships>
</file>

<file path=ppt/slides/_rels/slide15.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3" Type="http://schemas.openxmlformats.org/officeDocument/2006/relationships/hyperlink" Target="https://stevewyborney.com/2022/10/the-multiplication-advantage-journey-into-multiplication/" TargetMode="External"/><Relationship Id="rId18" Type="http://schemas.openxmlformats.org/officeDocument/2006/relationships/hyperlink" Target="https://stevewyborney.com/2024/10/110-new-esti-mysteries/" TargetMode="External"/><Relationship Id="rId26" Type="http://schemas.openxmlformats.org/officeDocument/2006/relationships/image" Target="../media/image15.png"/><Relationship Id="rId39" Type="http://schemas.openxmlformats.org/officeDocument/2006/relationships/hyperlink" Target="https://stevewyborney.com/2017/03/the-fraction-splat-series/" TargetMode="External"/><Relationship Id="rId21" Type="http://schemas.openxmlformats.org/officeDocument/2006/relationships/hyperlink" Target="https://stevewyborney.com/2025/09/125-new-esti-mysteries/" TargetMode="External"/><Relationship Id="rId34" Type="http://schemas.openxmlformats.org/officeDocument/2006/relationships/image" Target="../media/image19.jpeg"/><Relationship Id="rId42" Type="http://schemas.openxmlformats.org/officeDocument/2006/relationships/hyperlink" Target="https://stevewyborney.com/subscribe/" TargetMode="External"/><Relationship Id="rId7" Type="http://schemas.openxmlformats.org/officeDocument/2006/relationships/image" Target="../media/image6.jpeg"/><Relationship Id="rId2" Type="http://schemas.openxmlformats.org/officeDocument/2006/relationships/notesSlide" Target="../notesSlides/notesSlide3.xml"/><Relationship Id="rId16" Type="http://schemas.openxmlformats.org/officeDocument/2006/relationships/image" Target="../media/image10.jpeg"/><Relationship Id="rId20" Type="http://schemas.openxmlformats.org/officeDocument/2006/relationships/image" Target="../media/image12.jpeg"/><Relationship Id="rId29" Type="http://schemas.openxmlformats.org/officeDocument/2006/relationships/hyperlink" Target="https://stevewyborney.com/2025/01/leaping-numbers-season-2/" TargetMode="External"/><Relationship Id="rId41"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hyperlink" Target="https://www.stevewyborney.com/?p=1891" TargetMode="External"/><Relationship Id="rId11" Type="http://schemas.openxmlformats.org/officeDocument/2006/relationships/hyperlink" Target="https://stevewyborney.com/2022/10/170-new-esti-mysteries/" TargetMode="External"/><Relationship Id="rId24" Type="http://schemas.openxmlformats.org/officeDocument/2006/relationships/image" Target="../media/image14.png"/><Relationship Id="rId32" Type="http://schemas.openxmlformats.org/officeDocument/2006/relationships/image" Target="../media/image18.png"/><Relationship Id="rId37" Type="http://schemas.openxmlformats.org/officeDocument/2006/relationships/hyperlink" Target="http://www.stevewyborney.com/?p=1028" TargetMode="External"/><Relationship Id="rId40" Type="http://schemas.openxmlformats.org/officeDocument/2006/relationships/hyperlink" Target="http://www.stevewyborney.com/?p=893" TargetMode="External"/><Relationship Id="rId5" Type="http://schemas.openxmlformats.org/officeDocument/2006/relationships/hyperlink" Target="https://stevewyborney.com/2017/12/cube-conversations/" TargetMode="External"/><Relationship Id="rId15" Type="http://schemas.openxmlformats.org/officeDocument/2006/relationships/hyperlink" Target="https://www.youtube.com/playlist?list=PL9womXq-z7vDLjIwouzpUrSoD7g6Lokt8" TargetMode="External"/><Relationship Id="rId23" Type="http://schemas.openxmlformats.org/officeDocument/2006/relationships/hyperlink" Target="https://stevewyborney.podia.com/" TargetMode="External"/><Relationship Id="rId28" Type="http://schemas.openxmlformats.org/officeDocument/2006/relationships/image" Target="../media/image16.jpeg"/><Relationship Id="rId36" Type="http://schemas.openxmlformats.org/officeDocument/2006/relationships/image" Target="../media/image20.png"/><Relationship Id="rId10" Type="http://schemas.openxmlformats.org/officeDocument/2006/relationships/image" Target="../media/image7.png"/><Relationship Id="rId19" Type="http://schemas.openxmlformats.org/officeDocument/2006/relationships/image" Target="../media/image11.jpeg"/><Relationship Id="rId31" Type="http://schemas.openxmlformats.org/officeDocument/2006/relationships/hyperlink" Target="https://stevewyborney.com/2024/02/leaping-numbers-leap-day-pattern-challenge-series/" TargetMode="External"/><Relationship Id="rId4" Type="http://schemas.openxmlformats.org/officeDocument/2006/relationships/image" Target="../media/image5.jpeg"/><Relationship Id="rId9" Type="http://schemas.openxmlformats.org/officeDocument/2006/relationships/hyperlink" Target="https://stevewyborney.com/2021/11/150-new-esti-mysteries/" TargetMode="External"/><Relationship Id="rId14" Type="http://schemas.openxmlformats.org/officeDocument/2006/relationships/image" Target="../media/image9.png"/><Relationship Id="rId22" Type="http://schemas.openxmlformats.org/officeDocument/2006/relationships/image" Target="../media/image13.png"/><Relationship Id="rId27" Type="http://schemas.openxmlformats.org/officeDocument/2006/relationships/hyperlink" Target="https://stevewyborney.com/2024/11/leaping-numbers-season-1/" TargetMode="External"/><Relationship Id="rId30" Type="http://schemas.openxmlformats.org/officeDocument/2006/relationships/image" Target="../media/image17.png"/><Relationship Id="rId35" Type="http://schemas.openxmlformats.org/officeDocument/2006/relationships/hyperlink" Target="https://stevewyborney.com/2018/09/splat-for-google-slides-40-lessons/" TargetMode="External"/><Relationship Id="rId43" Type="http://schemas.openxmlformats.org/officeDocument/2006/relationships/image" Target="../media/image23.png"/><Relationship Id="rId8" Type="http://schemas.openxmlformats.org/officeDocument/2006/relationships/hyperlink" Target="https://stevewyborney.com/2019/02/20-days-of-number-sense-rich-math-talk/" TargetMode="External"/><Relationship Id="rId3" Type="http://schemas.openxmlformats.org/officeDocument/2006/relationships/hyperlink" Target="http://www.stevewyborney.com/?p=1253" TargetMode="External"/><Relationship Id="rId12" Type="http://schemas.openxmlformats.org/officeDocument/2006/relationships/image" Target="../media/image8.jpeg"/><Relationship Id="rId17" Type="http://schemas.openxmlformats.org/officeDocument/2006/relationships/hyperlink" Target="https://stevewyborney.com/2023/10/100-new-esti-mysteries/" TargetMode="External"/><Relationship Id="rId25" Type="http://schemas.openxmlformats.org/officeDocument/2006/relationships/hyperlink" Target="https://stevewyborney.com/2021/10/new-estimation-clipboards/" TargetMode="External"/><Relationship Id="rId33" Type="http://schemas.openxmlformats.org/officeDocument/2006/relationships/hyperlink" Target="https://stevewyborney.com/2022/10/the-3-container-estimation-routine/" TargetMode="External"/><Relationship Id="rId38" Type="http://schemas.openxmlformats.org/officeDocument/2006/relationships/image" Target="../media/image21.jpeg"/></Relationships>
</file>

<file path=ppt/slides/_rels/slide3.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3" Type="http://schemas.openxmlformats.org/officeDocument/2006/relationships/hyperlink" Target="https://stevewyborney.com/2022/10/the-multiplication-advantage-journey-into-multiplication/" TargetMode="External"/><Relationship Id="rId18" Type="http://schemas.openxmlformats.org/officeDocument/2006/relationships/hyperlink" Target="https://stevewyborney.com/2024/10/110-new-esti-mysteries/" TargetMode="External"/><Relationship Id="rId26" Type="http://schemas.openxmlformats.org/officeDocument/2006/relationships/image" Target="../media/image15.png"/><Relationship Id="rId39" Type="http://schemas.openxmlformats.org/officeDocument/2006/relationships/hyperlink" Target="https://stevewyborney.com/2017/03/the-fraction-splat-series/" TargetMode="External"/><Relationship Id="rId21" Type="http://schemas.openxmlformats.org/officeDocument/2006/relationships/hyperlink" Target="https://stevewyborney.com/2025/09/125-new-esti-mysteries/" TargetMode="External"/><Relationship Id="rId34" Type="http://schemas.openxmlformats.org/officeDocument/2006/relationships/image" Target="../media/image19.jpeg"/><Relationship Id="rId42" Type="http://schemas.openxmlformats.org/officeDocument/2006/relationships/hyperlink" Target="https://stevewyborney.com/subscribe/" TargetMode="External"/><Relationship Id="rId7" Type="http://schemas.openxmlformats.org/officeDocument/2006/relationships/image" Target="../media/image6.jpeg"/><Relationship Id="rId2" Type="http://schemas.openxmlformats.org/officeDocument/2006/relationships/notesSlide" Target="../notesSlides/notesSlide1.xml"/><Relationship Id="rId16" Type="http://schemas.openxmlformats.org/officeDocument/2006/relationships/image" Target="../media/image10.jpeg"/><Relationship Id="rId20" Type="http://schemas.openxmlformats.org/officeDocument/2006/relationships/image" Target="../media/image12.jpeg"/><Relationship Id="rId29" Type="http://schemas.openxmlformats.org/officeDocument/2006/relationships/hyperlink" Target="https://stevewyborney.com/2025/01/leaping-numbers-season-2/" TargetMode="External"/><Relationship Id="rId41"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hyperlink" Target="https://www.stevewyborney.com/?p=1891" TargetMode="External"/><Relationship Id="rId11" Type="http://schemas.openxmlformats.org/officeDocument/2006/relationships/hyperlink" Target="https://stevewyborney.com/2022/10/170-new-esti-mysteries/" TargetMode="External"/><Relationship Id="rId24" Type="http://schemas.openxmlformats.org/officeDocument/2006/relationships/image" Target="../media/image14.png"/><Relationship Id="rId32" Type="http://schemas.openxmlformats.org/officeDocument/2006/relationships/image" Target="../media/image18.png"/><Relationship Id="rId37" Type="http://schemas.openxmlformats.org/officeDocument/2006/relationships/hyperlink" Target="http://www.stevewyborney.com/?p=1028" TargetMode="External"/><Relationship Id="rId40" Type="http://schemas.openxmlformats.org/officeDocument/2006/relationships/hyperlink" Target="http://www.stevewyborney.com/?p=893" TargetMode="External"/><Relationship Id="rId5" Type="http://schemas.openxmlformats.org/officeDocument/2006/relationships/hyperlink" Target="https://stevewyborney.com/2017/12/cube-conversations/" TargetMode="External"/><Relationship Id="rId15" Type="http://schemas.openxmlformats.org/officeDocument/2006/relationships/hyperlink" Target="https://www.youtube.com/playlist?list=PL9womXq-z7vDLjIwouzpUrSoD7g6Lokt8" TargetMode="External"/><Relationship Id="rId23" Type="http://schemas.openxmlformats.org/officeDocument/2006/relationships/hyperlink" Target="https://stevewyborney.podia.com/" TargetMode="External"/><Relationship Id="rId28" Type="http://schemas.openxmlformats.org/officeDocument/2006/relationships/image" Target="../media/image16.jpeg"/><Relationship Id="rId36" Type="http://schemas.openxmlformats.org/officeDocument/2006/relationships/image" Target="../media/image20.png"/><Relationship Id="rId10" Type="http://schemas.openxmlformats.org/officeDocument/2006/relationships/image" Target="../media/image7.png"/><Relationship Id="rId19" Type="http://schemas.openxmlformats.org/officeDocument/2006/relationships/image" Target="../media/image11.jpeg"/><Relationship Id="rId31" Type="http://schemas.openxmlformats.org/officeDocument/2006/relationships/hyperlink" Target="https://stevewyborney.com/2024/02/leaping-numbers-leap-day-pattern-challenge-series/" TargetMode="External"/><Relationship Id="rId4" Type="http://schemas.openxmlformats.org/officeDocument/2006/relationships/image" Target="../media/image5.jpeg"/><Relationship Id="rId9" Type="http://schemas.openxmlformats.org/officeDocument/2006/relationships/hyperlink" Target="https://stevewyborney.com/2021/11/150-new-esti-mysteries/" TargetMode="External"/><Relationship Id="rId14" Type="http://schemas.openxmlformats.org/officeDocument/2006/relationships/image" Target="../media/image9.png"/><Relationship Id="rId22" Type="http://schemas.openxmlformats.org/officeDocument/2006/relationships/image" Target="../media/image13.png"/><Relationship Id="rId27" Type="http://schemas.openxmlformats.org/officeDocument/2006/relationships/hyperlink" Target="https://stevewyborney.com/2024/11/leaping-numbers-season-1/" TargetMode="External"/><Relationship Id="rId30" Type="http://schemas.openxmlformats.org/officeDocument/2006/relationships/image" Target="../media/image17.png"/><Relationship Id="rId35" Type="http://schemas.openxmlformats.org/officeDocument/2006/relationships/hyperlink" Target="https://stevewyborney.com/2018/09/splat-for-google-slides-40-lessons/" TargetMode="External"/><Relationship Id="rId43" Type="http://schemas.openxmlformats.org/officeDocument/2006/relationships/image" Target="../media/image23.png"/><Relationship Id="rId8" Type="http://schemas.openxmlformats.org/officeDocument/2006/relationships/hyperlink" Target="https://stevewyborney.com/2019/02/20-days-of-number-sense-rich-math-talk/" TargetMode="External"/><Relationship Id="rId3" Type="http://schemas.openxmlformats.org/officeDocument/2006/relationships/hyperlink" Target="http://www.stevewyborney.com/?p=1253" TargetMode="External"/><Relationship Id="rId12" Type="http://schemas.openxmlformats.org/officeDocument/2006/relationships/image" Target="../media/image8.jpeg"/><Relationship Id="rId17" Type="http://schemas.openxmlformats.org/officeDocument/2006/relationships/hyperlink" Target="https://stevewyborney.com/2023/10/100-new-esti-mysteries/" TargetMode="External"/><Relationship Id="rId25" Type="http://schemas.openxmlformats.org/officeDocument/2006/relationships/hyperlink" Target="https://stevewyborney.com/2021/10/new-estimation-clipboards/" TargetMode="External"/><Relationship Id="rId33" Type="http://schemas.openxmlformats.org/officeDocument/2006/relationships/hyperlink" Target="https://stevewyborney.com/2022/10/the-3-container-estimation-routine/" TargetMode="External"/><Relationship Id="rId38" Type="http://schemas.openxmlformats.org/officeDocument/2006/relationships/image" Target="../media/image21.jpeg"/></Relationships>
</file>

<file path=ppt/slides/_rels/slide9.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50A1FC-4BDD-6DAF-7160-DA849C30A55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A8938D8-6007-D8EC-C32B-52B9DCC8EE64}"/>
              </a:ext>
            </a:extLst>
          </p:cNvPr>
          <p:cNvSpPr/>
          <p:nvPr/>
        </p:nvSpPr>
        <p:spPr>
          <a:xfrm>
            <a:off x="0" y="0"/>
            <a:ext cx="9144000" cy="685800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63F7F87D-8C1B-F2B8-5E81-3905F7B88FF3}"/>
              </a:ext>
            </a:extLst>
          </p:cNvPr>
          <p:cNvGrpSpPr/>
          <p:nvPr/>
        </p:nvGrpSpPr>
        <p:grpSpPr>
          <a:xfrm>
            <a:off x="2200939" y="4359351"/>
            <a:ext cx="4742121" cy="2092582"/>
            <a:chOff x="297712" y="1063256"/>
            <a:chExt cx="4742121" cy="2092582"/>
          </a:xfrm>
        </p:grpSpPr>
        <p:sp>
          <p:nvSpPr>
            <p:cNvPr id="11" name="Rectangle 10">
              <a:extLst>
                <a:ext uri="{FF2B5EF4-FFF2-40B4-BE49-F238E27FC236}">
                  <a16:creationId xmlns:a16="http://schemas.microsoft.com/office/drawing/2014/main" id="{EB9E618C-975C-67CD-6BA7-EDC1AD9339A9}"/>
                </a:ext>
              </a:extLst>
            </p:cNvPr>
            <p:cNvSpPr/>
            <p:nvPr/>
          </p:nvSpPr>
          <p:spPr>
            <a:xfrm>
              <a:off x="297712" y="1063256"/>
              <a:ext cx="4742121" cy="209258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hlinkClick r:id="rId2"/>
              <a:extLst>
                <a:ext uri="{FF2B5EF4-FFF2-40B4-BE49-F238E27FC236}">
                  <a16:creationId xmlns:a16="http://schemas.microsoft.com/office/drawing/2014/main" id="{B238F539-31B8-3568-1E96-97ACFE7FDCF2}"/>
                </a:ext>
              </a:extLst>
            </p:cNvPr>
            <p:cNvPicPr>
              <a:picLocks noChangeAspect="1"/>
            </p:cNvPicPr>
            <p:nvPr/>
          </p:nvPicPr>
          <p:blipFill>
            <a:blip r:embed="rId3"/>
            <a:stretch>
              <a:fillRect/>
            </a:stretch>
          </p:blipFill>
          <p:spPr>
            <a:xfrm>
              <a:off x="469013" y="1212112"/>
              <a:ext cx="1687033" cy="1265274"/>
            </a:xfrm>
            <a:prstGeom prst="rect">
              <a:avLst/>
            </a:prstGeom>
          </p:spPr>
        </p:pic>
        <p:pic>
          <p:nvPicPr>
            <p:cNvPr id="8" name="Picture 7">
              <a:hlinkClick r:id="rId2"/>
              <a:extLst>
                <a:ext uri="{FF2B5EF4-FFF2-40B4-BE49-F238E27FC236}">
                  <a16:creationId xmlns:a16="http://schemas.microsoft.com/office/drawing/2014/main" id="{76D5C3DC-7F40-7BFF-4971-D3F45C003B51}"/>
                </a:ext>
              </a:extLst>
            </p:cNvPr>
            <p:cNvPicPr>
              <a:picLocks noChangeAspect="1"/>
            </p:cNvPicPr>
            <p:nvPr/>
          </p:nvPicPr>
          <p:blipFill>
            <a:blip r:embed="rId4"/>
            <a:stretch>
              <a:fillRect/>
            </a:stretch>
          </p:blipFill>
          <p:spPr>
            <a:xfrm>
              <a:off x="2590801" y="1212112"/>
              <a:ext cx="2249376" cy="1265274"/>
            </a:xfrm>
            <a:prstGeom prst="rect">
              <a:avLst/>
            </a:prstGeom>
          </p:spPr>
        </p:pic>
      </p:grpSp>
      <p:sp>
        <p:nvSpPr>
          <p:cNvPr id="9" name="TextBox 8">
            <a:extLst>
              <a:ext uri="{FF2B5EF4-FFF2-40B4-BE49-F238E27FC236}">
                <a16:creationId xmlns:a16="http://schemas.microsoft.com/office/drawing/2014/main" id="{9271DE56-F6BB-E0F9-BB39-DCC190712B29}"/>
              </a:ext>
            </a:extLst>
          </p:cNvPr>
          <p:cNvSpPr txBox="1"/>
          <p:nvPr/>
        </p:nvSpPr>
        <p:spPr>
          <a:xfrm>
            <a:off x="1332411" y="406067"/>
            <a:ext cx="6479178" cy="646331"/>
          </a:xfrm>
          <a:prstGeom prst="rect">
            <a:avLst/>
          </a:prstGeom>
          <a:noFill/>
        </p:spPr>
        <p:txBody>
          <a:bodyPr wrap="square">
            <a:spAutoFit/>
          </a:bodyPr>
          <a:lstStyle/>
          <a:p>
            <a:pPr algn="ctr"/>
            <a:r>
              <a:rPr lang="en-US" sz="3600" b="1" dirty="0">
                <a:solidFill>
                  <a:schemeClr val="bg1"/>
                </a:solidFill>
              </a:rPr>
              <a:t>Two Resource Opportunities</a:t>
            </a:r>
          </a:p>
        </p:txBody>
      </p:sp>
      <p:grpSp>
        <p:nvGrpSpPr>
          <p:cNvPr id="16" name="Group 15">
            <a:extLst>
              <a:ext uri="{FF2B5EF4-FFF2-40B4-BE49-F238E27FC236}">
                <a16:creationId xmlns:a16="http://schemas.microsoft.com/office/drawing/2014/main" id="{917032D7-6E0E-E47A-8C8A-F9BB4079542B}"/>
              </a:ext>
            </a:extLst>
          </p:cNvPr>
          <p:cNvGrpSpPr/>
          <p:nvPr/>
        </p:nvGrpSpPr>
        <p:grpSpPr>
          <a:xfrm>
            <a:off x="2198379" y="1410789"/>
            <a:ext cx="4742121" cy="2425342"/>
            <a:chOff x="2198379" y="1113075"/>
            <a:chExt cx="4742121" cy="2425342"/>
          </a:xfrm>
        </p:grpSpPr>
        <p:sp>
          <p:nvSpPr>
            <p:cNvPr id="4" name="Rectangle 3">
              <a:extLst>
                <a:ext uri="{FF2B5EF4-FFF2-40B4-BE49-F238E27FC236}">
                  <a16:creationId xmlns:a16="http://schemas.microsoft.com/office/drawing/2014/main" id="{4CE6DA84-E88B-0E74-54E6-9B4B68B69590}"/>
                </a:ext>
              </a:extLst>
            </p:cNvPr>
            <p:cNvSpPr/>
            <p:nvPr/>
          </p:nvSpPr>
          <p:spPr>
            <a:xfrm>
              <a:off x="2198379" y="1113075"/>
              <a:ext cx="4742121" cy="242534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hlinkClick r:id="rId5"/>
              <a:extLst>
                <a:ext uri="{FF2B5EF4-FFF2-40B4-BE49-F238E27FC236}">
                  <a16:creationId xmlns:a16="http://schemas.microsoft.com/office/drawing/2014/main" id="{E5382C59-A999-175B-7194-0E1555D805AF}"/>
                </a:ext>
              </a:extLst>
            </p:cNvPr>
            <p:cNvPicPr>
              <a:picLocks noChangeAspect="1"/>
            </p:cNvPicPr>
            <p:nvPr/>
          </p:nvPicPr>
          <p:blipFill>
            <a:blip r:embed="rId6" cstate="print">
              <a:extLst>
                <a:ext uri="{28A0092B-C50C-407E-A947-70E740481C1C}">
                  <a14:useLocalDpi xmlns:a14="http://schemas.microsoft.com/office/drawing/2010/main" val="0"/>
                </a:ext>
              </a:extLst>
            </a:blip>
            <a:srcRect l="25601" t="29669" r="25518" b="23189"/>
            <a:stretch>
              <a:fillRect/>
            </a:stretch>
          </p:blipFill>
          <p:spPr>
            <a:xfrm>
              <a:off x="2857274" y="1271732"/>
              <a:ext cx="3299686" cy="1578696"/>
            </a:xfrm>
            <a:prstGeom prst="rect">
              <a:avLst/>
            </a:prstGeom>
          </p:spPr>
        </p:pic>
        <p:sp>
          <p:nvSpPr>
            <p:cNvPr id="13" name="TextBox 12">
              <a:extLst>
                <a:ext uri="{FF2B5EF4-FFF2-40B4-BE49-F238E27FC236}">
                  <a16:creationId xmlns:a16="http://schemas.microsoft.com/office/drawing/2014/main" id="{B3FE197D-B20F-28A5-06E1-9C484F5F8FE8}"/>
                </a:ext>
              </a:extLst>
            </p:cNvPr>
            <p:cNvSpPr txBox="1"/>
            <p:nvPr/>
          </p:nvSpPr>
          <p:spPr>
            <a:xfrm>
              <a:off x="2229705" y="2878089"/>
              <a:ext cx="4684590" cy="523220"/>
            </a:xfrm>
            <a:prstGeom prst="rect">
              <a:avLst/>
            </a:prstGeom>
            <a:noFill/>
          </p:spPr>
          <p:txBody>
            <a:bodyPr wrap="square">
              <a:spAutoFit/>
            </a:bodyPr>
            <a:lstStyle/>
            <a:p>
              <a:pPr algn="ctr"/>
              <a:r>
                <a:rPr lang="en-US" sz="1400" b="1" dirty="0"/>
                <a:t>Would you like to join the mailing list?</a:t>
              </a:r>
            </a:p>
            <a:p>
              <a:pPr algn="ctr"/>
              <a:r>
                <a:rPr lang="en-US" sz="1400" b="1" dirty="0">
                  <a:hlinkClick r:id="rId5"/>
                </a:rPr>
                <a:t>Subscribe to find out when new resources are posted.</a:t>
              </a:r>
              <a:endParaRPr lang="en-US" sz="1400" b="1" dirty="0"/>
            </a:p>
          </p:txBody>
        </p:sp>
      </p:grpSp>
      <p:sp>
        <p:nvSpPr>
          <p:cNvPr id="15" name="TextBox 14">
            <a:extLst>
              <a:ext uri="{FF2B5EF4-FFF2-40B4-BE49-F238E27FC236}">
                <a16:creationId xmlns:a16="http://schemas.microsoft.com/office/drawing/2014/main" id="{B153A2AD-370C-BB9F-DAF2-4BE3E7231B04}"/>
              </a:ext>
            </a:extLst>
          </p:cNvPr>
          <p:cNvSpPr txBox="1"/>
          <p:nvPr/>
        </p:nvSpPr>
        <p:spPr>
          <a:xfrm>
            <a:off x="2255910" y="5773481"/>
            <a:ext cx="4684590" cy="523220"/>
          </a:xfrm>
          <a:prstGeom prst="rect">
            <a:avLst/>
          </a:prstGeom>
          <a:noFill/>
        </p:spPr>
        <p:txBody>
          <a:bodyPr wrap="square">
            <a:spAutoFit/>
          </a:bodyPr>
          <a:lstStyle/>
          <a:p>
            <a:pPr algn="ctr"/>
            <a:r>
              <a:rPr lang="en-US" sz="1400" b="1" dirty="0"/>
              <a:t>Would you like to learn more about Esti-Mysteries?</a:t>
            </a:r>
          </a:p>
          <a:p>
            <a:pPr algn="ctr"/>
            <a:r>
              <a:rPr lang="en-US" sz="1400" b="1" dirty="0"/>
              <a:t>Visit </a:t>
            </a:r>
            <a:r>
              <a:rPr lang="en-US" sz="1400" b="1" dirty="0">
                <a:hlinkClick r:id="rId2"/>
              </a:rPr>
              <a:t>The Esti-Mystery Tips Playlist on YouTube</a:t>
            </a:r>
            <a:r>
              <a:rPr lang="en-US" sz="1400" b="1" dirty="0"/>
              <a:t>.</a:t>
            </a:r>
          </a:p>
        </p:txBody>
      </p:sp>
      <p:sp>
        <p:nvSpPr>
          <p:cNvPr id="3" name="TextBox 2">
            <a:extLst>
              <a:ext uri="{FF2B5EF4-FFF2-40B4-BE49-F238E27FC236}">
                <a16:creationId xmlns:a16="http://schemas.microsoft.com/office/drawing/2014/main" id="{D98613E3-B9AE-996D-08FB-E76B51CF8086}"/>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7"/>
              </a:rPr>
              <a:t>www.stevewyborney.com</a:t>
            </a:r>
            <a:endParaRPr lang="en-US" sz="1200" b="1" dirty="0">
              <a:solidFill>
                <a:schemeClr val="bg1"/>
              </a:solidFill>
            </a:endParaRPr>
          </a:p>
        </p:txBody>
      </p:sp>
      <p:sp>
        <p:nvSpPr>
          <p:cNvPr id="5" name="TextBox 4">
            <a:extLst>
              <a:ext uri="{FF2B5EF4-FFF2-40B4-BE49-F238E27FC236}">
                <a16:creationId xmlns:a16="http://schemas.microsoft.com/office/drawing/2014/main" id="{E6909D0B-74A9-1899-300C-910D685B7856}"/>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75053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D23BE280-3778-1C7A-5B87-1D5193574DD1}"/>
            </a:ext>
          </a:extLst>
        </p:cNvPr>
        <p:cNvGrpSpPr/>
        <p:nvPr/>
      </p:nvGrpSpPr>
      <p:grpSpPr>
        <a:xfrm>
          <a:off x="0" y="0"/>
          <a:ext cx="0" cy="0"/>
          <a:chOff x="0" y="0"/>
          <a:chExt cx="0" cy="0"/>
        </a:xfrm>
      </p:grpSpPr>
      <p:pic>
        <p:nvPicPr>
          <p:cNvPr id="3" name="Picture 2" descr="A plastic egg shaped container&#10;&#10;AI-generated content may be incorrect.">
            <a:extLst>
              <a:ext uri="{FF2B5EF4-FFF2-40B4-BE49-F238E27FC236}">
                <a16:creationId xmlns:a16="http://schemas.microsoft.com/office/drawing/2014/main" id="{9B6804B0-1BB7-0B8E-1A93-71D1B04303DC}"/>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11" name="Rectangle 10">
            <a:extLst>
              <a:ext uri="{FF2B5EF4-FFF2-40B4-BE49-F238E27FC236}">
                <a16:creationId xmlns:a16="http://schemas.microsoft.com/office/drawing/2014/main" id="{2A3A04D1-C390-A73B-89C7-94AEA689D6BA}"/>
              </a:ext>
            </a:extLst>
          </p:cNvPr>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a:extLst>
              <a:ext uri="{FF2B5EF4-FFF2-40B4-BE49-F238E27FC236}">
                <a16:creationId xmlns:a16="http://schemas.microsoft.com/office/drawing/2014/main" id="{8F75E5EE-6C47-5862-C50D-BE01251C6D5B}"/>
              </a:ext>
            </a:extLst>
          </p:cNvPr>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eggs </a:t>
            </a:r>
          </a:p>
          <a:p>
            <a:pPr algn="ctr"/>
            <a:r>
              <a:rPr lang="en-US" sz="2000" b="1" dirty="0">
                <a:solidFill>
                  <a:schemeClr val="tx1"/>
                </a:solidFill>
              </a:rPr>
              <a:t>are in the container?</a:t>
            </a:r>
          </a:p>
        </p:txBody>
      </p:sp>
      <p:sp>
        <p:nvSpPr>
          <p:cNvPr id="13" name="Rectangle 12">
            <a:extLst>
              <a:ext uri="{FF2B5EF4-FFF2-40B4-BE49-F238E27FC236}">
                <a16:creationId xmlns:a16="http://schemas.microsoft.com/office/drawing/2014/main" id="{E6181032-8079-C818-8BBB-A18B296F5C6B}"/>
              </a:ext>
            </a:extLst>
          </p:cNvPr>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a:extLst>
              <a:ext uri="{FF2B5EF4-FFF2-40B4-BE49-F238E27FC236}">
                <a16:creationId xmlns:a16="http://schemas.microsoft.com/office/drawing/2014/main" id="{A1ADF12A-3DDD-62A9-DA84-3647C7FCDC26}"/>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a:extLst>
              <a:ext uri="{FF2B5EF4-FFF2-40B4-BE49-F238E27FC236}">
                <a16:creationId xmlns:a16="http://schemas.microsoft.com/office/drawing/2014/main" id="{85040C9E-F6D8-8027-CA84-0F43645D80C5}"/>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297310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6200A3B5-78B4-0D53-AA67-3B0E311FEB00}"/>
            </a:ext>
          </a:extLst>
        </p:cNvPr>
        <p:cNvGrpSpPr/>
        <p:nvPr/>
      </p:nvGrpSpPr>
      <p:grpSpPr>
        <a:xfrm>
          <a:off x="0" y="0"/>
          <a:ext cx="0" cy="0"/>
          <a:chOff x="0" y="0"/>
          <a:chExt cx="0" cy="0"/>
        </a:xfrm>
      </p:grpSpPr>
      <p:pic>
        <p:nvPicPr>
          <p:cNvPr id="3" name="Picture 2" descr="A plastic egg shaped container&#10;&#10;AI-generated content may be incorrect.">
            <a:extLst>
              <a:ext uri="{FF2B5EF4-FFF2-40B4-BE49-F238E27FC236}">
                <a16:creationId xmlns:a16="http://schemas.microsoft.com/office/drawing/2014/main" id="{EBB0B005-81AE-6F47-9504-29C38938B4B3}"/>
              </a:ext>
            </a:extLst>
          </p:cNvPr>
          <p:cNvPicPr>
            <a:picLocks noChangeAspect="1"/>
          </p:cNvPicPr>
          <p:nvPr/>
        </p:nvPicPr>
        <p:blipFill>
          <a:blip r:embed="rId2">
            <a:extLst>
              <a:ext uri="{28A0092B-C50C-407E-A947-70E740481C1C}">
                <a14:useLocalDpi xmlns:a14="http://schemas.microsoft.com/office/drawing/2010/main" val="0"/>
              </a:ext>
            </a:extLst>
          </a:blip>
          <a:srcRect t="5555" r="50000"/>
          <a:stretch>
            <a:fillRect/>
          </a:stretch>
        </p:blipFill>
        <p:spPr>
          <a:xfrm>
            <a:off x="0" y="-1"/>
            <a:ext cx="4572000" cy="6476999"/>
          </a:xfrm>
          <a:prstGeom prst="rect">
            <a:avLst/>
          </a:prstGeom>
        </p:spPr>
      </p:pic>
      <p:sp>
        <p:nvSpPr>
          <p:cNvPr id="17" name="Rectangle 16">
            <a:extLst>
              <a:ext uri="{FF2B5EF4-FFF2-40B4-BE49-F238E27FC236}">
                <a16:creationId xmlns:a16="http://schemas.microsoft.com/office/drawing/2014/main" id="{F1409B53-5B62-A572-E472-87E6075B6FA1}"/>
              </a:ext>
            </a:extLst>
          </p:cNvPr>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a:extLst>
              <a:ext uri="{FF2B5EF4-FFF2-40B4-BE49-F238E27FC236}">
                <a16:creationId xmlns:a16="http://schemas.microsoft.com/office/drawing/2014/main" id="{C03AC7E9-B7D0-68D4-78D3-D8F790A8043C}"/>
              </a:ext>
            </a:extLst>
          </p:cNvPr>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a:extLst>
              <a:ext uri="{FF2B5EF4-FFF2-40B4-BE49-F238E27FC236}">
                <a16:creationId xmlns:a16="http://schemas.microsoft.com/office/drawing/2014/main" id="{CE9638B2-DFA7-7DC9-291D-B9286E0992CC}"/>
              </a:ext>
            </a:extLst>
          </p:cNvPr>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a:extLst>
              <a:ext uri="{FF2B5EF4-FFF2-40B4-BE49-F238E27FC236}">
                <a16:creationId xmlns:a16="http://schemas.microsoft.com/office/drawing/2014/main" id="{A888A1D3-E89C-CDB0-8528-EEA3A9C29982}"/>
              </a:ext>
            </a:extLst>
          </p:cNvPr>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a:extLst>
              <a:ext uri="{FF2B5EF4-FFF2-40B4-BE49-F238E27FC236}">
                <a16:creationId xmlns:a16="http://schemas.microsoft.com/office/drawing/2014/main" id="{1F076881-2A9B-AE1F-128B-5C481A3E33B0}"/>
              </a:ext>
            </a:extLst>
          </p:cNvPr>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a:extLst>
              <a:ext uri="{FF2B5EF4-FFF2-40B4-BE49-F238E27FC236}">
                <a16:creationId xmlns:a16="http://schemas.microsoft.com/office/drawing/2014/main" id="{E0AEE682-915A-520A-B3EA-471F9B7FFE33}"/>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greater than 30 </a:t>
            </a:r>
          </a:p>
          <a:p>
            <a:pPr algn="ctr"/>
            <a:r>
              <a:rPr lang="en-US" b="1" dirty="0">
                <a:solidFill>
                  <a:schemeClr val="tx1"/>
                </a:solidFill>
              </a:rPr>
              <a:t>and less than 90.</a:t>
            </a:r>
          </a:p>
        </p:txBody>
      </p:sp>
      <p:sp>
        <p:nvSpPr>
          <p:cNvPr id="29" name="Rectangle 28">
            <a:extLst>
              <a:ext uri="{FF2B5EF4-FFF2-40B4-BE49-F238E27FC236}">
                <a16:creationId xmlns:a16="http://schemas.microsoft.com/office/drawing/2014/main" id="{CFB41C11-4E73-D46D-12EB-BF939F836580}"/>
              </a:ext>
            </a:extLst>
          </p:cNvPr>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part of this pattern:  </a:t>
            </a:r>
          </a:p>
          <a:p>
            <a:pPr algn="ctr"/>
            <a:r>
              <a:rPr lang="en-US" b="1" dirty="0">
                <a:solidFill>
                  <a:schemeClr val="tx1"/>
                </a:solidFill>
              </a:rPr>
              <a:t>35, 40, 45 …</a:t>
            </a:r>
          </a:p>
        </p:txBody>
      </p:sp>
      <p:sp>
        <p:nvSpPr>
          <p:cNvPr id="30" name="Rectangle 29">
            <a:extLst>
              <a:ext uri="{FF2B5EF4-FFF2-40B4-BE49-F238E27FC236}">
                <a16:creationId xmlns:a16="http://schemas.microsoft.com/office/drawing/2014/main" id="{2F71C545-7F57-E516-3554-81ACA1E09ECC}"/>
              </a:ext>
            </a:extLst>
          </p:cNvPr>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does not include the digit 7.</a:t>
            </a:r>
          </a:p>
        </p:txBody>
      </p:sp>
      <p:sp>
        <p:nvSpPr>
          <p:cNvPr id="31" name="Rectangle 30">
            <a:extLst>
              <a:ext uri="{FF2B5EF4-FFF2-40B4-BE49-F238E27FC236}">
                <a16:creationId xmlns:a16="http://schemas.microsoft.com/office/drawing/2014/main" id="{80660ADC-E165-5454-9B35-C6630D2C1441}"/>
              </a:ext>
            </a:extLst>
          </p:cNvPr>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There are 5 colors of eggs.</a:t>
            </a:r>
          </a:p>
          <a:p>
            <a:pPr algn="ctr"/>
            <a:r>
              <a:rPr lang="en-US" b="1" dirty="0">
                <a:solidFill>
                  <a:schemeClr val="tx1"/>
                </a:solidFill>
              </a:rPr>
              <a:t>The answer does not include </a:t>
            </a:r>
          </a:p>
          <a:p>
            <a:pPr algn="ctr"/>
            <a:r>
              <a:rPr lang="en-US" b="1" dirty="0">
                <a:solidFill>
                  <a:schemeClr val="tx1"/>
                </a:solidFill>
              </a:rPr>
              <a:t>the digit 5.</a:t>
            </a:r>
          </a:p>
        </p:txBody>
      </p:sp>
      <p:sp>
        <p:nvSpPr>
          <p:cNvPr id="32" name="Rectangle 31">
            <a:extLst>
              <a:ext uri="{FF2B5EF4-FFF2-40B4-BE49-F238E27FC236}">
                <a16:creationId xmlns:a16="http://schemas.microsoft.com/office/drawing/2014/main" id="{BFA88A5D-CBA3-4007-FEE6-C9F669143270}"/>
              </a:ext>
            </a:extLst>
          </p:cNvPr>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 answer does not include the digit 6.</a:t>
            </a:r>
          </a:p>
        </p:txBody>
      </p:sp>
      <p:sp>
        <p:nvSpPr>
          <p:cNvPr id="14" name="TextBox 13">
            <a:extLst>
              <a:ext uri="{FF2B5EF4-FFF2-40B4-BE49-F238E27FC236}">
                <a16:creationId xmlns:a16="http://schemas.microsoft.com/office/drawing/2014/main" id="{3F60314F-A350-4B17-2E08-38164909DC4C}"/>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a:extLst>
              <a:ext uri="{FF2B5EF4-FFF2-40B4-BE49-F238E27FC236}">
                <a16:creationId xmlns:a16="http://schemas.microsoft.com/office/drawing/2014/main" id="{91FAA890-DC30-9019-56C5-C663211A5855}"/>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DBE859E1-09C5-BDDB-1077-D9EBBB06DA01}"/>
              </a:ext>
            </a:extLst>
          </p:cNvPr>
          <p:cNvGraphicFramePr>
            <a:graphicFrameLocks noGrp="1"/>
          </p:cNvGraphicFramePr>
          <p:nvPr>
            <p:extLst>
              <p:ext uri="{D42A27DB-BD31-4B8C-83A1-F6EECF244321}">
                <p14:modId xmlns:p14="http://schemas.microsoft.com/office/powerpoint/2010/main" val="435497397"/>
              </p:ext>
            </p:extLst>
          </p:nvPr>
        </p:nvGraphicFramePr>
        <p:xfrm>
          <a:off x="762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375707134"/>
                    </a:ext>
                  </a:extLst>
                </a:gridCol>
                <a:gridCol w="441960">
                  <a:extLst>
                    <a:ext uri="{9D8B030D-6E8A-4147-A177-3AD203B41FA5}">
                      <a16:colId xmlns:a16="http://schemas.microsoft.com/office/drawing/2014/main" val="483108388"/>
                    </a:ext>
                  </a:extLst>
                </a:gridCol>
                <a:gridCol w="441960">
                  <a:extLst>
                    <a:ext uri="{9D8B030D-6E8A-4147-A177-3AD203B41FA5}">
                      <a16:colId xmlns:a16="http://schemas.microsoft.com/office/drawing/2014/main" val="3175746335"/>
                    </a:ext>
                  </a:extLst>
                </a:gridCol>
                <a:gridCol w="441960">
                  <a:extLst>
                    <a:ext uri="{9D8B030D-6E8A-4147-A177-3AD203B41FA5}">
                      <a16:colId xmlns:a16="http://schemas.microsoft.com/office/drawing/2014/main" val="4059656761"/>
                    </a:ext>
                  </a:extLst>
                </a:gridCol>
                <a:gridCol w="441960">
                  <a:extLst>
                    <a:ext uri="{9D8B030D-6E8A-4147-A177-3AD203B41FA5}">
                      <a16:colId xmlns:a16="http://schemas.microsoft.com/office/drawing/2014/main" val="917541110"/>
                    </a:ext>
                  </a:extLst>
                </a:gridCol>
                <a:gridCol w="441960">
                  <a:extLst>
                    <a:ext uri="{9D8B030D-6E8A-4147-A177-3AD203B41FA5}">
                      <a16:colId xmlns:a16="http://schemas.microsoft.com/office/drawing/2014/main" val="3411435652"/>
                    </a:ext>
                  </a:extLst>
                </a:gridCol>
                <a:gridCol w="441960">
                  <a:extLst>
                    <a:ext uri="{9D8B030D-6E8A-4147-A177-3AD203B41FA5}">
                      <a16:colId xmlns:a16="http://schemas.microsoft.com/office/drawing/2014/main" val="3822454849"/>
                    </a:ext>
                  </a:extLst>
                </a:gridCol>
                <a:gridCol w="441960">
                  <a:extLst>
                    <a:ext uri="{9D8B030D-6E8A-4147-A177-3AD203B41FA5}">
                      <a16:colId xmlns:a16="http://schemas.microsoft.com/office/drawing/2014/main" val="1373022077"/>
                    </a:ext>
                  </a:extLst>
                </a:gridCol>
                <a:gridCol w="441960">
                  <a:extLst>
                    <a:ext uri="{9D8B030D-6E8A-4147-A177-3AD203B41FA5}">
                      <a16:colId xmlns:a16="http://schemas.microsoft.com/office/drawing/2014/main" val="1315461475"/>
                    </a:ext>
                  </a:extLst>
                </a:gridCol>
                <a:gridCol w="441960">
                  <a:extLst>
                    <a:ext uri="{9D8B030D-6E8A-4147-A177-3AD203B41FA5}">
                      <a16:colId xmlns:a16="http://schemas.microsoft.com/office/drawing/2014/main" val="2364468560"/>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40658745"/>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16527024"/>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17478926"/>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28213090"/>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48108239"/>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78290302"/>
                  </a:ext>
                </a:extLst>
              </a:tr>
            </a:tbl>
          </a:graphicData>
        </a:graphic>
      </p:graphicFrame>
    </p:spTree>
    <p:extLst>
      <p:ext uri="{BB962C8B-B14F-4D97-AF65-F5344CB8AC3E}">
        <p14:creationId xmlns:p14="http://schemas.microsoft.com/office/powerpoint/2010/main" val="3815156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5B09F8A-5193-014A-4DB6-1B4EDC40A8B8}"/>
            </a:ext>
          </a:extLst>
        </p:cNvPr>
        <p:cNvGrpSpPr/>
        <p:nvPr/>
      </p:nvGrpSpPr>
      <p:grpSpPr>
        <a:xfrm>
          <a:off x="0" y="0"/>
          <a:ext cx="0" cy="0"/>
          <a:chOff x="0" y="0"/>
          <a:chExt cx="0" cy="0"/>
        </a:xfrm>
      </p:grpSpPr>
      <p:pic>
        <p:nvPicPr>
          <p:cNvPr id="2" name="Picture 1" descr="A plastic egg shaped container&#10;&#10;AI-generated content may be incorrect.">
            <a:extLst>
              <a:ext uri="{FF2B5EF4-FFF2-40B4-BE49-F238E27FC236}">
                <a16:creationId xmlns:a16="http://schemas.microsoft.com/office/drawing/2014/main" id="{205E96AE-9671-895A-95C2-BBADD1A491FD}"/>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12" name="Rectangle 11">
            <a:extLst>
              <a:ext uri="{FF2B5EF4-FFF2-40B4-BE49-F238E27FC236}">
                <a16:creationId xmlns:a16="http://schemas.microsoft.com/office/drawing/2014/main" id="{7FB15071-1CF8-97E0-4ED3-E535340F64F0}"/>
              </a:ext>
            </a:extLst>
          </p:cNvPr>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a:extLst>
              <a:ext uri="{FF2B5EF4-FFF2-40B4-BE49-F238E27FC236}">
                <a16:creationId xmlns:a16="http://schemas.microsoft.com/office/drawing/2014/main" id="{0D40BA09-F8F6-C37F-01E0-904E18892236}"/>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a:extLst>
              <a:ext uri="{FF2B5EF4-FFF2-40B4-BE49-F238E27FC236}">
                <a16:creationId xmlns:a16="http://schemas.microsoft.com/office/drawing/2014/main" id="{81F27962-97BD-0D19-088F-9ACFB8155374}"/>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169219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0B26C70-5D8B-0A5C-CBCD-91EA224AF67A}"/>
            </a:ext>
          </a:extLst>
        </p:cNvPr>
        <p:cNvGrpSpPr/>
        <p:nvPr/>
      </p:nvGrpSpPr>
      <p:grpSpPr>
        <a:xfrm>
          <a:off x="0" y="0"/>
          <a:ext cx="0" cy="0"/>
          <a:chOff x="0" y="0"/>
          <a:chExt cx="0" cy="0"/>
        </a:xfrm>
      </p:grpSpPr>
      <p:pic>
        <p:nvPicPr>
          <p:cNvPr id="3" name="Picture 2" descr="A plastic egg shaped container&#10;&#10;AI-generated content may be incorrect.">
            <a:extLst>
              <a:ext uri="{FF2B5EF4-FFF2-40B4-BE49-F238E27FC236}">
                <a16:creationId xmlns:a16="http://schemas.microsoft.com/office/drawing/2014/main" id="{711CA597-1126-0828-8994-E80161F5CDF9}"/>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28" name="Rectangle 27">
            <a:extLst>
              <a:ext uri="{FF2B5EF4-FFF2-40B4-BE49-F238E27FC236}">
                <a16:creationId xmlns:a16="http://schemas.microsoft.com/office/drawing/2014/main" id="{40F07450-81A5-2A35-A6EF-0841BE205C95}"/>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40 eggs</a:t>
            </a:r>
          </a:p>
        </p:txBody>
      </p:sp>
      <p:sp>
        <p:nvSpPr>
          <p:cNvPr id="17" name="Rectangle 16">
            <a:extLst>
              <a:ext uri="{FF2B5EF4-FFF2-40B4-BE49-F238E27FC236}">
                <a16:creationId xmlns:a16="http://schemas.microsoft.com/office/drawing/2014/main" id="{BA0B61A5-1DB2-E391-8D90-9D04150963CA}"/>
              </a:ext>
            </a:extLst>
          </p:cNvPr>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a:extLst>
              <a:ext uri="{FF2B5EF4-FFF2-40B4-BE49-F238E27FC236}">
                <a16:creationId xmlns:a16="http://schemas.microsoft.com/office/drawing/2014/main" id="{0A99F445-7A9D-5B80-0199-C6F778CC9003}"/>
              </a:ext>
            </a:extLst>
          </p:cNvPr>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a:extLst>
              <a:ext uri="{FF2B5EF4-FFF2-40B4-BE49-F238E27FC236}">
                <a16:creationId xmlns:a16="http://schemas.microsoft.com/office/drawing/2014/main" id="{45A5AF05-D526-649C-1722-0ABCB5962EF0}"/>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a:extLst>
              <a:ext uri="{FF2B5EF4-FFF2-40B4-BE49-F238E27FC236}">
                <a16:creationId xmlns:a16="http://schemas.microsoft.com/office/drawing/2014/main" id="{D6FD0360-75B5-4971-EDC6-14E3D7514FE8}"/>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08318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B0DE71-082B-81B3-F94E-EFF52541AD61}"/>
            </a:ext>
          </a:extLst>
        </p:cNvPr>
        <p:cNvGrpSpPr/>
        <p:nvPr/>
      </p:nvGrpSpPr>
      <p:grpSpPr>
        <a:xfrm>
          <a:off x="0" y="0"/>
          <a:ext cx="0" cy="0"/>
          <a:chOff x="0" y="0"/>
          <a:chExt cx="0" cy="0"/>
        </a:xfrm>
      </p:grpSpPr>
      <p:grpSp>
        <p:nvGrpSpPr>
          <p:cNvPr id="37" name="Group 36">
            <a:extLst>
              <a:ext uri="{FF2B5EF4-FFF2-40B4-BE49-F238E27FC236}">
                <a16:creationId xmlns:a16="http://schemas.microsoft.com/office/drawing/2014/main" id="{70A347F2-8FEA-B572-4D3E-2AB69C5381D1}"/>
              </a:ext>
            </a:extLst>
          </p:cNvPr>
          <p:cNvGrpSpPr/>
          <p:nvPr/>
        </p:nvGrpSpPr>
        <p:grpSpPr>
          <a:xfrm>
            <a:off x="5595365" y="5483727"/>
            <a:ext cx="1381088" cy="1387197"/>
            <a:chOff x="7549125" y="3838432"/>
            <a:chExt cx="1381088" cy="1387197"/>
          </a:xfrm>
        </p:grpSpPr>
        <p:pic>
          <p:nvPicPr>
            <p:cNvPr id="39" name="Picture 2" descr="C:\Users\Steve Wyborney\Desktop\Presentation1.jpg">
              <a:hlinkClick r:id="rId3"/>
              <a:extLst>
                <a:ext uri="{FF2B5EF4-FFF2-40B4-BE49-F238E27FC236}">
                  <a16:creationId xmlns:a16="http://schemas.microsoft.com/office/drawing/2014/main" id="{2D191253-BD83-26E4-ACE4-A1ED8F71685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13756" y="3838432"/>
              <a:ext cx="1251826" cy="93886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8770C9CF-22AA-D1F2-3866-C57C293057F7}"/>
                </a:ext>
              </a:extLst>
            </p:cNvPr>
            <p:cNvSpPr txBox="1"/>
            <p:nvPr/>
          </p:nvSpPr>
          <p:spPr>
            <a:xfrm>
              <a:off x="7549125" y="4825519"/>
              <a:ext cx="1381088" cy="400110"/>
            </a:xfrm>
            <a:prstGeom prst="rect">
              <a:avLst/>
            </a:prstGeom>
            <a:noFill/>
          </p:spPr>
          <p:txBody>
            <a:bodyPr wrap="square" rtlCol="0">
              <a:spAutoFit/>
            </a:bodyPr>
            <a:lstStyle/>
            <a:p>
              <a:pPr algn="ctr"/>
              <a:r>
                <a:rPr lang="en-US" sz="1000" b="1" dirty="0">
                  <a:hlinkClick r:id="rId5"/>
                </a:rPr>
                <a:t>80 Cube Conversations Lessons</a:t>
              </a:r>
              <a:endParaRPr lang="en-US" sz="1000" b="1" dirty="0"/>
            </a:p>
          </p:txBody>
        </p:sp>
      </p:grpSp>
      <p:grpSp>
        <p:nvGrpSpPr>
          <p:cNvPr id="38" name="Group 37">
            <a:extLst>
              <a:ext uri="{FF2B5EF4-FFF2-40B4-BE49-F238E27FC236}">
                <a16:creationId xmlns:a16="http://schemas.microsoft.com/office/drawing/2014/main" id="{6A87BB57-9A61-41A6-6768-46B0B2954535}"/>
              </a:ext>
            </a:extLst>
          </p:cNvPr>
          <p:cNvGrpSpPr/>
          <p:nvPr/>
        </p:nvGrpSpPr>
        <p:grpSpPr>
          <a:xfrm>
            <a:off x="7245481" y="5487807"/>
            <a:ext cx="1815820" cy="1330818"/>
            <a:chOff x="9547369" y="5459714"/>
            <a:chExt cx="1815820" cy="1330818"/>
          </a:xfrm>
        </p:grpSpPr>
        <p:pic>
          <p:nvPicPr>
            <p:cNvPr id="1026" name="Picture 2" descr="C:\Users\Steve Wyborney\Desktop\20 Days Title Pic.jpg">
              <a:hlinkClick r:id="rId6"/>
              <a:extLst>
                <a:ext uri="{FF2B5EF4-FFF2-40B4-BE49-F238E27FC236}">
                  <a16:creationId xmlns:a16="http://schemas.microsoft.com/office/drawing/2014/main" id="{768A16E9-1218-48AF-2116-99240493087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830118"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 name="TextBox 19">
              <a:hlinkClick r:id="rId8"/>
              <a:extLst>
                <a:ext uri="{FF2B5EF4-FFF2-40B4-BE49-F238E27FC236}">
                  <a16:creationId xmlns:a16="http://schemas.microsoft.com/office/drawing/2014/main" id="{73EE8BC4-99E7-3D5D-9661-DF580794BC35}"/>
                </a:ext>
              </a:extLst>
            </p:cNvPr>
            <p:cNvSpPr txBox="1"/>
            <p:nvPr/>
          </p:nvSpPr>
          <p:spPr>
            <a:xfrm>
              <a:off x="9547369"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grpSp>
      <p:sp>
        <p:nvSpPr>
          <p:cNvPr id="62" name="TextBox 61">
            <a:extLst>
              <a:ext uri="{FF2B5EF4-FFF2-40B4-BE49-F238E27FC236}">
                <a16:creationId xmlns:a16="http://schemas.microsoft.com/office/drawing/2014/main" id="{232EDA34-0DAE-9B7F-6029-663EB1DA8E37}"/>
              </a:ext>
            </a:extLst>
          </p:cNvPr>
          <p:cNvSpPr txBox="1"/>
          <p:nvPr/>
        </p:nvSpPr>
        <p:spPr>
          <a:xfrm>
            <a:off x="5472005" y="314275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9"/>
              </a:rPr>
              <a:t>150 New </a:t>
            </a:r>
            <a:r>
              <a:rPr lang="en-US" sz="1000" b="1" dirty="0" err="1">
                <a:hlinkClick r:id="rId9"/>
              </a:rPr>
              <a:t>Esti</a:t>
            </a:r>
            <a:r>
              <a:rPr lang="en-US" sz="1000" b="1" dirty="0">
                <a:hlinkClick r:id="rId9"/>
              </a:rPr>
              <a:t>-Mysteries</a:t>
            </a:r>
            <a:endParaRPr lang="en-US" sz="1000" b="1" dirty="0"/>
          </a:p>
        </p:txBody>
      </p:sp>
      <p:pic>
        <p:nvPicPr>
          <p:cNvPr id="9" name="Picture 8">
            <a:hlinkClick r:id="rId9"/>
            <a:extLst>
              <a:ext uri="{FF2B5EF4-FFF2-40B4-BE49-F238E27FC236}">
                <a16:creationId xmlns:a16="http://schemas.microsoft.com/office/drawing/2014/main" id="{9D2377C1-ADC1-5760-E7C1-1C5B01C4BC4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96901" y="2093763"/>
            <a:ext cx="1392547" cy="1044409"/>
          </a:xfrm>
          <a:prstGeom prst="rect">
            <a:avLst/>
          </a:prstGeom>
          <a:ln w="19050">
            <a:solidFill>
              <a:schemeClr val="tx1"/>
            </a:solidFill>
          </a:ln>
        </p:spPr>
      </p:pic>
      <p:pic>
        <p:nvPicPr>
          <p:cNvPr id="13" name="Picture 12">
            <a:hlinkClick r:id="rId11"/>
            <a:extLst>
              <a:ext uri="{FF2B5EF4-FFF2-40B4-BE49-F238E27FC236}">
                <a16:creationId xmlns:a16="http://schemas.microsoft.com/office/drawing/2014/main" id="{E170E4C4-EF57-8305-36E8-49DA178914DC}"/>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776804" y="2091173"/>
            <a:ext cx="1402996" cy="1052247"/>
          </a:xfrm>
          <a:prstGeom prst="rect">
            <a:avLst/>
          </a:prstGeom>
          <a:ln w="19050">
            <a:solidFill>
              <a:schemeClr val="tx1"/>
            </a:solidFill>
          </a:ln>
        </p:spPr>
      </p:pic>
      <p:sp>
        <p:nvSpPr>
          <p:cNvPr id="26" name="TextBox 25">
            <a:extLst>
              <a:ext uri="{FF2B5EF4-FFF2-40B4-BE49-F238E27FC236}">
                <a16:creationId xmlns:a16="http://schemas.microsoft.com/office/drawing/2014/main" id="{95E138D6-1DE3-ED76-8CFA-9027A2E93712}"/>
              </a:ext>
            </a:extLst>
          </p:cNvPr>
          <p:cNvSpPr txBox="1"/>
          <p:nvPr/>
        </p:nvSpPr>
        <p:spPr>
          <a:xfrm>
            <a:off x="3796796" y="3133023"/>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11"/>
              </a:rPr>
              <a:t>170 New Esti-Mysteries</a:t>
            </a:r>
            <a:endParaRPr lang="en-US" sz="1000" b="1" dirty="0"/>
          </a:p>
        </p:txBody>
      </p:sp>
      <p:pic>
        <p:nvPicPr>
          <p:cNvPr id="55" name="Picture 54">
            <a:hlinkClick r:id="rId13"/>
            <a:extLst>
              <a:ext uri="{FF2B5EF4-FFF2-40B4-BE49-F238E27FC236}">
                <a16:creationId xmlns:a16="http://schemas.microsoft.com/office/drawing/2014/main" id="{4A667587-97D4-4017-8761-A1BA7C8BF614}"/>
              </a:ext>
            </a:extLst>
          </p:cNvPr>
          <p:cNvPicPr>
            <a:picLocks noChangeAspect="1"/>
          </p:cNvPicPr>
          <p:nvPr/>
        </p:nvPicPr>
        <p:blipFill rotWithShape="1">
          <a:blip r:embed="rId14"/>
          <a:srcRect l="22331" t="7030" r="29922" b="7483"/>
          <a:stretch/>
        </p:blipFill>
        <p:spPr>
          <a:xfrm>
            <a:off x="5766448" y="35951"/>
            <a:ext cx="1091552" cy="1303068"/>
          </a:xfrm>
          <a:prstGeom prst="rect">
            <a:avLst/>
          </a:prstGeom>
        </p:spPr>
      </p:pic>
      <p:sp>
        <p:nvSpPr>
          <p:cNvPr id="56" name="TextBox 55">
            <a:hlinkClick r:id="rId13"/>
            <a:extLst>
              <a:ext uri="{FF2B5EF4-FFF2-40B4-BE49-F238E27FC236}">
                <a16:creationId xmlns:a16="http://schemas.microsoft.com/office/drawing/2014/main" id="{89D21271-E559-6DFE-F740-A007864FF3F8}"/>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1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grpSp>
        <p:nvGrpSpPr>
          <p:cNvPr id="33" name="Group 32">
            <a:extLst>
              <a:ext uri="{FF2B5EF4-FFF2-40B4-BE49-F238E27FC236}">
                <a16:creationId xmlns:a16="http://schemas.microsoft.com/office/drawing/2014/main" id="{0189FDF5-D383-9AA5-5A0F-86BAE6D4F9C0}"/>
              </a:ext>
            </a:extLst>
          </p:cNvPr>
          <p:cNvGrpSpPr/>
          <p:nvPr/>
        </p:nvGrpSpPr>
        <p:grpSpPr>
          <a:xfrm>
            <a:off x="7196238" y="3878618"/>
            <a:ext cx="1914307" cy="1343477"/>
            <a:chOff x="9976903" y="2253841"/>
            <a:chExt cx="1914307" cy="1343477"/>
          </a:xfrm>
        </p:grpSpPr>
        <p:sp>
          <p:nvSpPr>
            <p:cNvPr id="59" name="TextBox 58">
              <a:extLst>
                <a:ext uri="{FF2B5EF4-FFF2-40B4-BE49-F238E27FC236}">
                  <a16:creationId xmlns:a16="http://schemas.microsoft.com/office/drawing/2014/main" id="{55847D95-81EC-3365-40C6-9B7CE4C58B39}"/>
                </a:ext>
              </a:extLst>
            </p:cNvPr>
            <p:cNvSpPr txBox="1"/>
            <p:nvPr/>
          </p:nvSpPr>
          <p:spPr>
            <a:xfrm>
              <a:off x="9976903" y="3043320"/>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15"/>
                </a:rPr>
                <a:t>View the entire playlist here.</a:t>
              </a:r>
              <a:endParaRPr lang="en-US" sz="1000" b="1" dirty="0"/>
            </a:p>
          </p:txBody>
        </p:sp>
        <p:pic>
          <p:nvPicPr>
            <p:cNvPr id="63" name="Picture 62">
              <a:hlinkClick r:id="rId15"/>
              <a:extLst>
                <a:ext uri="{FF2B5EF4-FFF2-40B4-BE49-F238E27FC236}">
                  <a16:creationId xmlns:a16="http://schemas.microsoft.com/office/drawing/2014/main" id="{0634AB8C-9CB0-6995-D473-81CF100C4C20}"/>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297576" y="2253841"/>
              <a:ext cx="1272960" cy="716040"/>
            </a:xfrm>
            <a:prstGeom prst="rect">
              <a:avLst/>
            </a:prstGeom>
          </p:spPr>
        </p:pic>
      </p:grpSp>
      <p:sp>
        <p:nvSpPr>
          <p:cNvPr id="2061" name="TextBox 2060">
            <a:hlinkClick r:id="rId17"/>
            <a:extLst>
              <a:ext uri="{FF2B5EF4-FFF2-40B4-BE49-F238E27FC236}">
                <a16:creationId xmlns:a16="http://schemas.microsoft.com/office/drawing/2014/main" id="{76B6BCE7-6F1D-FF7C-233A-71FD9889A7BD}"/>
              </a:ext>
            </a:extLst>
          </p:cNvPr>
          <p:cNvSpPr txBox="1"/>
          <p:nvPr/>
        </p:nvSpPr>
        <p:spPr>
          <a:xfrm>
            <a:off x="1935995" y="3130631"/>
            <a:ext cx="1468672" cy="400110"/>
          </a:xfrm>
          <a:prstGeom prst="rect">
            <a:avLst/>
          </a:prstGeom>
          <a:noFill/>
        </p:spPr>
        <p:txBody>
          <a:bodyPr wrap="none" rtlCol="0">
            <a:spAutoFit/>
          </a:bodyPr>
          <a:lstStyle/>
          <a:p>
            <a:pPr algn="ctr"/>
            <a:r>
              <a:rPr lang="en-US" sz="1000" b="1" dirty="0"/>
              <a:t>2023-2024</a:t>
            </a:r>
            <a:endParaRPr lang="en-US" sz="1000" b="1" dirty="0">
              <a:hlinkClick r:id="" action="ppaction://noaction"/>
            </a:endParaRPr>
          </a:p>
          <a:p>
            <a:pPr algn="ctr"/>
            <a:r>
              <a:rPr lang="en-US" sz="1000" b="1" dirty="0">
                <a:hlinkClick r:id="rId17"/>
              </a:rPr>
              <a:t>100 New Esti-Mysteries </a:t>
            </a:r>
            <a:endParaRPr lang="en-US" sz="1000" b="1" dirty="0"/>
          </a:p>
        </p:txBody>
      </p:sp>
      <p:pic>
        <p:nvPicPr>
          <p:cNvPr id="7" name="Picture 6">
            <a:hlinkClick r:id="rId18"/>
            <a:extLst>
              <a:ext uri="{FF2B5EF4-FFF2-40B4-BE49-F238E27FC236}">
                <a16:creationId xmlns:a16="http://schemas.microsoft.com/office/drawing/2014/main" id="{D64511B7-DA8D-F31B-904C-C452A8FD4F6E}"/>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23511" y="2099446"/>
            <a:ext cx="1395654" cy="1046740"/>
          </a:xfrm>
          <a:prstGeom prst="rect">
            <a:avLst/>
          </a:prstGeom>
          <a:ln w="19050">
            <a:solidFill>
              <a:schemeClr val="tx1"/>
            </a:solidFill>
          </a:ln>
        </p:spPr>
      </p:pic>
      <p:sp>
        <p:nvSpPr>
          <p:cNvPr id="2" name="TextBox 1">
            <a:hlinkClick r:id="rId18"/>
            <a:extLst>
              <a:ext uri="{FF2B5EF4-FFF2-40B4-BE49-F238E27FC236}">
                <a16:creationId xmlns:a16="http://schemas.microsoft.com/office/drawing/2014/main" id="{E348B94E-52A1-8847-0F03-C6EBF361974F}"/>
              </a:ext>
            </a:extLst>
          </p:cNvPr>
          <p:cNvSpPr txBox="1"/>
          <p:nvPr/>
        </p:nvSpPr>
        <p:spPr>
          <a:xfrm>
            <a:off x="202692" y="3131591"/>
            <a:ext cx="1439818" cy="400110"/>
          </a:xfrm>
          <a:prstGeom prst="rect">
            <a:avLst/>
          </a:prstGeom>
          <a:noFill/>
        </p:spPr>
        <p:txBody>
          <a:bodyPr wrap="none" rtlCol="0">
            <a:spAutoFit/>
          </a:bodyPr>
          <a:lstStyle/>
          <a:p>
            <a:pPr algn="ctr"/>
            <a:r>
              <a:rPr lang="en-US" sz="1000" b="1" dirty="0"/>
              <a:t>2024-2025</a:t>
            </a:r>
            <a:endParaRPr lang="en-US" sz="1000" b="1" dirty="0">
              <a:hlinkClick r:id="" action="ppaction://noaction"/>
            </a:endParaRPr>
          </a:p>
          <a:p>
            <a:pPr algn="ctr"/>
            <a:r>
              <a:rPr lang="en-US" sz="1000" b="1" dirty="0">
                <a:hlinkClick r:id="" action="ppaction://noaction"/>
              </a:rPr>
              <a:t>110 New Esti-Mysteries</a:t>
            </a:r>
            <a:endParaRPr lang="en-US" sz="1000" b="1" dirty="0"/>
          </a:p>
        </p:txBody>
      </p:sp>
      <p:grpSp>
        <p:nvGrpSpPr>
          <p:cNvPr id="48" name="Group 47">
            <a:extLst>
              <a:ext uri="{FF2B5EF4-FFF2-40B4-BE49-F238E27FC236}">
                <a16:creationId xmlns:a16="http://schemas.microsoft.com/office/drawing/2014/main" id="{D92FBBB1-6282-A599-9805-58E50260D7B8}"/>
              </a:ext>
            </a:extLst>
          </p:cNvPr>
          <p:cNvGrpSpPr/>
          <p:nvPr/>
        </p:nvGrpSpPr>
        <p:grpSpPr>
          <a:xfrm>
            <a:off x="0" y="0"/>
            <a:ext cx="9144000" cy="5337891"/>
            <a:chOff x="0" y="0"/>
            <a:chExt cx="9144000" cy="5337891"/>
          </a:xfrm>
        </p:grpSpPr>
        <p:cxnSp>
          <p:nvCxnSpPr>
            <p:cNvPr id="6" name="Straight Connector 5">
              <a:extLst>
                <a:ext uri="{FF2B5EF4-FFF2-40B4-BE49-F238E27FC236}">
                  <a16:creationId xmlns:a16="http://schemas.microsoft.com/office/drawing/2014/main" id="{12DCF2C5-757B-48FE-51F4-AD9D7237F6BF}"/>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6BBFF3D-C74E-8F91-C73A-AE207D197751}"/>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E843E30C-C1D4-4978-0167-A42E17899D76}"/>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73B7CD5-4EAA-D82A-31DD-2518B4F0D7B3}"/>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060" name="Picture 2059">
            <a:hlinkClick r:id="rId17"/>
            <a:extLst>
              <a:ext uri="{FF2B5EF4-FFF2-40B4-BE49-F238E27FC236}">
                <a16:creationId xmlns:a16="http://schemas.microsoft.com/office/drawing/2014/main" id="{9E36DC88-64E3-DCDE-E991-A0A7838A0180}"/>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985986" y="2086904"/>
            <a:ext cx="1396056" cy="1047043"/>
          </a:xfrm>
          <a:prstGeom prst="rect">
            <a:avLst/>
          </a:prstGeom>
          <a:ln w="19050">
            <a:solidFill>
              <a:schemeClr val="tx1"/>
            </a:solidFill>
          </a:ln>
        </p:spPr>
      </p:pic>
      <p:pic>
        <p:nvPicPr>
          <p:cNvPr id="18" name="Picture 17">
            <a:hlinkClick r:id="rId21"/>
            <a:extLst>
              <a:ext uri="{FF2B5EF4-FFF2-40B4-BE49-F238E27FC236}">
                <a16:creationId xmlns:a16="http://schemas.microsoft.com/office/drawing/2014/main" id="{51C3E209-8355-5678-8902-C49047773021}"/>
              </a:ext>
            </a:extLst>
          </p:cNvPr>
          <p:cNvPicPr>
            <a:picLocks noChangeAspect="1"/>
          </p:cNvPicPr>
          <p:nvPr/>
        </p:nvPicPr>
        <p:blipFill>
          <a:blip r:embed="rId22"/>
          <a:stretch>
            <a:fillRect/>
          </a:stretch>
        </p:blipFill>
        <p:spPr>
          <a:xfrm>
            <a:off x="3135356" y="115893"/>
            <a:ext cx="1687883" cy="1265912"/>
          </a:xfrm>
          <a:prstGeom prst="rect">
            <a:avLst/>
          </a:prstGeom>
          <a:ln w="19050">
            <a:solidFill>
              <a:schemeClr val="tx1"/>
            </a:solidFill>
          </a:ln>
        </p:spPr>
      </p:pic>
      <p:pic>
        <p:nvPicPr>
          <p:cNvPr id="41" name="Picture 40">
            <a:hlinkClick r:id="rId23"/>
            <a:extLst>
              <a:ext uri="{FF2B5EF4-FFF2-40B4-BE49-F238E27FC236}">
                <a16:creationId xmlns:a16="http://schemas.microsoft.com/office/drawing/2014/main" id="{BB35A265-B9AE-3A57-3417-133AB6C04972}"/>
              </a:ext>
            </a:extLst>
          </p:cNvPr>
          <p:cNvPicPr>
            <a:picLocks noChangeAspect="1"/>
          </p:cNvPicPr>
          <p:nvPr/>
        </p:nvPicPr>
        <p:blipFill>
          <a:blip r:embed="rId24"/>
          <a:stretch>
            <a:fillRect/>
          </a:stretch>
        </p:blipFill>
        <p:spPr>
          <a:xfrm>
            <a:off x="7540183" y="68304"/>
            <a:ext cx="1483994" cy="993469"/>
          </a:xfrm>
          <a:prstGeom prst="rect">
            <a:avLst/>
          </a:prstGeom>
          <a:ln w="19050">
            <a:noFill/>
          </a:ln>
        </p:spPr>
      </p:pic>
      <p:sp>
        <p:nvSpPr>
          <p:cNvPr id="47" name="TextBox 46">
            <a:extLst>
              <a:ext uri="{FF2B5EF4-FFF2-40B4-BE49-F238E27FC236}">
                <a16:creationId xmlns:a16="http://schemas.microsoft.com/office/drawing/2014/main" id="{68FAAA34-6047-E192-0CE3-3CAAF5265EC9}"/>
              </a:ext>
            </a:extLst>
          </p:cNvPr>
          <p:cNvSpPr txBox="1"/>
          <p:nvPr/>
        </p:nvSpPr>
        <p:spPr>
          <a:xfrm>
            <a:off x="7467221" y="1091367"/>
            <a:ext cx="1648426" cy="769441"/>
          </a:xfrm>
          <a:prstGeom prst="rect">
            <a:avLst/>
          </a:prstGeom>
          <a:noFill/>
          <a:ln w="57150">
            <a:noFill/>
          </a:ln>
        </p:spPr>
        <p:txBody>
          <a:bodyPr wrap="square" rtlCol="0">
            <a:spAutoFit/>
          </a:bodyPr>
          <a:lstStyle/>
          <a:p>
            <a:pPr algn="ctr"/>
            <a:r>
              <a:rPr lang="en-US" sz="1200" b="1" dirty="0">
                <a:hlinkClick r:id="rId23"/>
              </a:rPr>
              <a:t>Steve </a:t>
            </a:r>
            <a:r>
              <a:rPr lang="en-US" sz="1200" b="1" dirty="0" err="1">
                <a:hlinkClick r:id="rId23"/>
              </a:rPr>
              <a:t>Wyborney’s</a:t>
            </a:r>
            <a:r>
              <a:rPr lang="en-US" sz="1200" b="1" dirty="0">
                <a:hlinkClick r:id="" action="ppaction://noaction"/>
              </a:rPr>
              <a:t> </a:t>
            </a:r>
          </a:p>
          <a:p>
            <a:pPr algn="ctr"/>
            <a:r>
              <a:rPr lang="en-US" sz="1200" b="1" dirty="0">
                <a:hlinkClick r:id="" action="ppaction://noaction"/>
              </a:rPr>
              <a:t>Math Courses</a:t>
            </a:r>
            <a:endParaRPr lang="en-US" sz="1200" b="1" dirty="0"/>
          </a:p>
          <a:p>
            <a:pPr algn="ctr"/>
            <a:r>
              <a:rPr lang="en-US" sz="1000" b="1" dirty="0"/>
              <a:t>Online courses</a:t>
            </a:r>
          </a:p>
          <a:p>
            <a:pPr algn="ctr"/>
            <a:r>
              <a:rPr lang="en-US" sz="1000" b="1" dirty="0"/>
              <a:t>Digital Download Bundles</a:t>
            </a:r>
          </a:p>
        </p:txBody>
      </p:sp>
      <p:sp>
        <p:nvSpPr>
          <p:cNvPr id="51" name="TextBox 50">
            <a:hlinkClick r:id="rId18"/>
            <a:extLst>
              <a:ext uri="{FF2B5EF4-FFF2-40B4-BE49-F238E27FC236}">
                <a16:creationId xmlns:a16="http://schemas.microsoft.com/office/drawing/2014/main" id="{8D03B0EB-7F69-E3C2-0B17-1841DCE42A03}"/>
              </a:ext>
            </a:extLst>
          </p:cNvPr>
          <p:cNvSpPr txBox="1"/>
          <p:nvPr/>
        </p:nvSpPr>
        <p:spPr>
          <a:xfrm>
            <a:off x="3260137" y="1357134"/>
            <a:ext cx="1439818" cy="400110"/>
          </a:xfrm>
          <a:prstGeom prst="rect">
            <a:avLst/>
          </a:prstGeom>
          <a:noFill/>
        </p:spPr>
        <p:txBody>
          <a:bodyPr wrap="none" rtlCol="0">
            <a:spAutoFit/>
          </a:bodyPr>
          <a:lstStyle/>
          <a:p>
            <a:pPr algn="ctr"/>
            <a:r>
              <a:rPr lang="en-US" sz="1000" b="1" dirty="0"/>
              <a:t>2025-2026</a:t>
            </a:r>
          </a:p>
          <a:p>
            <a:pPr algn="ctr"/>
            <a:r>
              <a:rPr lang="en-US" sz="1000" b="1" dirty="0">
                <a:hlinkClick r:id="rId21"/>
              </a:rPr>
              <a:t>125 New Esti-Mysteries</a:t>
            </a:r>
            <a:endParaRPr lang="en-US" sz="1000" b="1" dirty="0"/>
          </a:p>
        </p:txBody>
      </p:sp>
      <p:grpSp>
        <p:nvGrpSpPr>
          <p:cNvPr id="10" name="Group 9">
            <a:extLst>
              <a:ext uri="{FF2B5EF4-FFF2-40B4-BE49-F238E27FC236}">
                <a16:creationId xmlns:a16="http://schemas.microsoft.com/office/drawing/2014/main" id="{BFE998CF-2EA0-7FB4-C685-60ABE0DC7C10}"/>
              </a:ext>
            </a:extLst>
          </p:cNvPr>
          <p:cNvGrpSpPr/>
          <p:nvPr/>
        </p:nvGrpSpPr>
        <p:grpSpPr>
          <a:xfrm>
            <a:off x="7338646" y="2093781"/>
            <a:ext cx="1670649" cy="1424777"/>
            <a:chOff x="-1297337" y="2235988"/>
            <a:chExt cx="1670649" cy="1424777"/>
          </a:xfrm>
        </p:grpSpPr>
        <p:sp>
          <p:nvSpPr>
            <p:cNvPr id="60" name="TextBox 59">
              <a:extLst>
                <a:ext uri="{FF2B5EF4-FFF2-40B4-BE49-F238E27FC236}">
                  <a16:creationId xmlns:a16="http://schemas.microsoft.com/office/drawing/2014/main" id="{6CD85D0D-735D-8A79-3EEC-B7A0245595A3}"/>
                </a:ext>
              </a:extLst>
            </p:cNvPr>
            <p:cNvSpPr txBox="1"/>
            <p:nvPr/>
          </p:nvSpPr>
          <p:spPr>
            <a:xfrm>
              <a:off x="-1297337" y="3414544"/>
              <a:ext cx="1670649" cy="246221"/>
            </a:xfrm>
            <a:prstGeom prst="rect">
              <a:avLst/>
            </a:prstGeom>
            <a:noFill/>
            <a:ln w="19050">
              <a:noFill/>
            </a:ln>
          </p:spPr>
          <p:txBody>
            <a:bodyPr wrap="none" rtlCol="0">
              <a:spAutoFit/>
            </a:bodyPr>
            <a:lstStyle/>
            <a:p>
              <a:pPr algn="ctr"/>
              <a:r>
                <a:rPr lang="en-US" sz="1000" b="1" dirty="0">
                  <a:hlinkClick r:id="rId25"/>
                </a:rPr>
                <a:t>More Estimation Clipboards</a:t>
              </a:r>
              <a:endParaRPr lang="en-US" sz="1000" b="1" dirty="0"/>
            </a:p>
          </p:txBody>
        </p:sp>
        <p:pic>
          <p:nvPicPr>
            <p:cNvPr id="52" name="Picture 51">
              <a:hlinkClick r:id="rId25"/>
              <a:extLst>
                <a:ext uri="{FF2B5EF4-FFF2-40B4-BE49-F238E27FC236}">
                  <a16:creationId xmlns:a16="http://schemas.microsoft.com/office/drawing/2014/main" id="{70FFBFA3-DD43-0A85-26B4-73BE24175DF4}"/>
                </a:ext>
              </a:extLst>
            </p:cNvPr>
            <p:cNvPicPr>
              <a:picLocks noChangeAspect="1"/>
            </p:cNvPicPr>
            <p:nvPr/>
          </p:nvPicPr>
          <p:blipFill>
            <a:blip r:embed="rId26"/>
            <a:stretch>
              <a:fillRect/>
            </a:stretch>
          </p:blipFill>
          <p:spPr>
            <a:xfrm>
              <a:off x="-1155320" y="2235988"/>
              <a:ext cx="1388368" cy="1041274"/>
            </a:xfrm>
            <a:prstGeom prst="rect">
              <a:avLst/>
            </a:prstGeom>
            <a:ln w="19050">
              <a:solidFill>
                <a:schemeClr val="tx1"/>
              </a:solidFill>
            </a:ln>
          </p:spPr>
        </p:pic>
      </p:grpSp>
      <p:pic>
        <p:nvPicPr>
          <p:cNvPr id="53" name="Picture 2" descr="Season 1 Playlist Thumbnail">
            <a:hlinkClick r:id="rId27"/>
            <a:extLst>
              <a:ext uri="{FF2B5EF4-FFF2-40B4-BE49-F238E27FC236}">
                <a16:creationId xmlns:a16="http://schemas.microsoft.com/office/drawing/2014/main" id="{EE018267-7659-A6B7-C66E-7ED7F8DB1960}"/>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1989123" y="3835608"/>
            <a:ext cx="1390513" cy="782164"/>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54" name="TextBox 53">
            <a:extLst>
              <a:ext uri="{FF2B5EF4-FFF2-40B4-BE49-F238E27FC236}">
                <a16:creationId xmlns:a16="http://schemas.microsoft.com/office/drawing/2014/main" id="{9C9C0B9A-2451-DCCE-610A-323E0C5D1C81}"/>
              </a:ext>
            </a:extLst>
          </p:cNvPr>
          <p:cNvSpPr txBox="1"/>
          <p:nvPr/>
        </p:nvSpPr>
        <p:spPr>
          <a:xfrm>
            <a:off x="1575271" y="4623577"/>
            <a:ext cx="2208120"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1</a:t>
            </a:r>
            <a:endParaRPr lang="en-US" sz="1000" b="1" dirty="0"/>
          </a:p>
          <a:p>
            <a:pPr algn="ctr"/>
            <a:r>
              <a:rPr lang="en-US" sz="1000" b="1" dirty="0"/>
              <a:t>November 2024</a:t>
            </a:r>
            <a:endParaRPr lang="en-US" sz="1000" dirty="0"/>
          </a:p>
        </p:txBody>
      </p:sp>
      <p:pic>
        <p:nvPicPr>
          <p:cNvPr id="43" name="Picture 42">
            <a:hlinkClick r:id="rId29"/>
            <a:extLst>
              <a:ext uri="{FF2B5EF4-FFF2-40B4-BE49-F238E27FC236}">
                <a16:creationId xmlns:a16="http://schemas.microsoft.com/office/drawing/2014/main" id="{7D1065E8-1DCB-02F7-1170-E5773DC5CB87}"/>
              </a:ext>
            </a:extLst>
          </p:cNvPr>
          <p:cNvPicPr>
            <a:picLocks noChangeAspect="1"/>
          </p:cNvPicPr>
          <p:nvPr/>
        </p:nvPicPr>
        <p:blipFill>
          <a:blip r:embed="rId30"/>
          <a:stretch>
            <a:fillRect/>
          </a:stretch>
        </p:blipFill>
        <p:spPr>
          <a:xfrm>
            <a:off x="222631" y="3835607"/>
            <a:ext cx="1396831" cy="785717"/>
          </a:xfrm>
          <a:prstGeom prst="rect">
            <a:avLst/>
          </a:prstGeom>
          <a:ln w="19050">
            <a:solidFill>
              <a:schemeClr val="tx1"/>
            </a:solidFill>
          </a:ln>
        </p:spPr>
      </p:pic>
      <p:sp>
        <p:nvSpPr>
          <p:cNvPr id="57" name="TextBox 56">
            <a:extLst>
              <a:ext uri="{FF2B5EF4-FFF2-40B4-BE49-F238E27FC236}">
                <a16:creationId xmlns:a16="http://schemas.microsoft.com/office/drawing/2014/main" id="{1F434AFE-3B6F-E70D-C3D5-623345236F61}"/>
              </a:ext>
            </a:extLst>
          </p:cNvPr>
          <p:cNvSpPr txBox="1"/>
          <p:nvPr/>
        </p:nvSpPr>
        <p:spPr>
          <a:xfrm>
            <a:off x="239610" y="4618380"/>
            <a:ext cx="1368714"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2</a:t>
            </a:r>
            <a:endParaRPr lang="en-US" sz="1000" b="1" dirty="0"/>
          </a:p>
          <a:p>
            <a:pPr algn="ctr"/>
            <a:r>
              <a:rPr lang="en-US" sz="1000" b="1" dirty="0"/>
              <a:t>February 2025</a:t>
            </a:r>
            <a:endParaRPr lang="en-US" sz="1000" dirty="0"/>
          </a:p>
        </p:txBody>
      </p:sp>
      <p:cxnSp>
        <p:nvCxnSpPr>
          <p:cNvPr id="5" name="Straight Connector 4">
            <a:extLst>
              <a:ext uri="{FF2B5EF4-FFF2-40B4-BE49-F238E27FC236}">
                <a16:creationId xmlns:a16="http://schemas.microsoft.com/office/drawing/2014/main" id="{4284A722-E676-A3AD-263C-1AEC29A6844A}"/>
              </a:ext>
            </a:extLst>
          </p:cNvPr>
          <p:cNvCxnSpPr>
            <a:cxnSpLocks/>
          </p:cNvCxnSpPr>
          <p:nvPr/>
        </p:nvCxnSpPr>
        <p:spPr>
          <a:xfrm>
            <a:off x="7164451" y="1884139"/>
            <a:ext cx="0" cy="34537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0262963C-9D51-7B73-AB29-2A61AD79EA38}"/>
              </a:ext>
            </a:extLst>
          </p:cNvPr>
          <p:cNvSpPr txBox="1"/>
          <p:nvPr/>
        </p:nvSpPr>
        <p:spPr>
          <a:xfrm>
            <a:off x="3772253" y="4612108"/>
            <a:ext cx="1383308" cy="553998"/>
          </a:xfrm>
          <a:prstGeom prst="rect">
            <a:avLst/>
          </a:prstGeom>
          <a:noFill/>
          <a:ln w="38100">
            <a:noFill/>
          </a:ln>
        </p:spPr>
        <p:txBody>
          <a:bodyPr wrap="square" rtlCol="0">
            <a:spAutoFit/>
          </a:bodyPr>
          <a:lstStyle/>
          <a:p>
            <a:pPr algn="ctr"/>
            <a:r>
              <a:rPr lang="en-US" sz="1000" b="1" dirty="0">
                <a:hlinkClick r:id="" action="ppaction://noaction"/>
              </a:rPr>
              <a:t>The Original </a:t>
            </a:r>
          </a:p>
          <a:p>
            <a:pPr algn="ctr"/>
            <a:r>
              <a:rPr lang="en-US" sz="1000" b="1" dirty="0">
                <a:hlinkClick r:id="" action="ppaction://noaction"/>
              </a:rPr>
              <a:t>Leaping Numbers</a:t>
            </a:r>
          </a:p>
          <a:p>
            <a:pPr algn="ctr"/>
            <a:r>
              <a:rPr lang="en-US" sz="1000" b="1" dirty="0"/>
              <a:t>February 2024</a:t>
            </a:r>
          </a:p>
        </p:txBody>
      </p:sp>
      <p:pic>
        <p:nvPicPr>
          <p:cNvPr id="12" name="Picture 11">
            <a:hlinkClick r:id="rId31"/>
            <a:extLst>
              <a:ext uri="{FF2B5EF4-FFF2-40B4-BE49-F238E27FC236}">
                <a16:creationId xmlns:a16="http://schemas.microsoft.com/office/drawing/2014/main" id="{4A1EA928-798A-F78F-2679-7DA2E31C5D92}"/>
              </a:ext>
            </a:extLst>
          </p:cNvPr>
          <p:cNvPicPr>
            <a:picLocks noChangeAspect="1"/>
          </p:cNvPicPr>
          <p:nvPr/>
        </p:nvPicPr>
        <p:blipFill>
          <a:blip r:embed="rId32"/>
          <a:stretch>
            <a:fillRect/>
          </a:stretch>
        </p:blipFill>
        <p:spPr>
          <a:xfrm>
            <a:off x="3772253" y="3823517"/>
            <a:ext cx="1396433" cy="785494"/>
          </a:xfrm>
          <a:prstGeom prst="rect">
            <a:avLst/>
          </a:prstGeom>
          <a:ln w="19050">
            <a:solidFill>
              <a:schemeClr val="tx1"/>
            </a:solidFill>
          </a:ln>
        </p:spPr>
      </p:pic>
      <p:cxnSp>
        <p:nvCxnSpPr>
          <p:cNvPr id="61" name="Straight Connector 60">
            <a:extLst>
              <a:ext uri="{FF2B5EF4-FFF2-40B4-BE49-F238E27FC236}">
                <a16:creationId xmlns:a16="http://schemas.microsoft.com/office/drawing/2014/main" id="{7A54B5EF-7FC6-9CF9-2B92-5E2C16EF76BF}"/>
              </a:ext>
            </a:extLst>
          </p:cNvPr>
          <p:cNvCxnSpPr>
            <a:cxnSpLocks/>
          </p:cNvCxnSpPr>
          <p:nvPr/>
        </p:nvCxnSpPr>
        <p:spPr>
          <a:xfrm>
            <a:off x="5409095" y="3629499"/>
            <a:ext cx="0" cy="32372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49" name="Group 2048">
            <a:extLst>
              <a:ext uri="{FF2B5EF4-FFF2-40B4-BE49-F238E27FC236}">
                <a16:creationId xmlns:a16="http://schemas.microsoft.com/office/drawing/2014/main" id="{91B3F8F2-89C7-EC71-8F02-134F87A3F1AF}"/>
              </a:ext>
            </a:extLst>
          </p:cNvPr>
          <p:cNvGrpSpPr/>
          <p:nvPr/>
        </p:nvGrpSpPr>
        <p:grpSpPr>
          <a:xfrm>
            <a:off x="5583906" y="3825528"/>
            <a:ext cx="1392546" cy="1419629"/>
            <a:chOff x="9584016" y="3825528"/>
            <a:chExt cx="1392546" cy="1419629"/>
          </a:xfrm>
        </p:grpSpPr>
        <p:sp>
          <p:nvSpPr>
            <p:cNvPr id="2050" name="TextBox 2049">
              <a:extLst>
                <a:ext uri="{FF2B5EF4-FFF2-40B4-BE49-F238E27FC236}">
                  <a16:creationId xmlns:a16="http://schemas.microsoft.com/office/drawing/2014/main" id="{0DDC0A29-3AB4-28FB-341B-A5BDEA23C5A5}"/>
                </a:ext>
              </a:extLst>
            </p:cNvPr>
            <p:cNvSpPr txBox="1"/>
            <p:nvPr/>
          </p:nvSpPr>
          <p:spPr>
            <a:xfrm>
              <a:off x="9677400" y="484504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pic>
          <p:nvPicPr>
            <p:cNvPr id="2051" name="Picture 2050">
              <a:hlinkClick r:id="rId33"/>
              <a:extLst>
                <a:ext uri="{FF2B5EF4-FFF2-40B4-BE49-F238E27FC236}">
                  <a16:creationId xmlns:a16="http://schemas.microsoft.com/office/drawing/2014/main" id="{EFB9F422-57CE-3A0D-A00B-4396D9F6BE64}"/>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9584016" y="3825528"/>
              <a:ext cx="1392546" cy="1044410"/>
            </a:xfrm>
            <a:prstGeom prst="rect">
              <a:avLst/>
            </a:prstGeom>
            <a:ln w="19050">
              <a:solidFill>
                <a:schemeClr val="tx1"/>
              </a:solidFill>
            </a:ln>
          </p:spPr>
        </p:pic>
      </p:grpSp>
      <p:grpSp>
        <p:nvGrpSpPr>
          <p:cNvPr id="2052" name="Group 2051">
            <a:extLst>
              <a:ext uri="{FF2B5EF4-FFF2-40B4-BE49-F238E27FC236}">
                <a16:creationId xmlns:a16="http://schemas.microsoft.com/office/drawing/2014/main" id="{83A62962-6D38-5041-C9EA-DA19F6DDE0A3}"/>
              </a:ext>
            </a:extLst>
          </p:cNvPr>
          <p:cNvGrpSpPr/>
          <p:nvPr/>
        </p:nvGrpSpPr>
        <p:grpSpPr>
          <a:xfrm>
            <a:off x="3583422" y="5487807"/>
            <a:ext cx="1661684" cy="1328419"/>
            <a:chOff x="3002878" y="5487807"/>
            <a:chExt cx="1661684" cy="1328419"/>
          </a:xfrm>
        </p:grpSpPr>
        <p:pic>
          <p:nvPicPr>
            <p:cNvPr id="2055" name="Picture 2054">
              <a:hlinkClick r:id="rId35"/>
              <a:extLst>
                <a:ext uri="{FF2B5EF4-FFF2-40B4-BE49-F238E27FC236}">
                  <a16:creationId xmlns:a16="http://schemas.microsoft.com/office/drawing/2014/main" id="{763F319E-21AE-3203-4221-0EDC411A2202}"/>
                </a:ext>
              </a:extLst>
            </p:cNvPr>
            <p:cNvPicPr>
              <a:picLocks noChangeAspect="1"/>
            </p:cNvPicPr>
            <p:nvPr/>
          </p:nvPicPr>
          <p:blipFill>
            <a:blip r:embed="rId36"/>
            <a:stretch>
              <a:fillRect/>
            </a:stretch>
          </p:blipFill>
          <p:spPr>
            <a:xfrm>
              <a:off x="3210735" y="5487807"/>
              <a:ext cx="1245967" cy="934475"/>
            </a:xfrm>
            <a:prstGeom prst="rect">
              <a:avLst/>
            </a:prstGeom>
            <a:ln w="19050">
              <a:solidFill>
                <a:schemeClr val="tx1"/>
              </a:solidFill>
            </a:ln>
          </p:spPr>
        </p:pic>
        <p:sp>
          <p:nvSpPr>
            <p:cNvPr id="2056" name="TextBox 2055">
              <a:extLst>
                <a:ext uri="{FF2B5EF4-FFF2-40B4-BE49-F238E27FC236}">
                  <a16:creationId xmlns:a16="http://schemas.microsoft.com/office/drawing/2014/main" id="{324AD5F7-F817-6852-EF8A-8030D779469A}"/>
                </a:ext>
              </a:extLst>
            </p:cNvPr>
            <p:cNvSpPr txBox="1"/>
            <p:nvPr/>
          </p:nvSpPr>
          <p:spPr>
            <a:xfrm>
              <a:off x="3002878" y="6416116"/>
              <a:ext cx="1661684" cy="400110"/>
            </a:xfrm>
            <a:prstGeom prst="rect">
              <a:avLst/>
            </a:prstGeom>
            <a:noFill/>
            <a:ln w="38100">
              <a:noFill/>
            </a:ln>
          </p:spPr>
          <p:txBody>
            <a:bodyPr wrap="square">
              <a:spAutoFit/>
            </a:bodyPr>
            <a:lstStyle/>
            <a:p>
              <a:pPr algn="ctr"/>
              <a:r>
                <a:rPr lang="en-US" sz="1000" b="1" dirty="0">
                  <a:hlinkClick r:id="" action="ppaction://noaction"/>
                </a:rPr>
                <a:t>PowerPoint Files </a:t>
              </a:r>
            </a:p>
            <a:p>
              <a:pPr algn="ctr"/>
              <a:r>
                <a:rPr lang="en-US" sz="1000" b="1" dirty="0">
                  <a:hlinkClick r:id="" action="ppaction://noaction"/>
                </a:rPr>
                <a:t>Designed for Google Slides</a:t>
              </a:r>
              <a:endParaRPr lang="en-US" sz="1000" dirty="0"/>
            </a:p>
          </p:txBody>
        </p:sp>
      </p:grpSp>
      <p:grpSp>
        <p:nvGrpSpPr>
          <p:cNvPr id="2058" name="Group 2057">
            <a:extLst>
              <a:ext uri="{FF2B5EF4-FFF2-40B4-BE49-F238E27FC236}">
                <a16:creationId xmlns:a16="http://schemas.microsoft.com/office/drawing/2014/main" id="{67C836A4-240B-A2E9-38F7-B5E289F90E49}"/>
              </a:ext>
            </a:extLst>
          </p:cNvPr>
          <p:cNvGrpSpPr/>
          <p:nvPr/>
        </p:nvGrpSpPr>
        <p:grpSpPr>
          <a:xfrm>
            <a:off x="1928941" y="5487808"/>
            <a:ext cx="1519967" cy="1337846"/>
            <a:chOff x="1457973" y="5487808"/>
            <a:chExt cx="1519967" cy="1337846"/>
          </a:xfrm>
        </p:grpSpPr>
        <p:pic>
          <p:nvPicPr>
            <p:cNvPr id="2059" name="Picture 7" descr="C:\Users\Steve Wyborney\Desktop\Splat Promos HUGE SET\Slide6.JPG">
              <a:hlinkClick r:id="rId37"/>
              <a:extLst>
                <a:ext uri="{FF2B5EF4-FFF2-40B4-BE49-F238E27FC236}">
                  <a16:creationId xmlns:a16="http://schemas.microsoft.com/office/drawing/2014/main" id="{4ABA32E7-6187-A293-68DE-49DC0DF71BAF}"/>
                </a:ext>
              </a:extLst>
            </p:cNvPr>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160835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2" name="TextBox 2061">
              <a:extLst>
                <a:ext uri="{FF2B5EF4-FFF2-40B4-BE49-F238E27FC236}">
                  <a16:creationId xmlns:a16="http://schemas.microsoft.com/office/drawing/2014/main" id="{1FAF430C-AE38-CECF-8BCB-679078CB8B7E}"/>
                </a:ext>
              </a:extLst>
            </p:cNvPr>
            <p:cNvSpPr txBox="1"/>
            <p:nvPr/>
          </p:nvSpPr>
          <p:spPr>
            <a:xfrm>
              <a:off x="1457973" y="6425544"/>
              <a:ext cx="1519967" cy="400110"/>
            </a:xfrm>
            <a:prstGeom prst="rect">
              <a:avLst/>
            </a:prstGeom>
            <a:noFill/>
          </p:spPr>
          <p:txBody>
            <a:bodyPr wrap="square" rtlCol="0">
              <a:spAutoFit/>
            </a:bodyPr>
            <a:lstStyle/>
            <a:p>
              <a:pPr algn="ctr"/>
              <a:r>
                <a:rPr lang="en-US" sz="1000" b="1" dirty="0">
                  <a:hlinkClick r:id="rId39"/>
                </a:rPr>
                <a:t>The Original 20 Fraction Splat! Lessons</a:t>
              </a:r>
              <a:endParaRPr lang="en-US" sz="1000" b="1" dirty="0"/>
            </a:p>
          </p:txBody>
        </p:sp>
      </p:grpSp>
      <p:grpSp>
        <p:nvGrpSpPr>
          <p:cNvPr id="2063" name="Group 2062">
            <a:extLst>
              <a:ext uri="{FF2B5EF4-FFF2-40B4-BE49-F238E27FC236}">
                <a16:creationId xmlns:a16="http://schemas.microsoft.com/office/drawing/2014/main" id="{5E53A1D7-5BA3-310F-4AEB-C49A6474A74A}"/>
              </a:ext>
            </a:extLst>
          </p:cNvPr>
          <p:cNvGrpSpPr/>
          <p:nvPr/>
        </p:nvGrpSpPr>
        <p:grpSpPr>
          <a:xfrm>
            <a:off x="311446" y="5508975"/>
            <a:ext cx="1219200" cy="1281556"/>
            <a:chOff x="162328" y="5508975"/>
            <a:chExt cx="1219200" cy="1281556"/>
          </a:xfrm>
        </p:grpSpPr>
        <p:pic>
          <p:nvPicPr>
            <p:cNvPr id="2064" name="Picture 3" descr="C:\Users\Steve Wyborney\Desktop\SPLAT blog post folder\Splat Promo Images and GIFs\Splat Level 3 B.jpg">
              <a:hlinkClick r:id="rId40"/>
              <a:extLst>
                <a:ext uri="{FF2B5EF4-FFF2-40B4-BE49-F238E27FC236}">
                  <a16:creationId xmlns:a16="http://schemas.microsoft.com/office/drawing/2014/main" id="{94895A8B-41E4-FBED-30EA-4F7DA92ECA34}"/>
                </a:ext>
              </a:extLst>
            </p:cNvPr>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162328" y="5508975"/>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5" name="TextBox 2064">
              <a:extLst>
                <a:ext uri="{FF2B5EF4-FFF2-40B4-BE49-F238E27FC236}">
                  <a16:creationId xmlns:a16="http://schemas.microsoft.com/office/drawing/2014/main" id="{5E2FCFDE-5E5A-9432-B587-98D0B5670E50}"/>
                </a:ext>
              </a:extLst>
            </p:cNvPr>
            <p:cNvSpPr txBox="1"/>
            <p:nvPr/>
          </p:nvSpPr>
          <p:spPr>
            <a:xfrm>
              <a:off x="208819"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grpSp>
      <p:grpSp>
        <p:nvGrpSpPr>
          <p:cNvPr id="2068" name="Group 2067">
            <a:extLst>
              <a:ext uri="{FF2B5EF4-FFF2-40B4-BE49-F238E27FC236}">
                <a16:creationId xmlns:a16="http://schemas.microsoft.com/office/drawing/2014/main" id="{1389E5C5-E447-1902-F6FC-A28F6EB5D0F7}"/>
              </a:ext>
            </a:extLst>
          </p:cNvPr>
          <p:cNvGrpSpPr/>
          <p:nvPr/>
        </p:nvGrpSpPr>
        <p:grpSpPr>
          <a:xfrm>
            <a:off x="324917" y="141053"/>
            <a:ext cx="2284215" cy="1733113"/>
            <a:chOff x="153526" y="438998"/>
            <a:chExt cx="2284215" cy="1733113"/>
          </a:xfrm>
        </p:grpSpPr>
        <p:pic>
          <p:nvPicPr>
            <p:cNvPr id="2069" name="Picture 2068">
              <a:hlinkClick r:id="rId42"/>
              <a:extLst>
                <a:ext uri="{FF2B5EF4-FFF2-40B4-BE49-F238E27FC236}">
                  <a16:creationId xmlns:a16="http://schemas.microsoft.com/office/drawing/2014/main" id="{77B1594E-046A-2059-1D87-4BEC350F1AD7}"/>
                </a:ext>
              </a:extLst>
            </p:cNvPr>
            <p:cNvPicPr>
              <a:picLocks noChangeAspect="1"/>
            </p:cNvPicPr>
            <p:nvPr/>
          </p:nvPicPr>
          <p:blipFill>
            <a:blip r:embed="rId43"/>
            <a:stretch>
              <a:fillRect/>
            </a:stretch>
          </p:blipFill>
          <p:spPr>
            <a:xfrm>
              <a:off x="583173" y="438998"/>
              <a:ext cx="1424900" cy="734814"/>
            </a:xfrm>
            <a:prstGeom prst="rect">
              <a:avLst/>
            </a:prstGeom>
            <a:ln w="38100">
              <a:solidFill>
                <a:schemeClr val="accent1">
                  <a:shade val="15000"/>
                </a:schemeClr>
              </a:solidFill>
            </a:ln>
          </p:spPr>
        </p:pic>
        <p:sp>
          <p:nvSpPr>
            <p:cNvPr id="2070" name="TextBox 2069">
              <a:extLst>
                <a:ext uri="{FF2B5EF4-FFF2-40B4-BE49-F238E27FC236}">
                  <a16:creationId xmlns:a16="http://schemas.microsoft.com/office/drawing/2014/main" id="{531FCAEF-4D62-A1A1-B746-384FF5E7BB6E}"/>
                </a:ext>
              </a:extLst>
            </p:cNvPr>
            <p:cNvSpPr txBox="1"/>
            <p:nvPr/>
          </p:nvSpPr>
          <p:spPr>
            <a:xfrm>
              <a:off x="153526" y="1218004"/>
              <a:ext cx="2284215" cy="954107"/>
            </a:xfrm>
            <a:prstGeom prst="rect">
              <a:avLst/>
            </a:prstGeom>
            <a:noFill/>
          </p:spPr>
          <p:txBody>
            <a:bodyPr wrap="none" rtlCol="0">
              <a:spAutoFit/>
            </a:bodyPr>
            <a:lstStyle/>
            <a:p>
              <a:pPr algn="ctr"/>
              <a:r>
                <a:rPr lang="en-US" sz="1400" b="1" dirty="0"/>
                <a:t>Are you subscribed to the </a:t>
              </a:r>
            </a:p>
            <a:p>
              <a:pPr algn="ctr"/>
              <a:r>
                <a:rPr lang="en-US" sz="1400" b="1" dirty="0"/>
                <a:t>blog newsletter? </a:t>
              </a:r>
            </a:p>
            <a:p>
              <a:pPr algn="ctr"/>
              <a:r>
                <a:rPr lang="en-US" sz="1400" b="1" dirty="0">
                  <a:hlinkClick r:id="rId42"/>
                </a:rPr>
                <a:t>Sign Up Here</a:t>
              </a:r>
              <a:endParaRPr lang="en-US" sz="1400" b="1" dirty="0"/>
            </a:p>
            <a:p>
              <a:pPr algn="ctr"/>
              <a:r>
                <a:rPr lang="en-US" sz="1400" b="1" dirty="0"/>
                <a:t>New Resources Every Week!</a:t>
              </a:r>
            </a:p>
          </p:txBody>
        </p:sp>
      </p:grpSp>
    </p:spTree>
    <p:extLst>
      <p:ext uri="{BB962C8B-B14F-4D97-AF65-F5344CB8AC3E}">
        <p14:creationId xmlns:p14="http://schemas.microsoft.com/office/powerpoint/2010/main" val="24854070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4B84721-0A28-FA9D-210D-31C4CDC37811}"/>
            </a:ext>
          </a:extLst>
        </p:cNvPr>
        <p:cNvGrpSpPr/>
        <p:nvPr/>
      </p:nvGrpSpPr>
      <p:grpSpPr>
        <a:xfrm>
          <a:off x="0" y="0"/>
          <a:ext cx="0" cy="0"/>
          <a:chOff x="0" y="0"/>
          <a:chExt cx="0" cy="0"/>
        </a:xfrm>
      </p:grpSpPr>
      <p:sp>
        <p:nvSpPr>
          <p:cNvPr id="22" name="Title 1">
            <a:extLst>
              <a:ext uri="{FF2B5EF4-FFF2-40B4-BE49-F238E27FC236}">
                <a16:creationId xmlns:a16="http://schemas.microsoft.com/office/drawing/2014/main" id="{A4E4D018-1C2E-673D-B1CD-6EB5F2FBCCD2}"/>
              </a:ext>
            </a:extLst>
          </p:cNvPr>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“Cracking Open Clues”</a:t>
            </a:r>
          </a:p>
        </p:txBody>
      </p:sp>
      <p:sp>
        <p:nvSpPr>
          <p:cNvPr id="4" name="Rectangle 3">
            <a:extLst>
              <a:ext uri="{FF2B5EF4-FFF2-40B4-BE49-F238E27FC236}">
                <a16:creationId xmlns:a16="http://schemas.microsoft.com/office/drawing/2014/main" id="{83DE4F9E-1632-4121-BE04-8D6FD2D5E8CC}"/>
              </a:ext>
            </a:extLst>
          </p:cNvPr>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a:extLst>
              <a:ext uri="{FF2B5EF4-FFF2-40B4-BE49-F238E27FC236}">
                <a16:creationId xmlns:a16="http://schemas.microsoft.com/office/drawing/2014/main" id="{270018C4-CA17-DFEE-1144-0864A8AC5E65}"/>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a:extLst>
              <a:ext uri="{FF2B5EF4-FFF2-40B4-BE49-F238E27FC236}">
                <a16:creationId xmlns:a16="http://schemas.microsoft.com/office/drawing/2014/main" id="{5E195C49-B760-F4A7-7E8D-066B66282834}"/>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156134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4381610-4651-0CF5-8E23-667D6F8AE55E}"/>
            </a:ext>
          </a:extLst>
        </p:cNvPr>
        <p:cNvGrpSpPr/>
        <p:nvPr/>
      </p:nvGrpSpPr>
      <p:grpSpPr>
        <a:xfrm>
          <a:off x="0" y="0"/>
          <a:ext cx="0" cy="0"/>
          <a:chOff x="0" y="0"/>
          <a:chExt cx="0" cy="0"/>
        </a:xfrm>
      </p:grpSpPr>
      <p:pic>
        <p:nvPicPr>
          <p:cNvPr id="3" name="Picture 2" descr="A plastic egg shaped container&#10;&#10;AI-generated content may be incorrect.">
            <a:extLst>
              <a:ext uri="{FF2B5EF4-FFF2-40B4-BE49-F238E27FC236}">
                <a16:creationId xmlns:a16="http://schemas.microsoft.com/office/drawing/2014/main" id="{359D5C59-B0AE-A995-B8E4-749F0FD84B50}"/>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11" name="Rectangle 10">
            <a:extLst>
              <a:ext uri="{FF2B5EF4-FFF2-40B4-BE49-F238E27FC236}">
                <a16:creationId xmlns:a16="http://schemas.microsoft.com/office/drawing/2014/main" id="{480463FE-6ED5-24AC-3CFB-D8AC94D0A278}"/>
              </a:ext>
            </a:extLst>
          </p:cNvPr>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a:extLst>
              <a:ext uri="{FF2B5EF4-FFF2-40B4-BE49-F238E27FC236}">
                <a16:creationId xmlns:a16="http://schemas.microsoft.com/office/drawing/2014/main" id="{5A620762-FE17-6F82-A14A-C4EB99836BE6}"/>
              </a:ext>
            </a:extLst>
          </p:cNvPr>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eggs </a:t>
            </a:r>
          </a:p>
          <a:p>
            <a:pPr algn="ctr"/>
            <a:r>
              <a:rPr lang="en-US" sz="2000" b="1" dirty="0">
                <a:solidFill>
                  <a:schemeClr val="tx1"/>
                </a:solidFill>
              </a:rPr>
              <a:t>are in the container?</a:t>
            </a:r>
          </a:p>
        </p:txBody>
      </p:sp>
      <p:sp>
        <p:nvSpPr>
          <p:cNvPr id="13" name="Rectangle 12">
            <a:extLst>
              <a:ext uri="{FF2B5EF4-FFF2-40B4-BE49-F238E27FC236}">
                <a16:creationId xmlns:a16="http://schemas.microsoft.com/office/drawing/2014/main" id="{55CE64C8-B56C-748B-A724-DE19235BBC3A}"/>
              </a:ext>
            </a:extLst>
          </p:cNvPr>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a:extLst>
              <a:ext uri="{FF2B5EF4-FFF2-40B4-BE49-F238E27FC236}">
                <a16:creationId xmlns:a16="http://schemas.microsoft.com/office/drawing/2014/main" id="{347AB17A-09C1-20FF-3CBC-48F84C81B1EA}"/>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a:extLst>
              <a:ext uri="{FF2B5EF4-FFF2-40B4-BE49-F238E27FC236}">
                <a16:creationId xmlns:a16="http://schemas.microsoft.com/office/drawing/2014/main" id="{4D0221DD-D20F-7E96-36D9-953F95BC6F2C}"/>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212528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7E802F8-F4FB-3AC7-8534-DE005D4D68EB}"/>
            </a:ext>
          </a:extLst>
        </p:cNvPr>
        <p:cNvGrpSpPr/>
        <p:nvPr/>
      </p:nvGrpSpPr>
      <p:grpSpPr>
        <a:xfrm>
          <a:off x="0" y="0"/>
          <a:ext cx="0" cy="0"/>
          <a:chOff x="0" y="0"/>
          <a:chExt cx="0" cy="0"/>
        </a:xfrm>
      </p:grpSpPr>
      <p:pic>
        <p:nvPicPr>
          <p:cNvPr id="3" name="Picture 2" descr="A plastic egg shaped container&#10;&#10;AI-generated content may be incorrect.">
            <a:extLst>
              <a:ext uri="{FF2B5EF4-FFF2-40B4-BE49-F238E27FC236}">
                <a16:creationId xmlns:a16="http://schemas.microsoft.com/office/drawing/2014/main" id="{3A131561-B2D1-111E-0659-9B367B6BBEC1}"/>
              </a:ext>
            </a:extLst>
          </p:cNvPr>
          <p:cNvPicPr>
            <a:picLocks noChangeAspect="1"/>
          </p:cNvPicPr>
          <p:nvPr/>
        </p:nvPicPr>
        <p:blipFill>
          <a:blip r:embed="rId2">
            <a:extLst>
              <a:ext uri="{28A0092B-C50C-407E-A947-70E740481C1C}">
                <a14:useLocalDpi xmlns:a14="http://schemas.microsoft.com/office/drawing/2010/main" val="0"/>
              </a:ext>
            </a:extLst>
          </a:blip>
          <a:srcRect t="5555" r="50000"/>
          <a:stretch>
            <a:fillRect/>
          </a:stretch>
        </p:blipFill>
        <p:spPr>
          <a:xfrm>
            <a:off x="0" y="-1"/>
            <a:ext cx="4572000" cy="6476999"/>
          </a:xfrm>
          <a:prstGeom prst="rect">
            <a:avLst/>
          </a:prstGeom>
        </p:spPr>
      </p:pic>
      <p:sp>
        <p:nvSpPr>
          <p:cNvPr id="17" name="Rectangle 16">
            <a:extLst>
              <a:ext uri="{FF2B5EF4-FFF2-40B4-BE49-F238E27FC236}">
                <a16:creationId xmlns:a16="http://schemas.microsoft.com/office/drawing/2014/main" id="{F328F0C8-634F-D38F-EBCF-C2CE2BBB38C0}"/>
              </a:ext>
            </a:extLst>
          </p:cNvPr>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a:extLst>
              <a:ext uri="{FF2B5EF4-FFF2-40B4-BE49-F238E27FC236}">
                <a16:creationId xmlns:a16="http://schemas.microsoft.com/office/drawing/2014/main" id="{5480A127-2A92-DBB7-340C-1E64DA533D8B}"/>
              </a:ext>
            </a:extLst>
          </p:cNvPr>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a:extLst>
              <a:ext uri="{FF2B5EF4-FFF2-40B4-BE49-F238E27FC236}">
                <a16:creationId xmlns:a16="http://schemas.microsoft.com/office/drawing/2014/main" id="{4ADB3456-11D1-F622-B0EB-72756655D526}"/>
              </a:ext>
            </a:extLst>
          </p:cNvPr>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a:extLst>
              <a:ext uri="{FF2B5EF4-FFF2-40B4-BE49-F238E27FC236}">
                <a16:creationId xmlns:a16="http://schemas.microsoft.com/office/drawing/2014/main" id="{AAE92027-1736-36E6-F53D-FDF1F59F4A9C}"/>
              </a:ext>
            </a:extLst>
          </p:cNvPr>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a:extLst>
              <a:ext uri="{FF2B5EF4-FFF2-40B4-BE49-F238E27FC236}">
                <a16:creationId xmlns:a16="http://schemas.microsoft.com/office/drawing/2014/main" id="{8A046E1B-0299-CFE1-44CC-B27F733B5529}"/>
              </a:ext>
            </a:extLst>
          </p:cNvPr>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a:extLst>
              <a:ext uri="{FF2B5EF4-FFF2-40B4-BE49-F238E27FC236}">
                <a16:creationId xmlns:a16="http://schemas.microsoft.com/office/drawing/2014/main" id="{C3A94C3A-61EF-F82A-DE47-E8EE32B275F6}"/>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greater than 30 </a:t>
            </a:r>
          </a:p>
          <a:p>
            <a:pPr algn="ctr"/>
            <a:r>
              <a:rPr lang="en-US" b="1" dirty="0">
                <a:solidFill>
                  <a:schemeClr val="tx1"/>
                </a:solidFill>
              </a:rPr>
              <a:t>and less than 90.</a:t>
            </a:r>
          </a:p>
        </p:txBody>
      </p:sp>
      <p:sp>
        <p:nvSpPr>
          <p:cNvPr id="29" name="Rectangle 28">
            <a:extLst>
              <a:ext uri="{FF2B5EF4-FFF2-40B4-BE49-F238E27FC236}">
                <a16:creationId xmlns:a16="http://schemas.microsoft.com/office/drawing/2014/main" id="{52AB4CD2-F0ED-D201-AFB1-2A54971ABF24}"/>
              </a:ext>
            </a:extLst>
          </p:cNvPr>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part of this pattern:  </a:t>
            </a:r>
          </a:p>
          <a:p>
            <a:pPr algn="ctr"/>
            <a:r>
              <a:rPr lang="en-US" b="1" dirty="0">
                <a:solidFill>
                  <a:schemeClr val="tx1"/>
                </a:solidFill>
              </a:rPr>
              <a:t>35, 40, 45 …</a:t>
            </a:r>
          </a:p>
        </p:txBody>
      </p:sp>
      <p:sp>
        <p:nvSpPr>
          <p:cNvPr id="30" name="Rectangle 29">
            <a:extLst>
              <a:ext uri="{FF2B5EF4-FFF2-40B4-BE49-F238E27FC236}">
                <a16:creationId xmlns:a16="http://schemas.microsoft.com/office/drawing/2014/main" id="{7430484F-6C12-01F7-E21F-D38BDC6326DF}"/>
              </a:ext>
            </a:extLst>
          </p:cNvPr>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does not include the digit 7.</a:t>
            </a:r>
          </a:p>
        </p:txBody>
      </p:sp>
      <p:sp>
        <p:nvSpPr>
          <p:cNvPr id="31" name="Rectangle 30">
            <a:extLst>
              <a:ext uri="{FF2B5EF4-FFF2-40B4-BE49-F238E27FC236}">
                <a16:creationId xmlns:a16="http://schemas.microsoft.com/office/drawing/2014/main" id="{99BBD909-9382-DA3C-26B1-B343F79BF4D5}"/>
              </a:ext>
            </a:extLst>
          </p:cNvPr>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There are 5 colors of eggs.</a:t>
            </a:r>
          </a:p>
          <a:p>
            <a:pPr algn="ctr"/>
            <a:r>
              <a:rPr lang="en-US" b="1" dirty="0">
                <a:solidFill>
                  <a:schemeClr val="tx1"/>
                </a:solidFill>
              </a:rPr>
              <a:t>The answer does not include </a:t>
            </a:r>
          </a:p>
          <a:p>
            <a:pPr algn="ctr"/>
            <a:r>
              <a:rPr lang="en-US" b="1" dirty="0">
                <a:solidFill>
                  <a:schemeClr val="tx1"/>
                </a:solidFill>
              </a:rPr>
              <a:t>the digit 5.</a:t>
            </a:r>
          </a:p>
        </p:txBody>
      </p:sp>
      <p:sp>
        <p:nvSpPr>
          <p:cNvPr id="32" name="Rectangle 31">
            <a:extLst>
              <a:ext uri="{FF2B5EF4-FFF2-40B4-BE49-F238E27FC236}">
                <a16:creationId xmlns:a16="http://schemas.microsoft.com/office/drawing/2014/main" id="{6BFFAD31-4F65-B4C3-0471-BC3A7831E7B9}"/>
              </a:ext>
            </a:extLst>
          </p:cNvPr>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 answer does not include the digit 6.</a:t>
            </a:r>
          </a:p>
        </p:txBody>
      </p:sp>
      <p:sp>
        <p:nvSpPr>
          <p:cNvPr id="14" name="TextBox 13">
            <a:extLst>
              <a:ext uri="{FF2B5EF4-FFF2-40B4-BE49-F238E27FC236}">
                <a16:creationId xmlns:a16="http://schemas.microsoft.com/office/drawing/2014/main" id="{2E3C5025-98CA-79E8-1A6E-41A86F766EE2}"/>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a:extLst>
              <a:ext uri="{FF2B5EF4-FFF2-40B4-BE49-F238E27FC236}">
                <a16:creationId xmlns:a16="http://schemas.microsoft.com/office/drawing/2014/main" id="{F0E88B69-3BB9-B66B-CD1D-DE799FF08429}"/>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EB12FCE8-53A1-68EF-5BB1-98025CB0EBCC}"/>
              </a:ext>
            </a:extLst>
          </p:cNvPr>
          <p:cNvGraphicFramePr>
            <a:graphicFrameLocks noGrp="1"/>
          </p:cNvGraphicFramePr>
          <p:nvPr/>
        </p:nvGraphicFramePr>
        <p:xfrm>
          <a:off x="762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375707134"/>
                    </a:ext>
                  </a:extLst>
                </a:gridCol>
                <a:gridCol w="441960">
                  <a:extLst>
                    <a:ext uri="{9D8B030D-6E8A-4147-A177-3AD203B41FA5}">
                      <a16:colId xmlns:a16="http://schemas.microsoft.com/office/drawing/2014/main" val="483108388"/>
                    </a:ext>
                  </a:extLst>
                </a:gridCol>
                <a:gridCol w="441960">
                  <a:extLst>
                    <a:ext uri="{9D8B030D-6E8A-4147-A177-3AD203B41FA5}">
                      <a16:colId xmlns:a16="http://schemas.microsoft.com/office/drawing/2014/main" val="3175746335"/>
                    </a:ext>
                  </a:extLst>
                </a:gridCol>
                <a:gridCol w="441960">
                  <a:extLst>
                    <a:ext uri="{9D8B030D-6E8A-4147-A177-3AD203B41FA5}">
                      <a16:colId xmlns:a16="http://schemas.microsoft.com/office/drawing/2014/main" val="4059656761"/>
                    </a:ext>
                  </a:extLst>
                </a:gridCol>
                <a:gridCol w="441960">
                  <a:extLst>
                    <a:ext uri="{9D8B030D-6E8A-4147-A177-3AD203B41FA5}">
                      <a16:colId xmlns:a16="http://schemas.microsoft.com/office/drawing/2014/main" val="917541110"/>
                    </a:ext>
                  </a:extLst>
                </a:gridCol>
                <a:gridCol w="441960">
                  <a:extLst>
                    <a:ext uri="{9D8B030D-6E8A-4147-A177-3AD203B41FA5}">
                      <a16:colId xmlns:a16="http://schemas.microsoft.com/office/drawing/2014/main" val="3411435652"/>
                    </a:ext>
                  </a:extLst>
                </a:gridCol>
                <a:gridCol w="441960">
                  <a:extLst>
                    <a:ext uri="{9D8B030D-6E8A-4147-A177-3AD203B41FA5}">
                      <a16:colId xmlns:a16="http://schemas.microsoft.com/office/drawing/2014/main" val="3822454849"/>
                    </a:ext>
                  </a:extLst>
                </a:gridCol>
                <a:gridCol w="441960">
                  <a:extLst>
                    <a:ext uri="{9D8B030D-6E8A-4147-A177-3AD203B41FA5}">
                      <a16:colId xmlns:a16="http://schemas.microsoft.com/office/drawing/2014/main" val="1373022077"/>
                    </a:ext>
                  </a:extLst>
                </a:gridCol>
                <a:gridCol w="441960">
                  <a:extLst>
                    <a:ext uri="{9D8B030D-6E8A-4147-A177-3AD203B41FA5}">
                      <a16:colId xmlns:a16="http://schemas.microsoft.com/office/drawing/2014/main" val="1315461475"/>
                    </a:ext>
                  </a:extLst>
                </a:gridCol>
                <a:gridCol w="441960">
                  <a:extLst>
                    <a:ext uri="{9D8B030D-6E8A-4147-A177-3AD203B41FA5}">
                      <a16:colId xmlns:a16="http://schemas.microsoft.com/office/drawing/2014/main" val="2364468560"/>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40658745"/>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16527024"/>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17478926"/>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28213090"/>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48108239"/>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78290302"/>
                  </a:ext>
                </a:extLst>
              </a:tr>
            </a:tbl>
          </a:graphicData>
        </a:graphic>
      </p:graphicFrame>
      <p:graphicFrame>
        <p:nvGraphicFramePr>
          <p:cNvPr id="4" name="Table 3">
            <a:extLst>
              <a:ext uri="{FF2B5EF4-FFF2-40B4-BE49-F238E27FC236}">
                <a16:creationId xmlns:a16="http://schemas.microsoft.com/office/drawing/2014/main" id="{1E960F94-3967-05FF-F743-F1C7FD637BE1}"/>
              </a:ext>
            </a:extLst>
          </p:cNvPr>
          <p:cNvGraphicFramePr>
            <a:graphicFrameLocks noGrp="1"/>
          </p:cNvGraphicFramePr>
          <p:nvPr>
            <p:extLst>
              <p:ext uri="{D42A27DB-BD31-4B8C-83A1-F6EECF244321}">
                <p14:modId xmlns:p14="http://schemas.microsoft.com/office/powerpoint/2010/main" val="4241929652"/>
              </p:ext>
            </p:extLst>
          </p:nvPr>
        </p:nvGraphicFramePr>
        <p:xfrm>
          <a:off x="762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375707134"/>
                    </a:ext>
                  </a:extLst>
                </a:gridCol>
                <a:gridCol w="441960">
                  <a:extLst>
                    <a:ext uri="{9D8B030D-6E8A-4147-A177-3AD203B41FA5}">
                      <a16:colId xmlns:a16="http://schemas.microsoft.com/office/drawing/2014/main" val="483108388"/>
                    </a:ext>
                  </a:extLst>
                </a:gridCol>
                <a:gridCol w="441960">
                  <a:extLst>
                    <a:ext uri="{9D8B030D-6E8A-4147-A177-3AD203B41FA5}">
                      <a16:colId xmlns:a16="http://schemas.microsoft.com/office/drawing/2014/main" val="3175746335"/>
                    </a:ext>
                  </a:extLst>
                </a:gridCol>
                <a:gridCol w="441960">
                  <a:extLst>
                    <a:ext uri="{9D8B030D-6E8A-4147-A177-3AD203B41FA5}">
                      <a16:colId xmlns:a16="http://schemas.microsoft.com/office/drawing/2014/main" val="4059656761"/>
                    </a:ext>
                  </a:extLst>
                </a:gridCol>
                <a:gridCol w="441960">
                  <a:extLst>
                    <a:ext uri="{9D8B030D-6E8A-4147-A177-3AD203B41FA5}">
                      <a16:colId xmlns:a16="http://schemas.microsoft.com/office/drawing/2014/main" val="917541110"/>
                    </a:ext>
                  </a:extLst>
                </a:gridCol>
                <a:gridCol w="441960">
                  <a:extLst>
                    <a:ext uri="{9D8B030D-6E8A-4147-A177-3AD203B41FA5}">
                      <a16:colId xmlns:a16="http://schemas.microsoft.com/office/drawing/2014/main" val="3411435652"/>
                    </a:ext>
                  </a:extLst>
                </a:gridCol>
                <a:gridCol w="441960">
                  <a:extLst>
                    <a:ext uri="{9D8B030D-6E8A-4147-A177-3AD203B41FA5}">
                      <a16:colId xmlns:a16="http://schemas.microsoft.com/office/drawing/2014/main" val="3822454849"/>
                    </a:ext>
                  </a:extLst>
                </a:gridCol>
                <a:gridCol w="441960">
                  <a:extLst>
                    <a:ext uri="{9D8B030D-6E8A-4147-A177-3AD203B41FA5}">
                      <a16:colId xmlns:a16="http://schemas.microsoft.com/office/drawing/2014/main" val="1373022077"/>
                    </a:ext>
                  </a:extLst>
                </a:gridCol>
                <a:gridCol w="441960">
                  <a:extLst>
                    <a:ext uri="{9D8B030D-6E8A-4147-A177-3AD203B41FA5}">
                      <a16:colId xmlns:a16="http://schemas.microsoft.com/office/drawing/2014/main" val="1315461475"/>
                    </a:ext>
                  </a:extLst>
                </a:gridCol>
                <a:gridCol w="441960">
                  <a:extLst>
                    <a:ext uri="{9D8B030D-6E8A-4147-A177-3AD203B41FA5}">
                      <a16:colId xmlns:a16="http://schemas.microsoft.com/office/drawing/2014/main" val="2364468560"/>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40658745"/>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16527024"/>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17478926"/>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28213090"/>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48108239"/>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078290302"/>
                  </a:ext>
                </a:extLst>
              </a:tr>
            </a:tbl>
          </a:graphicData>
        </a:graphic>
      </p:graphicFrame>
      <p:graphicFrame>
        <p:nvGraphicFramePr>
          <p:cNvPr id="5" name="Table 4">
            <a:extLst>
              <a:ext uri="{FF2B5EF4-FFF2-40B4-BE49-F238E27FC236}">
                <a16:creationId xmlns:a16="http://schemas.microsoft.com/office/drawing/2014/main" id="{A6513DFC-1CBB-BF9E-CCDF-07EC49F39B96}"/>
              </a:ext>
            </a:extLst>
          </p:cNvPr>
          <p:cNvGraphicFramePr>
            <a:graphicFrameLocks noGrp="1"/>
          </p:cNvGraphicFramePr>
          <p:nvPr>
            <p:extLst>
              <p:ext uri="{D42A27DB-BD31-4B8C-83A1-F6EECF244321}">
                <p14:modId xmlns:p14="http://schemas.microsoft.com/office/powerpoint/2010/main" val="768127984"/>
              </p:ext>
            </p:extLst>
          </p:nvPr>
        </p:nvGraphicFramePr>
        <p:xfrm>
          <a:off x="762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375707134"/>
                    </a:ext>
                  </a:extLst>
                </a:gridCol>
                <a:gridCol w="441960">
                  <a:extLst>
                    <a:ext uri="{9D8B030D-6E8A-4147-A177-3AD203B41FA5}">
                      <a16:colId xmlns:a16="http://schemas.microsoft.com/office/drawing/2014/main" val="483108388"/>
                    </a:ext>
                  </a:extLst>
                </a:gridCol>
                <a:gridCol w="441960">
                  <a:extLst>
                    <a:ext uri="{9D8B030D-6E8A-4147-A177-3AD203B41FA5}">
                      <a16:colId xmlns:a16="http://schemas.microsoft.com/office/drawing/2014/main" val="3175746335"/>
                    </a:ext>
                  </a:extLst>
                </a:gridCol>
                <a:gridCol w="441960">
                  <a:extLst>
                    <a:ext uri="{9D8B030D-6E8A-4147-A177-3AD203B41FA5}">
                      <a16:colId xmlns:a16="http://schemas.microsoft.com/office/drawing/2014/main" val="4059656761"/>
                    </a:ext>
                  </a:extLst>
                </a:gridCol>
                <a:gridCol w="441960">
                  <a:extLst>
                    <a:ext uri="{9D8B030D-6E8A-4147-A177-3AD203B41FA5}">
                      <a16:colId xmlns:a16="http://schemas.microsoft.com/office/drawing/2014/main" val="917541110"/>
                    </a:ext>
                  </a:extLst>
                </a:gridCol>
                <a:gridCol w="441960">
                  <a:extLst>
                    <a:ext uri="{9D8B030D-6E8A-4147-A177-3AD203B41FA5}">
                      <a16:colId xmlns:a16="http://schemas.microsoft.com/office/drawing/2014/main" val="3411435652"/>
                    </a:ext>
                  </a:extLst>
                </a:gridCol>
                <a:gridCol w="441960">
                  <a:extLst>
                    <a:ext uri="{9D8B030D-6E8A-4147-A177-3AD203B41FA5}">
                      <a16:colId xmlns:a16="http://schemas.microsoft.com/office/drawing/2014/main" val="3822454849"/>
                    </a:ext>
                  </a:extLst>
                </a:gridCol>
                <a:gridCol w="441960">
                  <a:extLst>
                    <a:ext uri="{9D8B030D-6E8A-4147-A177-3AD203B41FA5}">
                      <a16:colId xmlns:a16="http://schemas.microsoft.com/office/drawing/2014/main" val="1373022077"/>
                    </a:ext>
                  </a:extLst>
                </a:gridCol>
                <a:gridCol w="441960">
                  <a:extLst>
                    <a:ext uri="{9D8B030D-6E8A-4147-A177-3AD203B41FA5}">
                      <a16:colId xmlns:a16="http://schemas.microsoft.com/office/drawing/2014/main" val="1315461475"/>
                    </a:ext>
                  </a:extLst>
                </a:gridCol>
                <a:gridCol w="441960">
                  <a:extLst>
                    <a:ext uri="{9D8B030D-6E8A-4147-A177-3AD203B41FA5}">
                      <a16:colId xmlns:a16="http://schemas.microsoft.com/office/drawing/2014/main" val="2364468560"/>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40658745"/>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16527024"/>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17478926"/>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28213090"/>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48108239"/>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078290302"/>
                  </a:ext>
                </a:extLst>
              </a:tr>
            </a:tbl>
          </a:graphicData>
        </a:graphic>
      </p:graphicFrame>
      <p:graphicFrame>
        <p:nvGraphicFramePr>
          <p:cNvPr id="6" name="Table 5">
            <a:extLst>
              <a:ext uri="{FF2B5EF4-FFF2-40B4-BE49-F238E27FC236}">
                <a16:creationId xmlns:a16="http://schemas.microsoft.com/office/drawing/2014/main" id="{B922EE13-3C6D-DE94-0B2F-7220091D1220}"/>
              </a:ext>
            </a:extLst>
          </p:cNvPr>
          <p:cNvGraphicFramePr>
            <a:graphicFrameLocks noGrp="1"/>
          </p:cNvGraphicFramePr>
          <p:nvPr>
            <p:extLst>
              <p:ext uri="{D42A27DB-BD31-4B8C-83A1-F6EECF244321}">
                <p14:modId xmlns:p14="http://schemas.microsoft.com/office/powerpoint/2010/main" val="4040346030"/>
              </p:ext>
            </p:extLst>
          </p:nvPr>
        </p:nvGraphicFramePr>
        <p:xfrm>
          <a:off x="762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375707134"/>
                    </a:ext>
                  </a:extLst>
                </a:gridCol>
                <a:gridCol w="441960">
                  <a:extLst>
                    <a:ext uri="{9D8B030D-6E8A-4147-A177-3AD203B41FA5}">
                      <a16:colId xmlns:a16="http://schemas.microsoft.com/office/drawing/2014/main" val="483108388"/>
                    </a:ext>
                  </a:extLst>
                </a:gridCol>
                <a:gridCol w="441960">
                  <a:extLst>
                    <a:ext uri="{9D8B030D-6E8A-4147-A177-3AD203B41FA5}">
                      <a16:colId xmlns:a16="http://schemas.microsoft.com/office/drawing/2014/main" val="3175746335"/>
                    </a:ext>
                  </a:extLst>
                </a:gridCol>
                <a:gridCol w="441960">
                  <a:extLst>
                    <a:ext uri="{9D8B030D-6E8A-4147-A177-3AD203B41FA5}">
                      <a16:colId xmlns:a16="http://schemas.microsoft.com/office/drawing/2014/main" val="4059656761"/>
                    </a:ext>
                  </a:extLst>
                </a:gridCol>
                <a:gridCol w="441960">
                  <a:extLst>
                    <a:ext uri="{9D8B030D-6E8A-4147-A177-3AD203B41FA5}">
                      <a16:colId xmlns:a16="http://schemas.microsoft.com/office/drawing/2014/main" val="917541110"/>
                    </a:ext>
                  </a:extLst>
                </a:gridCol>
                <a:gridCol w="441960">
                  <a:extLst>
                    <a:ext uri="{9D8B030D-6E8A-4147-A177-3AD203B41FA5}">
                      <a16:colId xmlns:a16="http://schemas.microsoft.com/office/drawing/2014/main" val="3411435652"/>
                    </a:ext>
                  </a:extLst>
                </a:gridCol>
                <a:gridCol w="441960">
                  <a:extLst>
                    <a:ext uri="{9D8B030D-6E8A-4147-A177-3AD203B41FA5}">
                      <a16:colId xmlns:a16="http://schemas.microsoft.com/office/drawing/2014/main" val="3822454849"/>
                    </a:ext>
                  </a:extLst>
                </a:gridCol>
                <a:gridCol w="441960">
                  <a:extLst>
                    <a:ext uri="{9D8B030D-6E8A-4147-A177-3AD203B41FA5}">
                      <a16:colId xmlns:a16="http://schemas.microsoft.com/office/drawing/2014/main" val="1373022077"/>
                    </a:ext>
                  </a:extLst>
                </a:gridCol>
                <a:gridCol w="441960">
                  <a:extLst>
                    <a:ext uri="{9D8B030D-6E8A-4147-A177-3AD203B41FA5}">
                      <a16:colId xmlns:a16="http://schemas.microsoft.com/office/drawing/2014/main" val="1315461475"/>
                    </a:ext>
                  </a:extLst>
                </a:gridCol>
                <a:gridCol w="441960">
                  <a:extLst>
                    <a:ext uri="{9D8B030D-6E8A-4147-A177-3AD203B41FA5}">
                      <a16:colId xmlns:a16="http://schemas.microsoft.com/office/drawing/2014/main" val="2364468560"/>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40658745"/>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16527024"/>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17478926"/>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228213090"/>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48108239"/>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078290302"/>
                  </a:ext>
                </a:extLst>
              </a:tr>
            </a:tbl>
          </a:graphicData>
        </a:graphic>
      </p:graphicFrame>
      <p:graphicFrame>
        <p:nvGraphicFramePr>
          <p:cNvPr id="7" name="Table 6">
            <a:extLst>
              <a:ext uri="{FF2B5EF4-FFF2-40B4-BE49-F238E27FC236}">
                <a16:creationId xmlns:a16="http://schemas.microsoft.com/office/drawing/2014/main" id="{6E509D14-AD37-06FA-8A7C-D55E484BCC79}"/>
              </a:ext>
            </a:extLst>
          </p:cNvPr>
          <p:cNvGraphicFramePr>
            <a:graphicFrameLocks noGrp="1"/>
          </p:cNvGraphicFramePr>
          <p:nvPr>
            <p:extLst>
              <p:ext uri="{D42A27DB-BD31-4B8C-83A1-F6EECF244321}">
                <p14:modId xmlns:p14="http://schemas.microsoft.com/office/powerpoint/2010/main" val="2266946955"/>
              </p:ext>
            </p:extLst>
          </p:nvPr>
        </p:nvGraphicFramePr>
        <p:xfrm>
          <a:off x="762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375707134"/>
                    </a:ext>
                  </a:extLst>
                </a:gridCol>
                <a:gridCol w="441960">
                  <a:extLst>
                    <a:ext uri="{9D8B030D-6E8A-4147-A177-3AD203B41FA5}">
                      <a16:colId xmlns:a16="http://schemas.microsoft.com/office/drawing/2014/main" val="483108388"/>
                    </a:ext>
                  </a:extLst>
                </a:gridCol>
                <a:gridCol w="441960">
                  <a:extLst>
                    <a:ext uri="{9D8B030D-6E8A-4147-A177-3AD203B41FA5}">
                      <a16:colId xmlns:a16="http://schemas.microsoft.com/office/drawing/2014/main" val="3175746335"/>
                    </a:ext>
                  </a:extLst>
                </a:gridCol>
                <a:gridCol w="441960">
                  <a:extLst>
                    <a:ext uri="{9D8B030D-6E8A-4147-A177-3AD203B41FA5}">
                      <a16:colId xmlns:a16="http://schemas.microsoft.com/office/drawing/2014/main" val="4059656761"/>
                    </a:ext>
                  </a:extLst>
                </a:gridCol>
                <a:gridCol w="441960">
                  <a:extLst>
                    <a:ext uri="{9D8B030D-6E8A-4147-A177-3AD203B41FA5}">
                      <a16:colId xmlns:a16="http://schemas.microsoft.com/office/drawing/2014/main" val="917541110"/>
                    </a:ext>
                  </a:extLst>
                </a:gridCol>
                <a:gridCol w="441960">
                  <a:extLst>
                    <a:ext uri="{9D8B030D-6E8A-4147-A177-3AD203B41FA5}">
                      <a16:colId xmlns:a16="http://schemas.microsoft.com/office/drawing/2014/main" val="3411435652"/>
                    </a:ext>
                  </a:extLst>
                </a:gridCol>
                <a:gridCol w="441960">
                  <a:extLst>
                    <a:ext uri="{9D8B030D-6E8A-4147-A177-3AD203B41FA5}">
                      <a16:colId xmlns:a16="http://schemas.microsoft.com/office/drawing/2014/main" val="3822454849"/>
                    </a:ext>
                  </a:extLst>
                </a:gridCol>
                <a:gridCol w="441960">
                  <a:extLst>
                    <a:ext uri="{9D8B030D-6E8A-4147-A177-3AD203B41FA5}">
                      <a16:colId xmlns:a16="http://schemas.microsoft.com/office/drawing/2014/main" val="1373022077"/>
                    </a:ext>
                  </a:extLst>
                </a:gridCol>
                <a:gridCol w="441960">
                  <a:extLst>
                    <a:ext uri="{9D8B030D-6E8A-4147-A177-3AD203B41FA5}">
                      <a16:colId xmlns:a16="http://schemas.microsoft.com/office/drawing/2014/main" val="1315461475"/>
                    </a:ext>
                  </a:extLst>
                </a:gridCol>
                <a:gridCol w="441960">
                  <a:extLst>
                    <a:ext uri="{9D8B030D-6E8A-4147-A177-3AD203B41FA5}">
                      <a16:colId xmlns:a16="http://schemas.microsoft.com/office/drawing/2014/main" val="2364468560"/>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40658745"/>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216527024"/>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17478926"/>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228213090"/>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48108239"/>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078290302"/>
                  </a:ext>
                </a:extLst>
              </a:tr>
            </a:tbl>
          </a:graphicData>
        </a:graphic>
      </p:graphicFrame>
      <p:graphicFrame>
        <p:nvGraphicFramePr>
          <p:cNvPr id="8" name="Table 7">
            <a:extLst>
              <a:ext uri="{FF2B5EF4-FFF2-40B4-BE49-F238E27FC236}">
                <a16:creationId xmlns:a16="http://schemas.microsoft.com/office/drawing/2014/main" id="{EEC99822-2DA3-E87F-C33F-0F699A7F6231}"/>
              </a:ext>
            </a:extLst>
          </p:cNvPr>
          <p:cNvGraphicFramePr>
            <a:graphicFrameLocks noGrp="1"/>
          </p:cNvGraphicFramePr>
          <p:nvPr>
            <p:extLst>
              <p:ext uri="{D42A27DB-BD31-4B8C-83A1-F6EECF244321}">
                <p14:modId xmlns:p14="http://schemas.microsoft.com/office/powerpoint/2010/main" val="2274597791"/>
              </p:ext>
            </p:extLst>
          </p:nvPr>
        </p:nvGraphicFramePr>
        <p:xfrm>
          <a:off x="762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375707134"/>
                    </a:ext>
                  </a:extLst>
                </a:gridCol>
                <a:gridCol w="441960">
                  <a:extLst>
                    <a:ext uri="{9D8B030D-6E8A-4147-A177-3AD203B41FA5}">
                      <a16:colId xmlns:a16="http://schemas.microsoft.com/office/drawing/2014/main" val="483108388"/>
                    </a:ext>
                  </a:extLst>
                </a:gridCol>
                <a:gridCol w="441960">
                  <a:extLst>
                    <a:ext uri="{9D8B030D-6E8A-4147-A177-3AD203B41FA5}">
                      <a16:colId xmlns:a16="http://schemas.microsoft.com/office/drawing/2014/main" val="3175746335"/>
                    </a:ext>
                  </a:extLst>
                </a:gridCol>
                <a:gridCol w="441960">
                  <a:extLst>
                    <a:ext uri="{9D8B030D-6E8A-4147-A177-3AD203B41FA5}">
                      <a16:colId xmlns:a16="http://schemas.microsoft.com/office/drawing/2014/main" val="4059656761"/>
                    </a:ext>
                  </a:extLst>
                </a:gridCol>
                <a:gridCol w="441960">
                  <a:extLst>
                    <a:ext uri="{9D8B030D-6E8A-4147-A177-3AD203B41FA5}">
                      <a16:colId xmlns:a16="http://schemas.microsoft.com/office/drawing/2014/main" val="917541110"/>
                    </a:ext>
                  </a:extLst>
                </a:gridCol>
                <a:gridCol w="441960">
                  <a:extLst>
                    <a:ext uri="{9D8B030D-6E8A-4147-A177-3AD203B41FA5}">
                      <a16:colId xmlns:a16="http://schemas.microsoft.com/office/drawing/2014/main" val="3411435652"/>
                    </a:ext>
                  </a:extLst>
                </a:gridCol>
                <a:gridCol w="441960">
                  <a:extLst>
                    <a:ext uri="{9D8B030D-6E8A-4147-A177-3AD203B41FA5}">
                      <a16:colId xmlns:a16="http://schemas.microsoft.com/office/drawing/2014/main" val="3822454849"/>
                    </a:ext>
                  </a:extLst>
                </a:gridCol>
                <a:gridCol w="441960">
                  <a:extLst>
                    <a:ext uri="{9D8B030D-6E8A-4147-A177-3AD203B41FA5}">
                      <a16:colId xmlns:a16="http://schemas.microsoft.com/office/drawing/2014/main" val="1373022077"/>
                    </a:ext>
                  </a:extLst>
                </a:gridCol>
                <a:gridCol w="441960">
                  <a:extLst>
                    <a:ext uri="{9D8B030D-6E8A-4147-A177-3AD203B41FA5}">
                      <a16:colId xmlns:a16="http://schemas.microsoft.com/office/drawing/2014/main" val="1315461475"/>
                    </a:ext>
                  </a:extLst>
                </a:gridCol>
                <a:gridCol w="441960">
                  <a:extLst>
                    <a:ext uri="{9D8B030D-6E8A-4147-A177-3AD203B41FA5}">
                      <a16:colId xmlns:a16="http://schemas.microsoft.com/office/drawing/2014/main" val="2364468560"/>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40658745"/>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216527024"/>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517478926"/>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228213090"/>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48108239"/>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078290302"/>
                  </a:ext>
                </a:extLst>
              </a:tr>
            </a:tbl>
          </a:graphicData>
        </a:graphic>
      </p:graphicFrame>
    </p:spTree>
    <p:extLst>
      <p:ext uri="{BB962C8B-B14F-4D97-AF65-F5344CB8AC3E}">
        <p14:creationId xmlns:p14="http://schemas.microsoft.com/office/powerpoint/2010/main" val="3341317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500"/>
                                        <p:tgtEl>
                                          <p:spTgt spid="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fade">
                                      <p:cBhvr>
                                        <p:cTn id="64" dur="500"/>
                                        <p:tgtEl>
                                          <p:spTgt spid="7"/>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fade">
                                      <p:cBhvr>
                                        <p:cTn id="7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77A83458-89E7-5E16-4647-4DA16FEBA501}"/>
            </a:ext>
          </a:extLst>
        </p:cNvPr>
        <p:cNvGrpSpPr/>
        <p:nvPr/>
      </p:nvGrpSpPr>
      <p:grpSpPr>
        <a:xfrm>
          <a:off x="0" y="0"/>
          <a:ext cx="0" cy="0"/>
          <a:chOff x="0" y="0"/>
          <a:chExt cx="0" cy="0"/>
        </a:xfrm>
      </p:grpSpPr>
      <p:pic>
        <p:nvPicPr>
          <p:cNvPr id="2" name="Picture 1" descr="A plastic egg shaped container&#10;&#10;AI-generated content may be incorrect.">
            <a:extLst>
              <a:ext uri="{FF2B5EF4-FFF2-40B4-BE49-F238E27FC236}">
                <a16:creationId xmlns:a16="http://schemas.microsoft.com/office/drawing/2014/main" id="{D3A8FA76-F801-2796-5D2F-11DFBF2149E7}"/>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12" name="Rectangle 11">
            <a:extLst>
              <a:ext uri="{FF2B5EF4-FFF2-40B4-BE49-F238E27FC236}">
                <a16:creationId xmlns:a16="http://schemas.microsoft.com/office/drawing/2014/main" id="{700D87A0-6F4A-4525-98A6-5014C4BE96A0}"/>
              </a:ext>
            </a:extLst>
          </p:cNvPr>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a:extLst>
              <a:ext uri="{FF2B5EF4-FFF2-40B4-BE49-F238E27FC236}">
                <a16:creationId xmlns:a16="http://schemas.microsoft.com/office/drawing/2014/main" id="{05A1F281-EC32-8BE6-B122-ED065676E7C3}"/>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a:extLst>
              <a:ext uri="{FF2B5EF4-FFF2-40B4-BE49-F238E27FC236}">
                <a16:creationId xmlns:a16="http://schemas.microsoft.com/office/drawing/2014/main" id="{7EF0D033-5D05-5250-3552-EF13708CC6FF}"/>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108804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1E02D83-AF5C-A061-FA58-EA8F6B7C4397}"/>
            </a:ext>
          </a:extLst>
        </p:cNvPr>
        <p:cNvGrpSpPr/>
        <p:nvPr/>
      </p:nvGrpSpPr>
      <p:grpSpPr>
        <a:xfrm>
          <a:off x="0" y="0"/>
          <a:ext cx="0" cy="0"/>
          <a:chOff x="0" y="0"/>
          <a:chExt cx="0" cy="0"/>
        </a:xfrm>
      </p:grpSpPr>
      <p:pic>
        <p:nvPicPr>
          <p:cNvPr id="3" name="Picture 2" descr="A plastic egg shaped container&#10;&#10;AI-generated content may be incorrect.">
            <a:extLst>
              <a:ext uri="{FF2B5EF4-FFF2-40B4-BE49-F238E27FC236}">
                <a16:creationId xmlns:a16="http://schemas.microsoft.com/office/drawing/2014/main" id="{67042075-DBB1-F99B-2D03-1DE3412AD49D}"/>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28" name="Rectangle 27">
            <a:extLst>
              <a:ext uri="{FF2B5EF4-FFF2-40B4-BE49-F238E27FC236}">
                <a16:creationId xmlns:a16="http://schemas.microsoft.com/office/drawing/2014/main" id="{99A58BBE-551E-D931-C867-9E5ACF181A28}"/>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40 eggs</a:t>
            </a:r>
          </a:p>
        </p:txBody>
      </p:sp>
      <p:sp>
        <p:nvSpPr>
          <p:cNvPr id="17" name="Rectangle 16">
            <a:extLst>
              <a:ext uri="{FF2B5EF4-FFF2-40B4-BE49-F238E27FC236}">
                <a16:creationId xmlns:a16="http://schemas.microsoft.com/office/drawing/2014/main" id="{5A397C0D-44B4-7F3F-937C-CEA7450CC406}"/>
              </a:ext>
            </a:extLst>
          </p:cNvPr>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a:extLst>
              <a:ext uri="{FF2B5EF4-FFF2-40B4-BE49-F238E27FC236}">
                <a16:creationId xmlns:a16="http://schemas.microsoft.com/office/drawing/2014/main" id="{E9256256-FCDC-1506-ECFD-DE9102E020D0}"/>
              </a:ext>
            </a:extLst>
          </p:cNvPr>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a:extLst>
              <a:ext uri="{FF2B5EF4-FFF2-40B4-BE49-F238E27FC236}">
                <a16:creationId xmlns:a16="http://schemas.microsoft.com/office/drawing/2014/main" id="{C6CD3BE7-79DA-9C80-D06F-54C57515D771}"/>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a:extLst>
              <a:ext uri="{FF2B5EF4-FFF2-40B4-BE49-F238E27FC236}">
                <a16:creationId xmlns:a16="http://schemas.microsoft.com/office/drawing/2014/main" id="{7405B36A-0AD7-0AE9-ECB5-7161041E6406}"/>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107725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000" b="1" dirty="0"/>
          </a:p>
          <a:p>
            <a:pPr algn="l"/>
            <a:r>
              <a:rPr lang="en-US" sz="1600" b="1" i="1" dirty="0"/>
              <a:t>     Use slides 3-8 if your students have charts to write on.  </a:t>
            </a:r>
            <a:r>
              <a:rPr lang="en-US" sz="1600" dirty="0"/>
              <a:t>Your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400" b="1" dirty="0"/>
          </a:p>
          <a:p>
            <a:pPr algn="l"/>
            <a:r>
              <a:rPr lang="en-US" sz="2000" b="1" dirty="0"/>
              <a:t>“I need to display a chart for everyone to see, and I have a way to write on it.”</a:t>
            </a:r>
          </a:p>
          <a:p>
            <a:pPr algn="l"/>
            <a:endParaRPr lang="en-US" sz="1000" b="1" dirty="0"/>
          </a:p>
          <a:p>
            <a:pPr algn="l"/>
            <a:r>
              <a:rPr lang="en-US" sz="1600" b="1" i="1" dirty="0"/>
              <a:t>     Use slides 9-14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use a digital pen, or use the chart in many other ways.</a:t>
            </a:r>
          </a:p>
          <a:p>
            <a:pPr algn="l"/>
            <a:endParaRPr lang="en-US" sz="2400" b="1" dirty="0"/>
          </a:p>
          <a:p>
            <a:pPr algn="l"/>
            <a:r>
              <a:rPr lang="en-US" sz="2000" b="1" dirty="0"/>
              <a:t>“I need a step-by-step animated chart that eliminates numbers after every clue.”</a:t>
            </a:r>
          </a:p>
          <a:p>
            <a:pPr algn="l"/>
            <a:endParaRPr lang="en-US" sz="1000" b="1" dirty="0"/>
          </a:p>
          <a:p>
            <a:pPr algn="l"/>
            <a:r>
              <a:rPr lang="en-US" sz="1600" b="1" i="1" dirty="0"/>
              <a:t>     Use slides 15-20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Tree>
    <p:extLst>
      <p:ext uri="{BB962C8B-B14F-4D97-AF65-F5344CB8AC3E}">
        <p14:creationId xmlns:p14="http://schemas.microsoft.com/office/powerpoint/2010/main" val="35634505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32FA79-F33E-8E0B-FF51-C6A36C2A7125}"/>
            </a:ext>
          </a:extLst>
        </p:cNvPr>
        <p:cNvGrpSpPr/>
        <p:nvPr/>
      </p:nvGrpSpPr>
      <p:grpSpPr>
        <a:xfrm>
          <a:off x="0" y="0"/>
          <a:ext cx="0" cy="0"/>
          <a:chOff x="0" y="0"/>
          <a:chExt cx="0" cy="0"/>
        </a:xfrm>
      </p:grpSpPr>
      <p:grpSp>
        <p:nvGrpSpPr>
          <p:cNvPr id="37" name="Group 36">
            <a:extLst>
              <a:ext uri="{FF2B5EF4-FFF2-40B4-BE49-F238E27FC236}">
                <a16:creationId xmlns:a16="http://schemas.microsoft.com/office/drawing/2014/main" id="{CA85FC1A-073A-2ABA-EA6C-A4B1095DFB17}"/>
              </a:ext>
            </a:extLst>
          </p:cNvPr>
          <p:cNvGrpSpPr/>
          <p:nvPr/>
        </p:nvGrpSpPr>
        <p:grpSpPr>
          <a:xfrm>
            <a:off x="5595365" y="5483727"/>
            <a:ext cx="1381088" cy="1387197"/>
            <a:chOff x="7549125" y="3838432"/>
            <a:chExt cx="1381088" cy="1387197"/>
          </a:xfrm>
        </p:grpSpPr>
        <p:pic>
          <p:nvPicPr>
            <p:cNvPr id="39" name="Picture 2" descr="C:\Users\Steve Wyborney\Desktop\Presentation1.jpg">
              <a:hlinkClick r:id="rId3"/>
              <a:extLst>
                <a:ext uri="{FF2B5EF4-FFF2-40B4-BE49-F238E27FC236}">
                  <a16:creationId xmlns:a16="http://schemas.microsoft.com/office/drawing/2014/main" id="{3B3C7AAB-814C-F9ED-69DB-8E63A43D55D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13756" y="3838432"/>
              <a:ext cx="1251826" cy="93886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B1BCFA87-018C-D7BD-846D-7BF9DF8AC6A9}"/>
                </a:ext>
              </a:extLst>
            </p:cNvPr>
            <p:cNvSpPr txBox="1"/>
            <p:nvPr/>
          </p:nvSpPr>
          <p:spPr>
            <a:xfrm>
              <a:off x="7549125" y="4825519"/>
              <a:ext cx="1381088" cy="400110"/>
            </a:xfrm>
            <a:prstGeom prst="rect">
              <a:avLst/>
            </a:prstGeom>
            <a:noFill/>
          </p:spPr>
          <p:txBody>
            <a:bodyPr wrap="square" rtlCol="0">
              <a:spAutoFit/>
            </a:bodyPr>
            <a:lstStyle/>
            <a:p>
              <a:pPr algn="ctr"/>
              <a:r>
                <a:rPr lang="en-US" sz="1000" b="1" dirty="0">
                  <a:hlinkClick r:id="rId5"/>
                </a:rPr>
                <a:t>80 Cube Conversations Lessons</a:t>
              </a:r>
              <a:endParaRPr lang="en-US" sz="1000" b="1" dirty="0"/>
            </a:p>
          </p:txBody>
        </p:sp>
      </p:grpSp>
      <p:grpSp>
        <p:nvGrpSpPr>
          <p:cNvPr id="38" name="Group 37">
            <a:extLst>
              <a:ext uri="{FF2B5EF4-FFF2-40B4-BE49-F238E27FC236}">
                <a16:creationId xmlns:a16="http://schemas.microsoft.com/office/drawing/2014/main" id="{69C896F2-C22C-CEC8-6B20-1FB4906C97BA}"/>
              </a:ext>
            </a:extLst>
          </p:cNvPr>
          <p:cNvGrpSpPr/>
          <p:nvPr/>
        </p:nvGrpSpPr>
        <p:grpSpPr>
          <a:xfrm>
            <a:off x="7245481" y="5487807"/>
            <a:ext cx="1815820" cy="1330818"/>
            <a:chOff x="9547369" y="5459714"/>
            <a:chExt cx="1815820" cy="1330818"/>
          </a:xfrm>
        </p:grpSpPr>
        <p:pic>
          <p:nvPicPr>
            <p:cNvPr id="1026" name="Picture 2" descr="C:\Users\Steve Wyborney\Desktop\20 Days Title Pic.jpg">
              <a:hlinkClick r:id="rId6"/>
              <a:extLst>
                <a:ext uri="{FF2B5EF4-FFF2-40B4-BE49-F238E27FC236}">
                  <a16:creationId xmlns:a16="http://schemas.microsoft.com/office/drawing/2014/main" id="{B6240C8C-C960-8BB8-1A29-098ED736C92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830118"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 name="TextBox 19">
              <a:hlinkClick r:id="rId8"/>
              <a:extLst>
                <a:ext uri="{FF2B5EF4-FFF2-40B4-BE49-F238E27FC236}">
                  <a16:creationId xmlns:a16="http://schemas.microsoft.com/office/drawing/2014/main" id="{FDB6EEB9-6AD1-1D31-DBCB-C623031D8D98}"/>
                </a:ext>
              </a:extLst>
            </p:cNvPr>
            <p:cNvSpPr txBox="1"/>
            <p:nvPr/>
          </p:nvSpPr>
          <p:spPr>
            <a:xfrm>
              <a:off x="9547369"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grpSp>
      <p:sp>
        <p:nvSpPr>
          <p:cNvPr id="62" name="TextBox 61">
            <a:extLst>
              <a:ext uri="{FF2B5EF4-FFF2-40B4-BE49-F238E27FC236}">
                <a16:creationId xmlns:a16="http://schemas.microsoft.com/office/drawing/2014/main" id="{7DE35115-0C37-1A5C-F42F-127F3AC40911}"/>
              </a:ext>
            </a:extLst>
          </p:cNvPr>
          <p:cNvSpPr txBox="1"/>
          <p:nvPr/>
        </p:nvSpPr>
        <p:spPr>
          <a:xfrm>
            <a:off x="5472005" y="314275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9"/>
              </a:rPr>
              <a:t>150 New </a:t>
            </a:r>
            <a:r>
              <a:rPr lang="en-US" sz="1000" b="1" dirty="0" err="1">
                <a:hlinkClick r:id="rId9"/>
              </a:rPr>
              <a:t>Esti</a:t>
            </a:r>
            <a:r>
              <a:rPr lang="en-US" sz="1000" b="1" dirty="0">
                <a:hlinkClick r:id="rId9"/>
              </a:rPr>
              <a:t>-Mysteries</a:t>
            </a:r>
            <a:endParaRPr lang="en-US" sz="1000" b="1" dirty="0"/>
          </a:p>
        </p:txBody>
      </p:sp>
      <p:pic>
        <p:nvPicPr>
          <p:cNvPr id="9" name="Picture 8">
            <a:hlinkClick r:id="rId9"/>
            <a:extLst>
              <a:ext uri="{FF2B5EF4-FFF2-40B4-BE49-F238E27FC236}">
                <a16:creationId xmlns:a16="http://schemas.microsoft.com/office/drawing/2014/main" id="{855C71EF-2A83-A4C0-39BC-5CA002DA1DC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96901" y="2093763"/>
            <a:ext cx="1392547" cy="1044409"/>
          </a:xfrm>
          <a:prstGeom prst="rect">
            <a:avLst/>
          </a:prstGeom>
          <a:ln w="19050">
            <a:solidFill>
              <a:schemeClr val="tx1"/>
            </a:solidFill>
          </a:ln>
        </p:spPr>
      </p:pic>
      <p:pic>
        <p:nvPicPr>
          <p:cNvPr id="13" name="Picture 12">
            <a:hlinkClick r:id="rId11"/>
            <a:extLst>
              <a:ext uri="{FF2B5EF4-FFF2-40B4-BE49-F238E27FC236}">
                <a16:creationId xmlns:a16="http://schemas.microsoft.com/office/drawing/2014/main" id="{57DCD7BB-0C09-8C76-DCF6-AE2A1DDCBE88}"/>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776804" y="2091173"/>
            <a:ext cx="1402996" cy="1052247"/>
          </a:xfrm>
          <a:prstGeom prst="rect">
            <a:avLst/>
          </a:prstGeom>
          <a:ln w="19050">
            <a:solidFill>
              <a:schemeClr val="tx1"/>
            </a:solidFill>
          </a:ln>
        </p:spPr>
      </p:pic>
      <p:sp>
        <p:nvSpPr>
          <p:cNvPr id="26" name="TextBox 25">
            <a:extLst>
              <a:ext uri="{FF2B5EF4-FFF2-40B4-BE49-F238E27FC236}">
                <a16:creationId xmlns:a16="http://schemas.microsoft.com/office/drawing/2014/main" id="{993B3EF9-E86C-8DA5-23C2-B9C31AF32ABE}"/>
              </a:ext>
            </a:extLst>
          </p:cNvPr>
          <p:cNvSpPr txBox="1"/>
          <p:nvPr/>
        </p:nvSpPr>
        <p:spPr>
          <a:xfrm>
            <a:off x="3796796" y="3133023"/>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11"/>
              </a:rPr>
              <a:t>170 New Esti-Mysteries</a:t>
            </a:r>
            <a:endParaRPr lang="en-US" sz="1000" b="1" dirty="0"/>
          </a:p>
        </p:txBody>
      </p:sp>
      <p:pic>
        <p:nvPicPr>
          <p:cNvPr id="55" name="Picture 54">
            <a:hlinkClick r:id="rId13"/>
            <a:extLst>
              <a:ext uri="{FF2B5EF4-FFF2-40B4-BE49-F238E27FC236}">
                <a16:creationId xmlns:a16="http://schemas.microsoft.com/office/drawing/2014/main" id="{F190C828-845C-8366-BE5C-2B60A379C52F}"/>
              </a:ext>
            </a:extLst>
          </p:cNvPr>
          <p:cNvPicPr>
            <a:picLocks noChangeAspect="1"/>
          </p:cNvPicPr>
          <p:nvPr/>
        </p:nvPicPr>
        <p:blipFill rotWithShape="1">
          <a:blip r:embed="rId14"/>
          <a:srcRect l="22331" t="7030" r="29922" b="7483"/>
          <a:stretch/>
        </p:blipFill>
        <p:spPr>
          <a:xfrm>
            <a:off x="5766448" y="35951"/>
            <a:ext cx="1091552" cy="1303068"/>
          </a:xfrm>
          <a:prstGeom prst="rect">
            <a:avLst/>
          </a:prstGeom>
        </p:spPr>
      </p:pic>
      <p:sp>
        <p:nvSpPr>
          <p:cNvPr id="56" name="TextBox 55">
            <a:hlinkClick r:id="rId13"/>
            <a:extLst>
              <a:ext uri="{FF2B5EF4-FFF2-40B4-BE49-F238E27FC236}">
                <a16:creationId xmlns:a16="http://schemas.microsoft.com/office/drawing/2014/main" id="{0EECCE0D-289B-1356-833F-E61460E782B3}"/>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1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grpSp>
        <p:nvGrpSpPr>
          <p:cNvPr id="33" name="Group 32">
            <a:extLst>
              <a:ext uri="{FF2B5EF4-FFF2-40B4-BE49-F238E27FC236}">
                <a16:creationId xmlns:a16="http://schemas.microsoft.com/office/drawing/2014/main" id="{4B20CB13-2179-7835-EF59-54A2413142F3}"/>
              </a:ext>
            </a:extLst>
          </p:cNvPr>
          <p:cNvGrpSpPr/>
          <p:nvPr/>
        </p:nvGrpSpPr>
        <p:grpSpPr>
          <a:xfrm>
            <a:off x="7196238" y="3878618"/>
            <a:ext cx="1914307" cy="1343477"/>
            <a:chOff x="9976903" y="2253841"/>
            <a:chExt cx="1914307" cy="1343477"/>
          </a:xfrm>
        </p:grpSpPr>
        <p:sp>
          <p:nvSpPr>
            <p:cNvPr id="59" name="TextBox 58">
              <a:extLst>
                <a:ext uri="{FF2B5EF4-FFF2-40B4-BE49-F238E27FC236}">
                  <a16:creationId xmlns:a16="http://schemas.microsoft.com/office/drawing/2014/main" id="{6F21FA19-901B-C149-B508-CFF9742CE419}"/>
                </a:ext>
              </a:extLst>
            </p:cNvPr>
            <p:cNvSpPr txBox="1"/>
            <p:nvPr/>
          </p:nvSpPr>
          <p:spPr>
            <a:xfrm>
              <a:off x="9976903" y="3043320"/>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15"/>
                </a:rPr>
                <a:t>View the entire playlist here.</a:t>
              </a:r>
              <a:endParaRPr lang="en-US" sz="1000" b="1" dirty="0"/>
            </a:p>
          </p:txBody>
        </p:sp>
        <p:pic>
          <p:nvPicPr>
            <p:cNvPr id="63" name="Picture 62">
              <a:hlinkClick r:id="rId15"/>
              <a:extLst>
                <a:ext uri="{FF2B5EF4-FFF2-40B4-BE49-F238E27FC236}">
                  <a16:creationId xmlns:a16="http://schemas.microsoft.com/office/drawing/2014/main" id="{316E17CC-860E-E441-B1FE-D13ECDC1B7B1}"/>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297576" y="2253841"/>
              <a:ext cx="1272960" cy="716040"/>
            </a:xfrm>
            <a:prstGeom prst="rect">
              <a:avLst/>
            </a:prstGeom>
          </p:spPr>
        </p:pic>
      </p:grpSp>
      <p:sp>
        <p:nvSpPr>
          <p:cNvPr id="2061" name="TextBox 2060">
            <a:hlinkClick r:id="rId17"/>
            <a:extLst>
              <a:ext uri="{FF2B5EF4-FFF2-40B4-BE49-F238E27FC236}">
                <a16:creationId xmlns:a16="http://schemas.microsoft.com/office/drawing/2014/main" id="{98BE4BD8-ED53-5756-94B5-4FDE4BA6642E}"/>
              </a:ext>
            </a:extLst>
          </p:cNvPr>
          <p:cNvSpPr txBox="1"/>
          <p:nvPr/>
        </p:nvSpPr>
        <p:spPr>
          <a:xfrm>
            <a:off x="1935995" y="3130631"/>
            <a:ext cx="1468672" cy="400110"/>
          </a:xfrm>
          <a:prstGeom prst="rect">
            <a:avLst/>
          </a:prstGeom>
          <a:noFill/>
        </p:spPr>
        <p:txBody>
          <a:bodyPr wrap="none" rtlCol="0">
            <a:spAutoFit/>
          </a:bodyPr>
          <a:lstStyle/>
          <a:p>
            <a:pPr algn="ctr"/>
            <a:r>
              <a:rPr lang="en-US" sz="1000" b="1" dirty="0"/>
              <a:t>2023-2024</a:t>
            </a:r>
            <a:endParaRPr lang="en-US" sz="1000" b="1" dirty="0">
              <a:hlinkClick r:id="" action="ppaction://noaction"/>
            </a:endParaRPr>
          </a:p>
          <a:p>
            <a:pPr algn="ctr"/>
            <a:r>
              <a:rPr lang="en-US" sz="1000" b="1" dirty="0">
                <a:hlinkClick r:id="rId17"/>
              </a:rPr>
              <a:t>100 New Esti-Mysteries </a:t>
            </a:r>
            <a:endParaRPr lang="en-US" sz="1000" b="1" dirty="0"/>
          </a:p>
        </p:txBody>
      </p:sp>
      <p:pic>
        <p:nvPicPr>
          <p:cNvPr id="7" name="Picture 6">
            <a:hlinkClick r:id="rId18"/>
            <a:extLst>
              <a:ext uri="{FF2B5EF4-FFF2-40B4-BE49-F238E27FC236}">
                <a16:creationId xmlns:a16="http://schemas.microsoft.com/office/drawing/2014/main" id="{0CAF7DC3-E7F0-3E01-A9CE-55D734C0F248}"/>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23511" y="2099446"/>
            <a:ext cx="1395654" cy="1046740"/>
          </a:xfrm>
          <a:prstGeom prst="rect">
            <a:avLst/>
          </a:prstGeom>
          <a:ln w="19050">
            <a:solidFill>
              <a:schemeClr val="tx1"/>
            </a:solidFill>
          </a:ln>
        </p:spPr>
      </p:pic>
      <p:sp>
        <p:nvSpPr>
          <p:cNvPr id="2" name="TextBox 1">
            <a:hlinkClick r:id="rId18"/>
            <a:extLst>
              <a:ext uri="{FF2B5EF4-FFF2-40B4-BE49-F238E27FC236}">
                <a16:creationId xmlns:a16="http://schemas.microsoft.com/office/drawing/2014/main" id="{15C37114-EBD4-5BD1-B232-0F16B03F271F}"/>
              </a:ext>
            </a:extLst>
          </p:cNvPr>
          <p:cNvSpPr txBox="1"/>
          <p:nvPr/>
        </p:nvSpPr>
        <p:spPr>
          <a:xfrm>
            <a:off x="202692" y="3131591"/>
            <a:ext cx="1439818" cy="400110"/>
          </a:xfrm>
          <a:prstGeom prst="rect">
            <a:avLst/>
          </a:prstGeom>
          <a:noFill/>
        </p:spPr>
        <p:txBody>
          <a:bodyPr wrap="none" rtlCol="0">
            <a:spAutoFit/>
          </a:bodyPr>
          <a:lstStyle/>
          <a:p>
            <a:pPr algn="ctr"/>
            <a:r>
              <a:rPr lang="en-US" sz="1000" b="1" dirty="0"/>
              <a:t>2024-2025</a:t>
            </a:r>
            <a:endParaRPr lang="en-US" sz="1000" b="1" dirty="0">
              <a:hlinkClick r:id="" action="ppaction://noaction"/>
            </a:endParaRPr>
          </a:p>
          <a:p>
            <a:pPr algn="ctr"/>
            <a:r>
              <a:rPr lang="en-US" sz="1000" b="1" dirty="0">
                <a:hlinkClick r:id="" action="ppaction://noaction"/>
              </a:rPr>
              <a:t>110 New Esti-Mysteries</a:t>
            </a:r>
            <a:endParaRPr lang="en-US" sz="1000" b="1" dirty="0"/>
          </a:p>
        </p:txBody>
      </p:sp>
      <p:grpSp>
        <p:nvGrpSpPr>
          <p:cNvPr id="48" name="Group 47">
            <a:extLst>
              <a:ext uri="{FF2B5EF4-FFF2-40B4-BE49-F238E27FC236}">
                <a16:creationId xmlns:a16="http://schemas.microsoft.com/office/drawing/2014/main" id="{24D829C6-B728-59DF-1D61-64B2F59CE2E5}"/>
              </a:ext>
            </a:extLst>
          </p:cNvPr>
          <p:cNvGrpSpPr/>
          <p:nvPr/>
        </p:nvGrpSpPr>
        <p:grpSpPr>
          <a:xfrm>
            <a:off x="0" y="0"/>
            <a:ext cx="9144000" cy="5337891"/>
            <a:chOff x="0" y="0"/>
            <a:chExt cx="9144000" cy="5337891"/>
          </a:xfrm>
        </p:grpSpPr>
        <p:cxnSp>
          <p:nvCxnSpPr>
            <p:cNvPr id="6" name="Straight Connector 5">
              <a:extLst>
                <a:ext uri="{FF2B5EF4-FFF2-40B4-BE49-F238E27FC236}">
                  <a16:creationId xmlns:a16="http://schemas.microsoft.com/office/drawing/2014/main" id="{258BA152-9D39-7BC7-9E05-E9DA7AA9BD16}"/>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2C940E07-C6FF-C9FC-ABDA-112A3AAE1476}"/>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9842883B-B4E8-0A89-A719-B9D2DFDAB8E8}"/>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071CA35-E462-B876-010C-1BB3DC5A84E0}"/>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060" name="Picture 2059">
            <a:hlinkClick r:id="rId17"/>
            <a:extLst>
              <a:ext uri="{FF2B5EF4-FFF2-40B4-BE49-F238E27FC236}">
                <a16:creationId xmlns:a16="http://schemas.microsoft.com/office/drawing/2014/main" id="{DDC26EEB-95AF-2643-67D8-A03623F6D45B}"/>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985986" y="2086904"/>
            <a:ext cx="1396056" cy="1047043"/>
          </a:xfrm>
          <a:prstGeom prst="rect">
            <a:avLst/>
          </a:prstGeom>
          <a:ln w="19050">
            <a:solidFill>
              <a:schemeClr val="tx1"/>
            </a:solidFill>
          </a:ln>
        </p:spPr>
      </p:pic>
      <p:pic>
        <p:nvPicPr>
          <p:cNvPr id="18" name="Picture 17">
            <a:hlinkClick r:id="rId21"/>
            <a:extLst>
              <a:ext uri="{FF2B5EF4-FFF2-40B4-BE49-F238E27FC236}">
                <a16:creationId xmlns:a16="http://schemas.microsoft.com/office/drawing/2014/main" id="{F990E15B-F13C-957F-02BB-417E7D21104A}"/>
              </a:ext>
            </a:extLst>
          </p:cNvPr>
          <p:cNvPicPr>
            <a:picLocks noChangeAspect="1"/>
          </p:cNvPicPr>
          <p:nvPr/>
        </p:nvPicPr>
        <p:blipFill>
          <a:blip r:embed="rId22"/>
          <a:stretch>
            <a:fillRect/>
          </a:stretch>
        </p:blipFill>
        <p:spPr>
          <a:xfrm>
            <a:off x="3135356" y="115893"/>
            <a:ext cx="1687883" cy="1265912"/>
          </a:xfrm>
          <a:prstGeom prst="rect">
            <a:avLst/>
          </a:prstGeom>
          <a:ln w="19050">
            <a:solidFill>
              <a:schemeClr val="tx1"/>
            </a:solidFill>
          </a:ln>
        </p:spPr>
      </p:pic>
      <p:pic>
        <p:nvPicPr>
          <p:cNvPr id="41" name="Picture 40">
            <a:hlinkClick r:id="rId23"/>
            <a:extLst>
              <a:ext uri="{FF2B5EF4-FFF2-40B4-BE49-F238E27FC236}">
                <a16:creationId xmlns:a16="http://schemas.microsoft.com/office/drawing/2014/main" id="{60B8CBC7-FD0E-0C36-BE68-1B1C43312EAB}"/>
              </a:ext>
            </a:extLst>
          </p:cNvPr>
          <p:cNvPicPr>
            <a:picLocks noChangeAspect="1"/>
          </p:cNvPicPr>
          <p:nvPr/>
        </p:nvPicPr>
        <p:blipFill>
          <a:blip r:embed="rId24"/>
          <a:stretch>
            <a:fillRect/>
          </a:stretch>
        </p:blipFill>
        <p:spPr>
          <a:xfrm>
            <a:off x="7540183" y="68304"/>
            <a:ext cx="1483994" cy="993469"/>
          </a:xfrm>
          <a:prstGeom prst="rect">
            <a:avLst/>
          </a:prstGeom>
          <a:ln w="19050">
            <a:noFill/>
          </a:ln>
        </p:spPr>
      </p:pic>
      <p:sp>
        <p:nvSpPr>
          <p:cNvPr id="47" name="TextBox 46">
            <a:extLst>
              <a:ext uri="{FF2B5EF4-FFF2-40B4-BE49-F238E27FC236}">
                <a16:creationId xmlns:a16="http://schemas.microsoft.com/office/drawing/2014/main" id="{01046E86-290A-7651-42C4-0E16662F901F}"/>
              </a:ext>
            </a:extLst>
          </p:cNvPr>
          <p:cNvSpPr txBox="1"/>
          <p:nvPr/>
        </p:nvSpPr>
        <p:spPr>
          <a:xfrm>
            <a:off x="7467221" y="1091367"/>
            <a:ext cx="1648426" cy="769441"/>
          </a:xfrm>
          <a:prstGeom prst="rect">
            <a:avLst/>
          </a:prstGeom>
          <a:noFill/>
          <a:ln w="57150">
            <a:noFill/>
          </a:ln>
        </p:spPr>
        <p:txBody>
          <a:bodyPr wrap="square" rtlCol="0">
            <a:spAutoFit/>
          </a:bodyPr>
          <a:lstStyle/>
          <a:p>
            <a:pPr algn="ctr"/>
            <a:r>
              <a:rPr lang="en-US" sz="1200" b="1" dirty="0">
                <a:hlinkClick r:id="rId23"/>
              </a:rPr>
              <a:t>Steve </a:t>
            </a:r>
            <a:r>
              <a:rPr lang="en-US" sz="1200" b="1" dirty="0" err="1">
                <a:hlinkClick r:id="rId23"/>
              </a:rPr>
              <a:t>Wyborney’s</a:t>
            </a:r>
            <a:r>
              <a:rPr lang="en-US" sz="1200" b="1" dirty="0">
                <a:hlinkClick r:id="" action="ppaction://noaction"/>
              </a:rPr>
              <a:t> </a:t>
            </a:r>
          </a:p>
          <a:p>
            <a:pPr algn="ctr"/>
            <a:r>
              <a:rPr lang="en-US" sz="1200" b="1" dirty="0">
                <a:hlinkClick r:id="" action="ppaction://noaction"/>
              </a:rPr>
              <a:t>Math Courses</a:t>
            </a:r>
            <a:endParaRPr lang="en-US" sz="1200" b="1" dirty="0"/>
          </a:p>
          <a:p>
            <a:pPr algn="ctr"/>
            <a:r>
              <a:rPr lang="en-US" sz="1000" b="1" dirty="0"/>
              <a:t>Online courses</a:t>
            </a:r>
          </a:p>
          <a:p>
            <a:pPr algn="ctr"/>
            <a:r>
              <a:rPr lang="en-US" sz="1000" b="1" dirty="0"/>
              <a:t>Digital Download Bundles</a:t>
            </a:r>
          </a:p>
        </p:txBody>
      </p:sp>
      <p:sp>
        <p:nvSpPr>
          <p:cNvPr id="51" name="TextBox 50">
            <a:hlinkClick r:id="rId18"/>
            <a:extLst>
              <a:ext uri="{FF2B5EF4-FFF2-40B4-BE49-F238E27FC236}">
                <a16:creationId xmlns:a16="http://schemas.microsoft.com/office/drawing/2014/main" id="{D298119B-CC45-9E4E-2A58-1B86F1B84AEE}"/>
              </a:ext>
            </a:extLst>
          </p:cNvPr>
          <p:cNvSpPr txBox="1"/>
          <p:nvPr/>
        </p:nvSpPr>
        <p:spPr>
          <a:xfrm>
            <a:off x="3260137" y="1357134"/>
            <a:ext cx="1439818" cy="400110"/>
          </a:xfrm>
          <a:prstGeom prst="rect">
            <a:avLst/>
          </a:prstGeom>
          <a:noFill/>
        </p:spPr>
        <p:txBody>
          <a:bodyPr wrap="none" rtlCol="0">
            <a:spAutoFit/>
          </a:bodyPr>
          <a:lstStyle/>
          <a:p>
            <a:pPr algn="ctr"/>
            <a:r>
              <a:rPr lang="en-US" sz="1000" b="1" dirty="0"/>
              <a:t>2025-2026</a:t>
            </a:r>
          </a:p>
          <a:p>
            <a:pPr algn="ctr"/>
            <a:r>
              <a:rPr lang="en-US" sz="1000" b="1" dirty="0">
                <a:hlinkClick r:id="rId21"/>
              </a:rPr>
              <a:t>125 New Esti-Mysteries</a:t>
            </a:r>
            <a:endParaRPr lang="en-US" sz="1000" b="1" dirty="0"/>
          </a:p>
        </p:txBody>
      </p:sp>
      <p:grpSp>
        <p:nvGrpSpPr>
          <p:cNvPr id="10" name="Group 9">
            <a:extLst>
              <a:ext uri="{FF2B5EF4-FFF2-40B4-BE49-F238E27FC236}">
                <a16:creationId xmlns:a16="http://schemas.microsoft.com/office/drawing/2014/main" id="{F3908782-9AA4-EC82-3680-6EAD1811F607}"/>
              </a:ext>
            </a:extLst>
          </p:cNvPr>
          <p:cNvGrpSpPr/>
          <p:nvPr/>
        </p:nvGrpSpPr>
        <p:grpSpPr>
          <a:xfrm>
            <a:off x="7338646" y="2093781"/>
            <a:ext cx="1670649" cy="1424777"/>
            <a:chOff x="-1297337" y="2235988"/>
            <a:chExt cx="1670649" cy="1424777"/>
          </a:xfrm>
        </p:grpSpPr>
        <p:sp>
          <p:nvSpPr>
            <p:cNvPr id="60" name="TextBox 59">
              <a:extLst>
                <a:ext uri="{FF2B5EF4-FFF2-40B4-BE49-F238E27FC236}">
                  <a16:creationId xmlns:a16="http://schemas.microsoft.com/office/drawing/2014/main" id="{045B3CBC-096E-46DA-AE22-E8270C3509E7}"/>
                </a:ext>
              </a:extLst>
            </p:cNvPr>
            <p:cNvSpPr txBox="1"/>
            <p:nvPr/>
          </p:nvSpPr>
          <p:spPr>
            <a:xfrm>
              <a:off x="-1297337" y="3414544"/>
              <a:ext cx="1670649" cy="246221"/>
            </a:xfrm>
            <a:prstGeom prst="rect">
              <a:avLst/>
            </a:prstGeom>
            <a:noFill/>
            <a:ln w="19050">
              <a:noFill/>
            </a:ln>
          </p:spPr>
          <p:txBody>
            <a:bodyPr wrap="none" rtlCol="0">
              <a:spAutoFit/>
            </a:bodyPr>
            <a:lstStyle/>
            <a:p>
              <a:pPr algn="ctr"/>
              <a:r>
                <a:rPr lang="en-US" sz="1000" b="1" dirty="0">
                  <a:hlinkClick r:id="rId25"/>
                </a:rPr>
                <a:t>More Estimation Clipboards</a:t>
              </a:r>
              <a:endParaRPr lang="en-US" sz="1000" b="1" dirty="0"/>
            </a:p>
          </p:txBody>
        </p:sp>
        <p:pic>
          <p:nvPicPr>
            <p:cNvPr id="52" name="Picture 51">
              <a:hlinkClick r:id="rId25"/>
              <a:extLst>
                <a:ext uri="{FF2B5EF4-FFF2-40B4-BE49-F238E27FC236}">
                  <a16:creationId xmlns:a16="http://schemas.microsoft.com/office/drawing/2014/main" id="{83E6B7E1-8F5B-928F-CB04-65747DBF596A}"/>
                </a:ext>
              </a:extLst>
            </p:cNvPr>
            <p:cNvPicPr>
              <a:picLocks noChangeAspect="1"/>
            </p:cNvPicPr>
            <p:nvPr/>
          </p:nvPicPr>
          <p:blipFill>
            <a:blip r:embed="rId26"/>
            <a:stretch>
              <a:fillRect/>
            </a:stretch>
          </p:blipFill>
          <p:spPr>
            <a:xfrm>
              <a:off x="-1155320" y="2235988"/>
              <a:ext cx="1388368" cy="1041274"/>
            </a:xfrm>
            <a:prstGeom prst="rect">
              <a:avLst/>
            </a:prstGeom>
            <a:ln w="19050">
              <a:solidFill>
                <a:schemeClr val="tx1"/>
              </a:solidFill>
            </a:ln>
          </p:spPr>
        </p:pic>
      </p:grpSp>
      <p:pic>
        <p:nvPicPr>
          <p:cNvPr id="53" name="Picture 2" descr="Season 1 Playlist Thumbnail">
            <a:hlinkClick r:id="rId27"/>
            <a:extLst>
              <a:ext uri="{FF2B5EF4-FFF2-40B4-BE49-F238E27FC236}">
                <a16:creationId xmlns:a16="http://schemas.microsoft.com/office/drawing/2014/main" id="{4534A72C-B03F-B5B9-8BDA-CDD93B80D00B}"/>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1989123" y="3835608"/>
            <a:ext cx="1390513" cy="782164"/>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54" name="TextBox 53">
            <a:extLst>
              <a:ext uri="{FF2B5EF4-FFF2-40B4-BE49-F238E27FC236}">
                <a16:creationId xmlns:a16="http://schemas.microsoft.com/office/drawing/2014/main" id="{816EA4AC-7656-03B8-20C5-E14CDF6C8AC1}"/>
              </a:ext>
            </a:extLst>
          </p:cNvPr>
          <p:cNvSpPr txBox="1"/>
          <p:nvPr/>
        </p:nvSpPr>
        <p:spPr>
          <a:xfrm>
            <a:off x="1575271" y="4623577"/>
            <a:ext cx="2208120"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1</a:t>
            </a:r>
            <a:endParaRPr lang="en-US" sz="1000" b="1" dirty="0"/>
          </a:p>
          <a:p>
            <a:pPr algn="ctr"/>
            <a:r>
              <a:rPr lang="en-US" sz="1000" b="1" dirty="0"/>
              <a:t>November 2024</a:t>
            </a:r>
            <a:endParaRPr lang="en-US" sz="1000" dirty="0"/>
          </a:p>
        </p:txBody>
      </p:sp>
      <p:pic>
        <p:nvPicPr>
          <p:cNvPr id="43" name="Picture 42">
            <a:hlinkClick r:id="rId29"/>
            <a:extLst>
              <a:ext uri="{FF2B5EF4-FFF2-40B4-BE49-F238E27FC236}">
                <a16:creationId xmlns:a16="http://schemas.microsoft.com/office/drawing/2014/main" id="{E24839C5-E85D-8B43-72FF-5D5127BA643F}"/>
              </a:ext>
            </a:extLst>
          </p:cNvPr>
          <p:cNvPicPr>
            <a:picLocks noChangeAspect="1"/>
          </p:cNvPicPr>
          <p:nvPr/>
        </p:nvPicPr>
        <p:blipFill>
          <a:blip r:embed="rId30"/>
          <a:stretch>
            <a:fillRect/>
          </a:stretch>
        </p:blipFill>
        <p:spPr>
          <a:xfrm>
            <a:off x="222631" y="3835607"/>
            <a:ext cx="1396831" cy="785717"/>
          </a:xfrm>
          <a:prstGeom prst="rect">
            <a:avLst/>
          </a:prstGeom>
          <a:ln w="19050">
            <a:solidFill>
              <a:schemeClr val="tx1"/>
            </a:solidFill>
          </a:ln>
        </p:spPr>
      </p:pic>
      <p:sp>
        <p:nvSpPr>
          <p:cNvPr id="57" name="TextBox 56">
            <a:extLst>
              <a:ext uri="{FF2B5EF4-FFF2-40B4-BE49-F238E27FC236}">
                <a16:creationId xmlns:a16="http://schemas.microsoft.com/office/drawing/2014/main" id="{56A142B3-B06A-2DA7-46B0-516065B128A2}"/>
              </a:ext>
            </a:extLst>
          </p:cNvPr>
          <p:cNvSpPr txBox="1"/>
          <p:nvPr/>
        </p:nvSpPr>
        <p:spPr>
          <a:xfrm>
            <a:off x="239610" y="4618380"/>
            <a:ext cx="1368714"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2</a:t>
            </a:r>
            <a:endParaRPr lang="en-US" sz="1000" b="1" dirty="0"/>
          </a:p>
          <a:p>
            <a:pPr algn="ctr"/>
            <a:r>
              <a:rPr lang="en-US" sz="1000" b="1" dirty="0"/>
              <a:t>February 2025</a:t>
            </a:r>
            <a:endParaRPr lang="en-US" sz="1000" dirty="0"/>
          </a:p>
        </p:txBody>
      </p:sp>
      <p:cxnSp>
        <p:nvCxnSpPr>
          <p:cNvPr id="5" name="Straight Connector 4">
            <a:extLst>
              <a:ext uri="{FF2B5EF4-FFF2-40B4-BE49-F238E27FC236}">
                <a16:creationId xmlns:a16="http://schemas.microsoft.com/office/drawing/2014/main" id="{C7ED3FAA-9B06-178F-642D-2E9106DE1016}"/>
              </a:ext>
            </a:extLst>
          </p:cNvPr>
          <p:cNvCxnSpPr>
            <a:cxnSpLocks/>
          </p:cNvCxnSpPr>
          <p:nvPr/>
        </p:nvCxnSpPr>
        <p:spPr>
          <a:xfrm>
            <a:off x="7164451" y="1884139"/>
            <a:ext cx="0" cy="34537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7486C6C-F3D0-B4A2-E1C2-2BB0A0F95C84}"/>
              </a:ext>
            </a:extLst>
          </p:cNvPr>
          <p:cNvSpPr txBox="1"/>
          <p:nvPr/>
        </p:nvSpPr>
        <p:spPr>
          <a:xfrm>
            <a:off x="3772253" y="4612108"/>
            <a:ext cx="1383308" cy="553998"/>
          </a:xfrm>
          <a:prstGeom prst="rect">
            <a:avLst/>
          </a:prstGeom>
          <a:noFill/>
          <a:ln w="38100">
            <a:noFill/>
          </a:ln>
        </p:spPr>
        <p:txBody>
          <a:bodyPr wrap="square" rtlCol="0">
            <a:spAutoFit/>
          </a:bodyPr>
          <a:lstStyle/>
          <a:p>
            <a:pPr algn="ctr"/>
            <a:r>
              <a:rPr lang="en-US" sz="1000" b="1" dirty="0">
                <a:hlinkClick r:id="" action="ppaction://noaction"/>
              </a:rPr>
              <a:t>The Original </a:t>
            </a:r>
          </a:p>
          <a:p>
            <a:pPr algn="ctr"/>
            <a:r>
              <a:rPr lang="en-US" sz="1000" b="1" dirty="0">
                <a:hlinkClick r:id="" action="ppaction://noaction"/>
              </a:rPr>
              <a:t>Leaping Numbers</a:t>
            </a:r>
          </a:p>
          <a:p>
            <a:pPr algn="ctr"/>
            <a:r>
              <a:rPr lang="en-US" sz="1000" b="1" dirty="0"/>
              <a:t>February 2024</a:t>
            </a:r>
          </a:p>
        </p:txBody>
      </p:sp>
      <p:pic>
        <p:nvPicPr>
          <p:cNvPr id="12" name="Picture 11">
            <a:hlinkClick r:id="rId31"/>
            <a:extLst>
              <a:ext uri="{FF2B5EF4-FFF2-40B4-BE49-F238E27FC236}">
                <a16:creationId xmlns:a16="http://schemas.microsoft.com/office/drawing/2014/main" id="{547580EE-92A1-8A93-AF2C-90D53A54F14C}"/>
              </a:ext>
            </a:extLst>
          </p:cNvPr>
          <p:cNvPicPr>
            <a:picLocks noChangeAspect="1"/>
          </p:cNvPicPr>
          <p:nvPr/>
        </p:nvPicPr>
        <p:blipFill>
          <a:blip r:embed="rId32"/>
          <a:stretch>
            <a:fillRect/>
          </a:stretch>
        </p:blipFill>
        <p:spPr>
          <a:xfrm>
            <a:off x="3772253" y="3823517"/>
            <a:ext cx="1396433" cy="785494"/>
          </a:xfrm>
          <a:prstGeom prst="rect">
            <a:avLst/>
          </a:prstGeom>
          <a:ln w="19050">
            <a:solidFill>
              <a:schemeClr val="tx1"/>
            </a:solidFill>
          </a:ln>
        </p:spPr>
      </p:pic>
      <p:cxnSp>
        <p:nvCxnSpPr>
          <p:cNvPr id="61" name="Straight Connector 60">
            <a:extLst>
              <a:ext uri="{FF2B5EF4-FFF2-40B4-BE49-F238E27FC236}">
                <a16:creationId xmlns:a16="http://schemas.microsoft.com/office/drawing/2014/main" id="{6C17F095-4F4B-85D4-C13B-73ADD0F16146}"/>
              </a:ext>
            </a:extLst>
          </p:cNvPr>
          <p:cNvCxnSpPr>
            <a:cxnSpLocks/>
          </p:cNvCxnSpPr>
          <p:nvPr/>
        </p:nvCxnSpPr>
        <p:spPr>
          <a:xfrm>
            <a:off x="5409095" y="3629499"/>
            <a:ext cx="0" cy="32372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49" name="Group 2048">
            <a:extLst>
              <a:ext uri="{FF2B5EF4-FFF2-40B4-BE49-F238E27FC236}">
                <a16:creationId xmlns:a16="http://schemas.microsoft.com/office/drawing/2014/main" id="{E0E7B397-A5E2-832E-4764-6A140F841EF7}"/>
              </a:ext>
            </a:extLst>
          </p:cNvPr>
          <p:cNvGrpSpPr/>
          <p:nvPr/>
        </p:nvGrpSpPr>
        <p:grpSpPr>
          <a:xfrm>
            <a:off x="5583906" y="3825528"/>
            <a:ext cx="1392546" cy="1419629"/>
            <a:chOff x="9584016" y="3825528"/>
            <a:chExt cx="1392546" cy="1419629"/>
          </a:xfrm>
        </p:grpSpPr>
        <p:sp>
          <p:nvSpPr>
            <p:cNvPr id="2050" name="TextBox 2049">
              <a:extLst>
                <a:ext uri="{FF2B5EF4-FFF2-40B4-BE49-F238E27FC236}">
                  <a16:creationId xmlns:a16="http://schemas.microsoft.com/office/drawing/2014/main" id="{DC2A5E89-AF39-34D7-E3BF-A2F09320FA9F}"/>
                </a:ext>
              </a:extLst>
            </p:cNvPr>
            <p:cNvSpPr txBox="1"/>
            <p:nvPr/>
          </p:nvSpPr>
          <p:spPr>
            <a:xfrm>
              <a:off x="9677400" y="484504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pic>
          <p:nvPicPr>
            <p:cNvPr id="2051" name="Picture 2050">
              <a:hlinkClick r:id="rId33"/>
              <a:extLst>
                <a:ext uri="{FF2B5EF4-FFF2-40B4-BE49-F238E27FC236}">
                  <a16:creationId xmlns:a16="http://schemas.microsoft.com/office/drawing/2014/main" id="{AC7F1895-BF02-586A-B081-A6D75678819E}"/>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9584016" y="3825528"/>
              <a:ext cx="1392546" cy="1044410"/>
            </a:xfrm>
            <a:prstGeom prst="rect">
              <a:avLst/>
            </a:prstGeom>
            <a:ln w="19050">
              <a:solidFill>
                <a:schemeClr val="tx1"/>
              </a:solidFill>
            </a:ln>
          </p:spPr>
        </p:pic>
      </p:grpSp>
      <p:grpSp>
        <p:nvGrpSpPr>
          <p:cNvPr id="2052" name="Group 2051">
            <a:extLst>
              <a:ext uri="{FF2B5EF4-FFF2-40B4-BE49-F238E27FC236}">
                <a16:creationId xmlns:a16="http://schemas.microsoft.com/office/drawing/2014/main" id="{72F2E76A-05C5-12C5-B9E5-B7FBE535F978}"/>
              </a:ext>
            </a:extLst>
          </p:cNvPr>
          <p:cNvGrpSpPr/>
          <p:nvPr/>
        </p:nvGrpSpPr>
        <p:grpSpPr>
          <a:xfrm>
            <a:off x="3583422" y="5487807"/>
            <a:ext cx="1661684" cy="1328419"/>
            <a:chOff x="3002878" y="5487807"/>
            <a:chExt cx="1661684" cy="1328419"/>
          </a:xfrm>
        </p:grpSpPr>
        <p:pic>
          <p:nvPicPr>
            <p:cNvPr id="2055" name="Picture 2054">
              <a:hlinkClick r:id="rId35"/>
              <a:extLst>
                <a:ext uri="{FF2B5EF4-FFF2-40B4-BE49-F238E27FC236}">
                  <a16:creationId xmlns:a16="http://schemas.microsoft.com/office/drawing/2014/main" id="{7106CEF0-DBCB-4730-3A1F-9D97C48BF576}"/>
                </a:ext>
              </a:extLst>
            </p:cNvPr>
            <p:cNvPicPr>
              <a:picLocks noChangeAspect="1"/>
            </p:cNvPicPr>
            <p:nvPr/>
          </p:nvPicPr>
          <p:blipFill>
            <a:blip r:embed="rId36"/>
            <a:stretch>
              <a:fillRect/>
            </a:stretch>
          </p:blipFill>
          <p:spPr>
            <a:xfrm>
              <a:off x="3210735" y="5487807"/>
              <a:ext cx="1245967" cy="934475"/>
            </a:xfrm>
            <a:prstGeom prst="rect">
              <a:avLst/>
            </a:prstGeom>
            <a:ln w="19050">
              <a:solidFill>
                <a:schemeClr val="tx1"/>
              </a:solidFill>
            </a:ln>
          </p:spPr>
        </p:pic>
        <p:sp>
          <p:nvSpPr>
            <p:cNvPr id="2056" name="TextBox 2055">
              <a:extLst>
                <a:ext uri="{FF2B5EF4-FFF2-40B4-BE49-F238E27FC236}">
                  <a16:creationId xmlns:a16="http://schemas.microsoft.com/office/drawing/2014/main" id="{5859565C-12D6-CA90-A427-5360E21780E8}"/>
                </a:ext>
              </a:extLst>
            </p:cNvPr>
            <p:cNvSpPr txBox="1"/>
            <p:nvPr/>
          </p:nvSpPr>
          <p:spPr>
            <a:xfrm>
              <a:off x="3002878" y="6416116"/>
              <a:ext cx="1661684" cy="400110"/>
            </a:xfrm>
            <a:prstGeom prst="rect">
              <a:avLst/>
            </a:prstGeom>
            <a:noFill/>
            <a:ln w="38100">
              <a:noFill/>
            </a:ln>
          </p:spPr>
          <p:txBody>
            <a:bodyPr wrap="square">
              <a:spAutoFit/>
            </a:bodyPr>
            <a:lstStyle/>
            <a:p>
              <a:pPr algn="ctr"/>
              <a:r>
                <a:rPr lang="en-US" sz="1000" b="1" dirty="0">
                  <a:hlinkClick r:id="" action="ppaction://noaction"/>
                </a:rPr>
                <a:t>PowerPoint Files </a:t>
              </a:r>
            </a:p>
            <a:p>
              <a:pPr algn="ctr"/>
              <a:r>
                <a:rPr lang="en-US" sz="1000" b="1" dirty="0">
                  <a:hlinkClick r:id="" action="ppaction://noaction"/>
                </a:rPr>
                <a:t>Designed for Google Slides</a:t>
              </a:r>
              <a:endParaRPr lang="en-US" sz="1000" dirty="0"/>
            </a:p>
          </p:txBody>
        </p:sp>
      </p:grpSp>
      <p:grpSp>
        <p:nvGrpSpPr>
          <p:cNvPr id="2058" name="Group 2057">
            <a:extLst>
              <a:ext uri="{FF2B5EF4-FFF2-40B4-BE49-F238E27FC236}">
                <a16:creationId xmlns:a16="http://schemas.microsoft.com/office/drawing/2014/main" id="{A1B044DF-6FA9-EA7C-AF7F-83BCC2A1B427}"/>
              </a:ext>
            </a:extLst>
          </p:cNvPr>
          <p:cNvGrpSpPr/>
          <p:nvPr/>
        </p:nvGrpSpPr>
        <p:grpSpPr>
          <a:xfrm>
            <a:off x="1928941" y="5487808"/>
            <a:ext cx="1519967" cy="1337846"/>
            <a:chOff x="1457973" y="5487808"/>
            <a:chExt cx="1519967" cy="1337846"/>
          </a:xfrm>
        </p:grpSpPr>
        <p:pic>
          <p:nvPicPr>
            <p:cNvPr id="2059" name="Picture 7" descr="C:\Users\Steve Wyborney\Desktop\Splat Promos HUGE SET\Slide6.JPG">
              <a:hlinkClick r:id="rId37"/>
              <a:extLst>
                <a:ext uri="{FF2B5EF4-FFF2-40B4-BE49-F238E27FC236}">
                  <a16:creationId xmlns:a16="http://schemas.microsoft.com/office/drawing/2014/main" id="{1869C47B-F40F-A105-A937-3D639AA8E833}"/>
                </a:ext>
              </a:extLst>
            </p:cNvPr>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160835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2" name="TextBox 2061">
              <a:extLst>
                <a:ext uri="{FF2B5EF4-FFF2-40B4-BE49-F238E27FC236}">
                  <a16:creationId xmlns:a16="http://schemas.microsoft.com/office/drawing/2014/main" id="{93652C67-106C-3BBA-33B8-5449E7F468F7}"/>
                </a:ext>
              </a:extLst>
            </p:cNvPr>
            <p:cNvSpPr txBox="1"/>
            <p:nvPr/>
          </p:nvSpPr>
          <p:spPr>
            <a:xfrm>
              <a:off x="1457973" y="6425544"/>
              <a:ext cx="1519967" cy="400110"/>
            </a:xfrm>
            <a:prstGeom prst="rect">
              <a:avLst/>
            </a:prstGeom>
            <a:noFill/>
          </p:spPr>
          <p:txBody>
            <a:bodyPr wrap="square" rtlCol="0">
              <a:spAutoFit/>
            </a:bodyPr>
            <a:lstStyle/>
            <a:p>
              <a:pPr algn="ctr"/>
              <a:r>
                <a:rPr lang="en-US" sz="1000" b="1" dirty="0">
                  <a:hlinkClick r:id="rId39"/>
                </a:rPr>
                <a:t>The Original 20 Fraction Splat! Lessons</a:t>
              </a:r>
              <a:endParaRPr lang="en-US" sz="1000" b="1" dirty="0"/>
            </a:p>
          </p:txBody>
        </p:sp>
      </p:grpSp>
      <p:grpSp>
        <p:nvGrpSpPr>
          <p:cNvPr id="2063" name="Group 2062">
            <a:extLst>
              <a:ext uri="{FF2B5EF4-FFF2-40B4-BE49-F238E27FC236}">
                <a16:creationId xmlns:a16="http://schemas.microsoft.com/office/drawing/2014/main" id="{58A1070D-23CE-2929-6702-E0BC0A29807C}"/>
              </a:ext>
            </a:extLst>
          </p:cNvPr>
          <p:cNvGrpSpPr/>
          <p:nvPr/>
        </p:nvGrpSpPr>
        <p:grpSpPr>
          <a:xfrm>
            <a:off x="311446" y="5508975"/>
            <a:ext cx="1219200" cy="1281556"/>
            <a:chOff x="162328" y="5508975"/>
            <a:chExt cx="1219200" cy="1281556"/>
          </a:xfrm>
        </p:grpSpPr>
        <p:pic>
          <p:nvPicPr>
            <p:cNvPr id="2064" name="Picture 3" descr="C:\Users\Steve Wyborney\Desktop\SPLAT blog post folder\Splat Promo Images and GIFs\Splat Level 3 B.jpg">
              <a:hlinkClick r:id="rId40"/>
              <a:extLst>
                <a:ext uri="{FF2B5EF4-FFF2-40B4-BE49-F238E27FC236}">
                  <a16:creationId xmlns:a16="http://schemas.microsoft.com/office/drawing/2014/main" id="{851A0001-1D18-9507-4D69-51B87810559B}"/>
                </a:ext>
              </a:extLst>
            </p:cNvPr>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162328" y="5508975"/>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5" name="TextBox 2064">
              <a:extLst>
                <a:ext uri="{FF2B5EF4-FFF2-40B4-BE49-F238E27FC236}">
                  <a16:creationId xmlns:a16="http://schemas.microsoft.com/office/drawing/2014/main" id="{61B236CF-5B47-627B-63AE-6C623540D4BB}"/>
                </a:ext>
              </a:extLst>
            </p:cNvPr>
            <p:cNvSpPr txBox="1"/>
            <p:nvPr/>
          </p:nvSpPr>
          <p:spPr>
            <a:xfrm>
              <a:off x="208819"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grpSp>
      <p:grpSp>
        <p:nvGrpSpPr>
          <p:cNvPr id="2068" name="Group 2067">
            <a:extLst>
              <a:ext uri="{FF2B5EF4-FFF2-40B4-BE49-F238E27FC236}">
                <a16:creationId xmlns:a16="http://schemas.microsoft.com/office/drawing/2014/main" id="{DC15011B-B5A7-457C-577B-EC978550DAD5}"/>
              </a:ext>
            </a:extLst>
          </p:cNvPr>
          <p:cNvGrpSpPr/>
          <p:nvPr/>
        </p:nvGrpSpPr>
        <p:grpSpPr>
          <a:xfrm>
            <a:off x="324917" y="141053"/>
            <a:ext cx="2284215" cy="1733113"/>
            <a:chOff x="153526" y="438998"/>
            <a:chExt cx="2284215" cy="1733113"/>
          </a:xfrm>
        </p:grpSpPr>
        <p:pic>
          <p:nvPicPr>
            <p:cNvPr id="2069" name="Picture 2068">
              <a:hlinkClick r:id="rId42"/>
              <a:extLst>
                <a:ext uri="{FF2B5EF4-FFF2-40B4-BE49-F238E27FC236}">
                  <a16:creationId xmlns:a16="http://schemas.microsoft.com/office/drawing/2014/main" id="{C5C39896-D286-A709-54C1-0E9457914499}"/>
                </a:ext>
              </a:extLst>
            </p:cNvPr>
            <p:cNvPicPr>
              <a:picLocks noChangeAspect="1"/>
            </p:cNvPicPr>
            <p:nvPr/>
          </p:nvPicPr>
          <p:blipFill>
            <a:blip r:embed="rId43"/>
            <a:stretch>
              <a:fillRect/>
            </a:stretch>
          </p:blipFill>
          <p:spPr>
            <a:xfrm>
              <a:off x="583173" y="438998"/>
              <a:ext cx="1424900" cy="734814"/>
            </a:xfrm>
            <a:prstGeom prst="rect">
              <a:avLst/>
            </a:prstGeom>
            <a:ln w="38100">
              <a:solidFill>
                <a:schemeClr val="accent1">
                  <a:shade val="15000"/>
                </a:schemeClr>
              </a:solidFill>
            </a:ln>
          </p:spPr>
        </p:pic>
        <p:sp>
          <p:nvSpPr>
            <p:cNvPr id="2070" name="TextBox 2069">
              <a:extLst>
                <a:ext uri="{FF2B5EF4-FFF2-40B4-BE49-F238E27FC236}">
                  <a16:creationId xmlns:a16="http://schemas.microsoft.com/office/drawing/2014/main" id="{72BA22AF-7D9C-D357-8B2D-A57B502D8840}"/>
                </a:ext>
              </a:extLst>
            </p:cNvPr>
            <p:cNvSpPr txBox="1"/>
            <p:nvPr/>
          </p:nvSpPr>
          <p:spPr>
            <a:xfrm>
              <a:off x="153526" y="1218004"/>
              <a:ext cx="2284215" cy="954107"/>
            </a:xfrm>
            <a:prstGeom prst="rect">
              <a:avLst/>
            </a:prstGeom>
            <a:noFill/>
          </p:spPr>
          <p:txBody>
            <a:bodyPr wrap="none" rtlCol="0">
              <a:spAutoFit/>
            </a:bodyPr>
            <a:lstStyle/>
            <a:p>
              <a:pPr algn="ctr"/>
              <a:r>
                <a:rPr lang="en-US" sz="1400" b="1" dirty="0"/>
                <a:t>Are you subscribed to the </a:t>
              </a:r>
            </a:p>
            <a:p>
              <a:pPr algn="ctr"/>
              <a:r>
                <a:rPr lang="en-US" sz="1400" b="1" dirty="0"/>
                <a:t>blog newsletter? </a:t>
              </a:r>
            </a:p>
            <a:p>
              <a:pPr algn="ctr"/>
              <a:r>
                <a:rPr lang="en-US" sz="1400" b="1" dirty="0">
                  <a:hlinkClick r:id="rId42"/>
                </a:rPr>
                <a:t>Sign Up Here</a:t>
              </a:r>
              <a:endParaRPr lang="en-US" sz="1400" b="1" dirty="0"/>
            </a:p>
            <a:p>
              <a:pPr algn="ctr"/>
              <a:r>
                <a:rPr lang="en-US" sz="1400" b="1" dirty="0"/>
                <a:t>New Resources Every Week!</a:t>
              </a:r>
            </a:p>
          </p:txBody>
        </p:sp>
      </p:grpSp>
    </p:spTree>
    <p:extLst>
      <p:ext uri="{BB962C8B-B14F-4D97-AF65-F5344CB8AC3E}">
        <p14:creationId xmlns:p14="http://schemas.microsoft.com/office/powerpoint/2010/main" val="3287367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“Cracking Open Clues”</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A plastic egg shaped container&#10;&#10;AI-generated content may be incorrect.">
            <a:extLst>
              <a:ext uri="{FF2B5EF4-FFF2-40B4-BE49-F238E27FC236}">
                <a16:creationId xmlns:a16="http://schemas.microsoft.com/office/drawing/2014/main" id="{A2D0991E-653E-BFCF-C756-A1FA18590C38}"/>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eggs </a:t>
            </a:r>
          </a:p>
          <a:p>
            <a:pPr algn="ctr"/>
            <a:r>
              <a:rPr lang="en-US" sz="2000" b="1" dirty="0">
                <a:solidFill>
                  <a:schemeClr val="tx1"/>
                </a:solidFill>
              </a:rPr>
              <a:t>are in the container?</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A plastic egg shaped container&#10;&#10;AI-generated content may be incorrect.">
            <a:extLst>
              <a:ext uri="{FF2B5EF4-FFF2-40B4-BE49-F238E27FC236}">
                <a16:creationId xmlns:a16="http://schemas.microsoft.com/office/drawing/2014/main" id="{274B32EF-1372-C060-5816-5DCF63ECE8A3}"/>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greater than 30 </a:t>
            </a:r>
          </a:p>
          <a:p>
            <a:pPr algn="ctr"/>
            <a:r>
              <a:rPr lang="en-US" b="1" dirty="0">
                <a:solidFill>
                  <a:schemeClr val="tx1"/>
                </a:solidFill>
              </a:rPr>
              <a:t>and less than 90.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part of this pattern:  </a:t>
            </a:r>
          </a:p>
          <a:p>
            <a:pPr algn="ctr"/>
            <a:r>
              <a:rPr lang="en-US" b="1" dirty="0">
                <a:solidFill>
                  <a:schemeClr val="tx1"/>
                </a:solidFill>
              </a:rPr>
              <a:t>35, 40, 45 …</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does not include the digit 7.</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There are 5 colors of eggs.</a:t>
            </a:r>
          </a:p>
          <a:p>
            <a:pPr algn="ctr"/>
            <a:r>
              <a:rPr lang="en-US" b="1" dirty="0">
                <a:solidFill>
                  <a:schemeClr val="tx1"/>
                </a:solidFill>
              </a:rPr>
              <a:t>The answer does not include </a:t>
            </a:r>
          </a:p>
          <a:p>
            <a:pPr algn="ctr"/>
            <a:r>
              <a:rPr lang="en-US" b="1" dirty="0">
                <a:solidFill>
                  <a:schemeClr val="tx1"/>
                </a:solidFill>
              </a:rPr>
              <a:t>the digit 5.</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 answer does not include the digit 6.</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A plastic egg shaped container&#10;&#10;AI-generated content may be incorrect.">
            <a:extLst>
              <a:ext uri="{FF2B5EF4-FFF2-40B4-BE49-F238E27FC236}">
                <a16:creationId xmlns:a16="http://schemas.microsoft.com/office/drawing/2014/main" id="{9D1E5F2C-C658-B874-870B-10F318160F46}"/>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A plastic egg shaped container&#10;&#10;AI-generated content may be incorrect.">
            <a:extLst>
              <a:ext uri="{FF2B5EF4-FFF2-40B4-BE49-F238E27FC236}">
                <a16:creationId xmlns:a16="http://schemas.microsoft.com/office/drawing/2014/main" id="{D2364B7E-12BA-5144-DF2F-0FF0CA5049E4}"/>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40 eggs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1CB992-7ED5-41AB-A109-9D6F9F6B184F}"/>
            </a:ext>
          </a:extLst>
        </p:cNvPr>
        <p:cNvGrpSpPr/>
        <p:nvPr/>
      </p:nvGrpSpPr>
      <p:grpSpPr>
        <a:xfrm>
          <a:off x="0" y="0"/>
          <a:ext cx="0" cy="0"/>
          <a:chOff x="0" y="0"/>
          <a:chExt cx="0" cy="0"/>
        </a:xfrm>
      </p:grpSpPr>
      <p:grpSp>
        <p:nvGrpSpPr>
          <p:cNvPr id="37" name="Group 36">
            <a:extLst>
              <a:ext uri="{FF2B5EF4-FFF2-40B4-BE49-F238E27FC236}">
                <a16:creationId xmlns:a16="http://schemas.microsoft.com/office/drawing/2014/main" id="{40DF7230-8233-43C7-81BD-A89B8A694DE1}"/>
              </a:ext>
            </a:extLst>
          </p:cNvPr>
          <p:cNvGrpSpPr/>
          <p:nvPr/>
        </p:nvGrpSpPr>
        <p:grpSpPr>
          <a:xfrm>
            <a:off x="5595365" y="5483727"/>
            <a:ext cx="1381088" cy="1387197"/>
            <a:chOff x="7549125" y="3838432"/>
            <a:chExt cx="1381088" cy="1387197"/>
          </a:xfrm>
        </p:grpSpPr>
        <p:pic>
          <p:nvPicPr>
            <p:cNvPr id="39" name="Picture 2" descr="C:\Users\Steve Wyborney\Desktop\Presentation1.jpg">
              <a:hlinkClick r:id="rId3"/>
              <a:extLst>
                <a:ext uri="{FF2B5EF4-FFF2-40B4-BE49-F238E27FC236}">
                  <a16:creationId xmlns:a16="http://schemas.microsoft.com/office/drawing/2014/main" id="{112FA736-F464-D860-48D3-8EF64A7D286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13756" y="3838432"/>
              <a:ext cx="1251826" cy="93886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527B1C4C-B400-EF0D-2AFD-D3C1001BBABA}"/>
                </a:ext>
              </a:extLst>
            </p:cNvPr>
            <p:cNvSpPr txBox="1"/>
            <p:nvPr/>
          </p:nvSpPr>
          <p:spPr>
            <a:xfrm>
              <a:off x="7549125" y="4825519"/>
              <a:ext cx="1381088" cy="400110"/>
            </a:xfrm>
            <a:prstGeom prst="rect">
              <a:avLst/>
            </a:prstGeom>
            <a:noFill/>
          </p:spPr>
          <p:txBody>
            <a:bodyPr wrap="square" rtlCol="0">
              <a:spAutoFit/>
            </a:bodyPr>
            <a:lstStyle/>
            <a:p>
              <a:pPr algn="ctr"/>
              <a:r>
                <a:rPr lang="en-US" sz="1000" b="1" dirty="0">
                  <a:hlinkClick r:id="rId5"/>
                </a:rPr>
                <a:t>80 Cube Conversations Lessons</a:t>
              </a:r>
              <a:endParaRPr lang="en-US" sz="1000" b="1" dirty="0"/>
            </a:p>
          </p:txBody>
        </p:sp>
      </p:grpSp>
      <p:grpSp>
        <p:nvGrpSpPr>
          <p:cNvPr id="38" name="Group 37">
            <a:extLst>
              <a:ext uri="{FF2B5EF4-FFF2-40B4-BE49-F238E27FC236}">
                <a16:creationId xmlns:a16="http://schemas.microsoft.com/office/drawing/2014/main" id="{B4F46D4A-6913-595C-A618-2C4637B6E0F0}"/>
              </a:ext>
            </a:extLst>
          </p:cNvPr>
          <p:cNvGrpSpPr/>
          <p:nvPr/>
        </p:nvGrpSpPr>
        <p:grpSpPr>
          <a:xfrm>
            <a:off x="7245481" y="5487807"/>
            <a:ext cx="1815820" cy="1330818"/>
            <a:chOff x="9547369" y="5459714"/>
            <a:chExt cx="1815820" cy="1330818"/>
          </a:xfrm>
        </p:grpSpPr>
        <p:pic>
          <p:nvPicPr>
            <p:cNvPr id="1026" name="Picture 2" descr="C:\Users\Steve Wyborney\Desktop\20 Days Title Pic.jpg">
              <a:hlinkClick r:id="rId6"/>
              <a:extLst>
                <a:ext uri="{FF2B5EF4-FFF2-40B4-BE49-F238E27FC236}">
                  <a16:creationId xmlns:a16="http://schemas.microsoft.com/office/drawing/2014/main" id="{4AD723AE-6A52-4D22-88D5-D88500BAAD6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830118"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 name="TextBox 19">
              <a:hlinkClick r:id="rId8"/>
              <a:extLst>
                <a:ext uri="{FF2B5EF4-FFF2-40B4-BE49-F238E27FC236}">
                  <a16:creationId xmlns:a16="http://schemas.microsoft.com/office/drawing/2014/main" id="{5C2BE9A0-5C5B-6BE5-7643-5B30646F56A1}"/>
                </a:ext>
              </a:extLst>
            </p:cNvPr>
            <p:cNvSpPr txBox="1"/>
            <p:nvPr/>
          </p:nvSpPr>
          <p:spPr>
            <a:xfrm>
              <a:off x="9547369"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grpSp>
      <p:sp>
        <p:nvSpPr>
          <p:cNvPr id="62" name="TextBox 61">
            <a:extLst>
              <a:ext uri="{FF2B5EF4-FFF2-40B4-BE49-F238E27FC236}">
                <a16:creationId xmlns:a16="http://schemas.microsoft.com/office/drawing/2014/main" id="{3BC9FFB8-8213-E85E-45E8-BE7557899016}"/>
              </a:ext>
            </a:extLst>
          </p:cNvPr>
          <p:cNvSpPr txBox="1"/>
          <p:nvPr/>
        </p:nvSpPr>
        <p:spPr>
          <a:xfrm>
            <a:off x="5472005" y="314275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9"/>
              </a:rPr>
              <a:t>150 New </a:t>
            </a:r>
            <a:r>
              <a:rPr lang="en-US" sz="1000" b="1" dirty="0" err="1">
                <a:hlinkClick r:id="rId9"/>
              </a:rPr>
              <a:t>Esti</a:t>
            </a:r>
            <a:r>
              <a:rPr lang="en-US" sz="1000" b="1" dirty="0">
                <a:hlinkClick r:id="rId9"/>
              </a:rPr>
              <a:t>-Mysteries</a:t>
            </a:r>
            <a:endParaRPr lang="en-US" sz="1000" b="1" dirty="0"/>
          </a:p>
        </p:txBody>
      </p:sp>
      <p:pic>
        <p:nvPicPr>
          <p:cNvPr id="9" name="Picture 8">
            <a:hlinkClick r:id="rId9"/>
            <a:extLst>
              <a:ext uri="{FF2B5EF4-FFF2-40B4-BE49-F238E27FC236}">
                <a16:creationId xmlns:a16="http://schemas.microsoft.com/office/drawing/2014/main" id="{5C3BE760-774C-F853-2D89-2FF2BAE1DDD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96901" y="2093763"/>
            <a:ext cx="1392547" cy="1044409"/>
          </a:xfrm>
          <a:prstGeom prst="rect">
            <a:avLst/>
          </a:prstGeom>
          <a:ln w="19050">
            <a:solidFill>
              <a:schemeClr val="tx1"/>
            </a:solidFill>
          </a:ln>
        </p:spPr>
      </p:pic>
      <p:pic>
        <p:nvPicPr>
          <p:cNvPr id="13" name="Picture 12">
            <a:hlinkClick r:id="rId11"/>
            <a:extLst>
              <a:ext uri="{FF2B5EF4-FFF2-40B4-BE49-F238E27FC236}">
                <a16:creationId xmlns:a16="http://schemas.microsoft.com/office/drawing/2014/main" id="{0563E200-4066-315B-860A-B89CC15AC54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776804" y="2091173"/>
            <a:ext cx="1402996" cy="1052247"/>
          </a:xfrm>
          <a:prstGeom prst="rect">
            <a:avLst/>
          </a:prstGeom>
          <a:ln w="19050">
            <a:solidFill>
              <a:schemeClr val="tx1"/>
            </a:solidFill>
          </a:ln>
        </p:spPr>
      </p:pic>
      <p:sp>
        <p:nvSpPr>
          <p:cNvPr id="26" name="TextBox 25">
            <a:extLst>
              <a:ext uri="{FF2B5EF4-FFF2-40B4-BE49-F238E27FC236}">
                <a16:creationId xmlns:a16="http://schemas.microsoft.com/office/drawing/2014/main" id="{A0C8A4B8-B8A1-F192-E9A9-B3584367892E}"/>
              </a:ext>
            </a:extLst>
          </p:cNvPr>
          <p:cNvSpPr txBox="1"/>
          <p:nvPr/>
        </p:nvSpPr>
        <p:spPr>
          <a:xfrm>
            <a:off x="3796796" y="3133023"/>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11"/>
              </a:rPr>
              <a:t>170 New Esti-Mysteries</a:t>
            </a:r>
            <a:endParaRPr lang="en-US" sz="1000" b="1" dirty="0"/>
          </a:p>
        </p:txBody>
      </p:sp>
      <p:pic>
        <p:nvPicPr>
          <p:cNvPr id="55" name="Picture 54">
            <a:hlinkClick r:id="rId13"/>
            <a:extLst>
              <a:ext uri="{FF2B5EF4-FFF2-40B4-BE49-F238E27FC236}">
                <a16:creationId xmlns:a16="http://schemas.microsoft.com/office/drawing/2014/main" id="{BB506585-5DC2-B54B-210C-5994035D6300}"/>
              </a:ext>
            </a:extLst>
          </p:cNvPr>
          <p:cNvPicPr>
            <a:picLocks noChangeAspect="1"/>
          </p:cNvPicPr>
          <p:nvPr/>
        </p:nvPicPr>
        <p:blipFill rotWithShape="1">
          <a:blip r:embed="rId14"/>
          <a:srcRect l="22331" t="7030" r="29922" b="7483"/>
          <a:stretch/>
        </p:blipFill>
        <p:spPr>
          <a:xfrm>
            <a:off x="5766448" y="35951"/>
            <a:ext cx="1091552" cy="1303068"/>
          </a:xfrm>
          <a:prstGeom prst="rect">
            <a:avLst/>
          </a:prstGeom>
        </p:spPr>
      </p:pic>
      <p:sp>
        <p:nvSpPr>
          <p:cNvPr id="56" name="TextBox 55">
            <a:hlinkClick r:id="rId13"/>
            <a:extLst>
              <a:ext uri="{FF2B5EF4-FFF2-40B4-BE49-F238E27FC236}">
                <a16:creationId xmlns:a16="http://schemas.microsoft.com/office/drawing/2014/main" id="{E1AFFD8F-AAFC-5F6E-9D91-39B0E34973A0}"/>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1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grpSp>
        <p:nvGrpSpPr>
          <p:cNvPr id="33" name="Group 32">
            <a:extLst>
              <a:ext uri="{FF2B5EF4-FFF2-40B4-BE49-F238E27FC236}">
                <a16:creationId xmlns:a16="http://schemas.microsoft.com/office/drawing/2014/main" id="{46E2B44C-6B57-C464-29C8-DA2B5F9E09A5}"/>
              </a:ext>
            </a:extLst>
          </p:cNvPr>
          <p:cNvGrpSpPr/>
          <p:nvPr/>
        </p:nvGrpSpPr>
        <p:grpSpPr>
          <a:xfrm>
            <a:off x="7196238" y="3878618"/>
            <a:ext cx="1914307" cy="1343477"/>
            <a:chOff x="9976903" y="2253841"/>
            <a:chExt cx="1914307" cy="1343477"/>
          </a:xfrm>
        </p:grpSpPr>
        <p:sp>
          <p:nvSpPr>
            <p:cNvPr id="59" name="TextBox 58">
              <a:extLst>
                <a:ext uri="{FF2B5EF4-FFF2-40B4-BE49-F238E27FC236}">
                  <a16:creationId xmlns:a16="http://schemas.microsoft.com/office/drawing/2014/main" id="{20D3A029-BBF9-2BB1-4B19-682DBAE6D3EA}"/>
                </a:ext>
              </a:extLst>
            </p:cNvPr>
            <p:cNvSpPr txBox="1"/>
            <p:nvPr/>
          </p:nvSpPr>
          <p:spPr>
            <a:xfrm>
              <a:off x="9976903" y="3043320"/>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15"/>
                </a:rPr>
                <a:t>View the entire playlist here.</a:t>
              </a:r>
              <a:endParaRPr lang="en-US" sz="1000" b="1" dirty="0"/>
            </a:p>
          </p:txBody>
        </p:sp>
        <p:pic>
          <p:nvPicPr>
            <p:cNvPr id="63" name="Picture 62">
              <a:hlinkClick r:id="rId15"/>
              <a:extLst>
                <a:ext uri="{FF2B5EF4-FFF2-40B4-BE49-F238E27FC236}">
                  <a16:creationId xmlns:a16="http://schemas.microsoft.com/office/drawing/2014/main" id="{7969AD08-6C82-86A5-BF80-CFE3B008C066}"/>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297576" y="2253841"/>
              <a:ext cx="1272960" cy="716040"/>
            </a:xfrm>
            <a:prstGeom prst="rect">
              <a:avLst/>
            </a:prstGeom>
          </p:spPr>
        </p:pic>
      </p:grpSp>
      <p:sp>
        <p:nvSpPr>
          <p:cNvPr id="2061" name="TextBox 2060">
            <a:hlinkClick r:id="rId17"/>
            <a:extLst>
              <a:ext uri="{FF2B5EF4-FFF2-40B4-BE49-F238E27FC236}">
                <a16:creationId xmlns:a16="http://schemas.microsoft.com/office/drawing/2014/main" id="{16F34A79-136B-9FDC-1D4B-B53993F32E4A}"/>
              </a:ext>
            </a:extLst>
          </p:cNvPr>
          <p:cNvSpPr txBox="1"/>
          <p:nvPr/>
        </p:nvSpPr>
        <p:spPr>
          <a:xfrm>
            <a:off x="1935995" y="3130631"/>
            <a:ext cx="1468672" cy="400110"/>
          </a:xfrm>
          <a:prstGeom prst="rect">
            <a:avLst/>
          </a:prstGeom>
          <a:noFill/>
        </p:spPr>
        <p:txBody>
          <a:bodyPr wrap="none" rtlCol="0">
            <a:spAutoFit/>
          </a:bodyPr>
          <a:lstStyle/>
          <a:p>
            <a:pPr algn="ctr"/>
            <a:r>
              <a:rPr lang="en-US" sz="1000" b="1" dirty="0"/>
              <a:t>2023-2024</a:t>
            </a:r>
            <a:endParaRPr lang="en-US" sz="1000" b="1" dirty="0">
              <a:hlinkClick r:id="" action="ppaction://noaction"/>
            </a:endParaRPr>
          </a:p>
          <a:p>
            <a:pPr algn="ctr"/>
            <a:r>
              <a:rPr lang="en-US" sz="1000" b="1" dirty="0">
                <a:hlinkClick r:id="rId17"/>
              </a:rPr>
              <a:t>100 New Esti-Mysteries </a:t>
            </a:r>
            <a:endParaRPr lang="en-US" sz="1000" b="1" dirty="0"/>
          </a:p>
        </p:txBody>
      </p:sp>
      <p:pic>
        <p:nvPicPr>
          <p:cNvPr id="7" name="Picture 6">
            <a:hlinkClick r:id="rId18"/>
            <a:extLst>
              <a:ext uri="{FF2B5EF4-FFF2-40B4-BE49-F238E27FC236}">
                <a16:creationId xmlns:a16="http://schemas.microsoft.com/office/drawing/2014/main" id="{87B724F6-6C85-B72E-0EDE-41B5A408955D}"/>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23511" y="2099446"/>
            <a:ext cx="1395654" cy="1046740"/>
          </a:xfrm>
          <a:prstGeom prst="rect">
            <a:avLst/>
          </a:prstGeom>
          <a:ln w="19050">
            <a:solidFill>
              <a:schemeClr val="tx1"/>
            </a:solidFill>
          </a:ln>
        </p:spPr>
      </p:pic>
      <p:sp>
        <p:nvSpPr>
          <p:cNvPr id="2" name="TextBox 1">
            <a:hlinkClick r:id="rId18"/>
            <a:extLst>
              <a:ext uri="{FF2B5EF4-FFF2-40B4-BE49-F238E27FC236}">
                <a16:creationId xmlns:a16="http://schemas.microsoft.com/office/drawing/2014/main" id="{B2548440-435A-5BA0-E8AC-13158226EA8C}"/>
              </a:ext>
            </a:extLst>
          </p:cNvPr>
          <p:cNvSpPr txBox="1"/>
          <p:nvPr/>
        </p:nvSpPr>
        <p:spPr>
          <a:xfrm>
            <a:off x="202692" y="3131591"/>
            <a:ext cx="1439818" cy="400110"/>
          </a:xfrm>
          <a:prstGeom prst="rect">
            <a:avLst/>
          </a:prstGeom>
          <a:noFill/>
        </p:spPr>
        <p:txBody>
          <a:bodyPr wrap="none" rtlCol="0">
            <a:spAutoFit/>
          </a:bodyPr>
          <a:lstStyle/>
          <a:p>
            <a:pPr algn="ctr"/>
            <a:r>
              <a:rPr lang="en-US" sz="1000" b="1" dirty="0"/>
              <a:t>2024-2025</a:t>
            </a:r>
            <a:endParaRPr lang="en-US" sz="1000" b="1" dirty="0">
              <a:hlinkClick r:id="" action="ppaction://noaction"/>
            </a:endParaRPr>
          </a:p>
          <a:p>
            <a:pPr algn="ctr"/>
            <a:r>
              <a:rPr lang="en-US" sz="1000" b="1" dirty="0">
                <a:hlinkClick r:id="" action="ppaction://noaction"/>
              </a:rPr>
              <a:t>110 New Esti-Mysteries</a:t>
            </a:r>
            <a:endParaRPr lang="en-US" sz="1000" b="1" dirty="0"/>
          </a:p>
        </p:txBody>
      </p:sp>
      <p:grpSp>
        <p:nvGrpSpPr>
          <p:cNvPr id="48" name="Group 47">
            <a:extLst>
              <a:ext uri="{FF2B5EF4-FFF2-40B4-BE49-F238E27FC236}">
                <a16:creationId xmlns:a16="http://schemas.microsoft.com/office/drawing/2014/main" id="{8A19812C-DE1F-4480-4D04-E984BC8FCC71}"/>
              </a:ext>
            </a:extLst>
          </p:cNvPr>
          <p:cNvGrpSpPr/>
          <p:nvPr/>
        </p:nvGrpSpPr>
        <p:grpSpPr>
          <a:xfrm>
            <a:off x="0" y="0"/>
            <a:ext cx="9144000" cy="5337891"/>
            <a:chOff x="0" y="0"/>
            <a:chExt cx="9144000" cy="5337891"/>
          </a:xfrm>
        </p:grpSpPr>
        <p:cxnSp>
          <p:nvCxnSpPr>
            <p:cNvPr id="6" name="Straight Connector 5">
              <a:extLst>
                <a:ext uri="{FF2B5EF4-FFF2-40B4-BE49-F238E27FC236}">
                  <a16:creationId xmlns:a16="http://schemas.microsoft.com/office/drawing/2014/main" id="{B2846FF9-8D0A-98D7-85DF-62BA7E2B47A6}"/>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B3FF4E1-B5D3-7B84-10CC-52AE471A5103}"/>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E7DC5CA-F0CD-EB71-4541-9F398267EB25}"/>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CE6DC34-AB4A-8BE1-2BD1-BF81D10A281F}"/>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060" name="Picture 2059">
            <a:hlinkClick r:id="rId17"/>
            <a:extLst>
              <a:ext uri="{FF2B5EF4-FFF2-40B4-BE49-F238E27FC236}">
                <a16:creationId xmlns:a16="http://schemas.microsoft.com/office/drawing/2014/main" id="{05196C99-BEDD-6BB5-97F6-3EC2A383DDC2}"/>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985986" y="2086904"/>
            <a:ext cx="1396056" cy="1047043"/>
          </a:xfrm>
          <a:prstGeom prst="rect">
            <a:avLst/>
          </a:prstGeom>
          <a:ln w="19050">
            <a:solidFill>
              <a:schemeClr val="tx1"/>
            </a:solidFill>
          </a:ln>
        </p:spPr>
      </p:pic>
      <p:pic>
        <p:nvPicPr>
          <p:cNvPr id="18" name="Picture 17">
            <a:hlinkClick r:id="rId21"/>
            <a:extLst>
              <a:ext uri="{FF2B5EF4-FFF2-40B4-BE49-F238E27FC236}">
                <a16:creationId xmlns:a16="http://schemas.microsoft.com/office/drawing/2014/main" id="{EFBD2A78-EF3C-2C80-C9A0-ECE67DD15D25}"/>
              </a:ext>
            </a:extLst>
          </p:cNvPr>
          <p:cNvPicPr>
            <a:picLocks noChangeAspect="1"/>
          </p:cNvPicPr>
          <p:nvPr/>
        </p:nvPicPr>
        <p:blipFill>
          <a:blip r:embed="rId22"/>
          <a:stretch>
            <a:fillRect/>
          </a:stretch>
        </p:blipFill>
        <p:spPr>
          <a:xfrm>
            <a:off x="3135356" y="115893"/>
            <a:ext cx="1687883" cy="1265912"/>
          </a:xfrm>
          <a:prstGeom prst="rect">
            <a:avLst/>
          </a:prstGeom>
          <a:ln w="19050">
            <a:solidFill>
              <a:schemeClr val="tx1"/>
            </a:solidFill>
          </a:ln>
        </p:spPr>
      </p:pic>
      <p:pic>
        <p:nvPicPr>
          <p:cNvPr id="41" name="Picture 40">
            <a:hlinkClick r:id="rId23"/>
            <a:extLst>
              <a:ext uri="{FF2B5EF4-FFF2-40B4-BE49-F238E27FC236}">
                <a16:creationId xmlns:a16="http://schemas.microsoft.com/office/drawing/2014/main" id="{D468C924-B43E-BD48-5F63-659F81CD0AD1}"/>
              </a:ext>
            </a:extLst>
          </p:cNvPr>
          <p:cNvPicPr>
            <a:picLocks noChangeAspect="1"/>
          </p:cNvPicPr>
          <p:nvPr/>
        </p:nvPicPr>
        <p:blipFill>
          <a:blip r:embed="rId24"/>
          <a:stretch>
            <a:fillRect/>
          </a:stretch>
        </p:blipFill>
        <p:spPr>
          <a:xfrm>
            <a:off x="7540183" y="68304"/>
            <a:ext cx="1483994" cy="993469"/>
          </a:xfrm>
          <a:prstGeom prst="rect">
            <a:avLst/>
          </a:prstGeom>
          <a:ln w="19050">
            <a:noFill/>
          </a:ln>
        </p:spPr>
      </p:pic>
      <p:sp>
        <p:nvSpPr>
          <p:cNvPr id="47" name="TextBox 46">
            <a:extLst>
              <a:ext uri="{FF2B5EF4-FFF2-40B4-BE49-F238E27FC236}">
                <a16:creationId xmlns:a16="http://schemas.microsoft.com/office/drawing/2014/main" id="{CE05D3D1-BDEE-15FF-DBF5-26F2C166408E}"/>
              </a:ext>
            </a:extLst>
          </p:cNvPr>
          <p:cNvSpPr txBox="1"/>
          <p:nvPr/>
        </p:nvSpPr>
        <p:spPr>
          <a:xfrm>
            <a:off x="7467221" y="1091367"/>
            <a:ext cx="1648426" cy="769441"/>
          </a:xfrm>
          <a:prstGeom prst="rect">
            <a:avLst/>
          </a:prstGeom>
          <a:noFill/>
          <a:ln w="57150">
            <a:noFill/>
          </a:ln>
        </p:spPr>
        <p:txBody>
          <a:bodyPr wrap="square" rtlCol="0">
            <a:spAutoFit/>
          </a:bodyPr>
          <a:lstStyle/>
          <a:p>
            <a:pPr algn="ctr"/>
            <a:r>
              <a:rPr lang="en-US" sz="1200" b="1" dirty="0">
                <a:hlinkClick r:id="rId23"/>
              </a:rPr>
              <a:t>Steve </a:t>
            </a:r>
            <a:r>
              <a:rPr lang="en-US" sz="1200" b="1" dirty="0" err="1">
                <a:hlinkClick r:id="rId23"/>
              </a:rPr>
              <a:t>Wyborney’s</a:t>
            </a:r>
            <a:r>
              <a:rPr lang="en-US" sz="1200" b="1" dirty="0">
                <a:hlinkClick r:id="" action="ppaction://noaction"/>
              </a:rPr>
              <a:t> </a:t>
            </a:r>
          </a:p>
          <a:p>
            <a:pPr algn="ctr"/>
            <a:r>
              <a:rPr lang="en-US" sz="1200" b="1" dirty="0">
                <a:hlinkClick r:id="" action="ppaction://noaction"/>
              </a:rPr>
              <a:t>Math Courses</a:t>
            </a:r>
            <a:endParaRPr lang="en-US" sz="1200" b="1" dirty="0"/>
          </a:p>
          <a:p>
            <a:pPr algn="ctr"/>
            <a:r>
              <a:rPr lang="en-US" sz="1000" b="1" dirty="0"/>
              <a:t>Online courses</a:t>
            </a:r>
          </a:p>
          <a:p>
            <a:pPr algn="ctr"/>
            <a:r>
              <a:rPr lang="en-US" sz="1000" b="1" dirty="0"/>
              <a:t>Digital Download Bundles</a:t>
            </a:r>
          </a:p>
        </p:txBody>
      </p:sp>
      <p:sp>
        <p:nvSpPr>
          <p:cNvPr id="51" name="TextBox 50">
            <a:hlinkClick r:id="rId18"/>
            <a:extLst>
              <a:ext uri="{FF2B5EF4-FFF2-40B4-BE49-F238E27FC236}">
                <a16:creationId xmlns:a16="http://schemas.microsoft.com/office/drawing/2014/main" id="{4F84B550-7865-556B-DCD7-3C21260C854D}"/>
              </a:ext>
            </a:extLst>
          </p:cNvPr>
          <p:cNvSpPr txBox="1"/>
          <p:nvPr/>
        </p:nvSpPr>
        <p:spPr>
          <a:xfrm>
            <a:off x="3260137" y="1357134"/>
            <a:ext cx="1439818" cy="400110"/>
          </a:xfrm>
          <a:prstGeom prst="rect">
            <a:avLst/>
          </a:prstGeom>
          <a:noFill/>
        </p:spPr>
        <p:txBody>
          <a:bodyPr wrap="none" rtlCol="0">
            <a:spAutoFit/>
          </a:bodyPr>
          <a:lstStyle/>
          <a:p>
            <a:pPr algn="ctr"/>
            <a:r>
              <a:rPr lang="en-US" sz="1000" b="1" dirty="0"/>
              <a:t>2025-2026</a:t>
            </a:r>
          </a:p>
          <a:p>
            <a:pPr algn="ctr"/>
            <a:r>
              <a:rPr lang="en-US" sz="1000" b="1" dirty="0">
                <a:hlinkClick r:id="rId21"/>
              </a:rPr>
              <a:t>125 New Esti-Mysteries</a:t>
            </a:r>
            <a:endParaRPr lang="en-US" sz="1000" b="1" dirty="0"/>
          </a:p>
        </p:txBody>
      </p:sp>
      <p:grpSp>
        <p:nvGrpSpPr>
          <p:cNvPr id="10" name="Group 9">
            <a:extLst>
              <a:ext uri="{FF2B5EF4-FFF2-40B4-BE49-F238E27FC236}">
                <a16:creationId xmlns:a16="http://schemas.microsoft.com/office/drawing/2014/main" id="{830FA4D8-7CA9-7F59-10D5-C2679CDF95B5}"/>
              </a:ext>
            </a:extLst>
          </p:cNvPr>
          <p:cNvGrpSpPr/>
          <p:nvPr/>
        </p:nvGrpSpPr>
        <p:grpSpPr>
          <a:xfrm>
            <a:off x="7338646" y="2093781"/>
            <a:ext cx="1670649" cy="1424777"/>
            <a:chOff x="-1297337" y="2235988"/>
            <a:chExt cx="1670649" cy="1424777"/>
          </a:xfrm>
        </p:grpSpPr>
        <p:sp>
          <p:nvSpPr>
            <p:cNvPr id="60" name="TextBox 59">
              <a:extLst>
                <a:ext uri="{FF2B5EF4-FFF2-40B4-BE49-F238E27FC236}">
                  <a16:creationId xmlns:a16="http://schemas.microsoft.com/office/drawing/2014/main" id="{670EFAAA-92C5-EF37-5D48-11C890A02399}"/>
                </a:ext>
              </a:extLst>
            </p:cNvPr>
            <p:cNvSpPr txBox="1"/>
            <p:nvPr/>
          </p:nvSpPr>
          <p:spPr>
            <a:xfrm>
              <a:off x="-1297337" y="3414544"/>
              <a:ext cx="1670649" cy="246221"/>
            </a:xfrm>
            <a:prstGeom prst="rect">
              <a:avLst/>
            </a:prstGeom>
            <a:noFill/>
            <a:ln w="19050">
              <a:noFill/>
            </a:ln>
          </p:spPr>
          <p:txBody>
            <a:bodyPr wrap="none" rtlCol="0">
              <a:spAutoFit/>
            </a:bodyPr>
            <a:lstStyle/>
            <a:p>
              <a:pPr algn="ctr"/>
              <a:r>
                <a:rPr lang="en-US" sz="1000" b="1" dirty="0">
                  <a:hlinkClick r:id="rId25"/>
                </a:rPr>
                <a:t>More Estimation Clipboards</a:t>
              </a:r>
              <a:endParaRPr lang="en-US" sz="1000" b="1" dirty="0"/>
            </a:p>
          </p:txBody>
        </p:sp>
        <p:pic>
          <p:nvPicPr>
            <p:cNvPr id="52" name="Picture 51">
              <a:hlinkClick r:id="rId25"/>
              <a:extLst>
                <a:ext uri="{FF2B5EF4-FFF2-40B4-BE49-F238E27FC236}">
                  <a16:creationId xmlns:a16="http://schemas.microsoft.com/office/drawing/2014/main" id="{744DC34D-C0C6-4A7B-F423-8EA7AB45D224}"/>
                </a:ext>
              </a:extLst>
            </p:cNvPr>
            <p:cNvPicPr>
              <a:picLocks noChangeAspect="1"/>
            </p:cNvPicPr>
            <p:nvPr/>
          </p:nvPicPr>
          <p:blipFill>
            <a:blip r:embed="rId26"/>
            <a:stretch>
              <a:fillRect/>
            </a:stretch>
          </p:blipFill>
          <p:spPr>
            <a:xfrm>
              <a:off x="-1155320" y="2235988"/>
              <a:ext cx="1388368" cy="1041274"/>
            </a:xfrm>
            <a:prstGeom prst="rect">
              <a:avLst/>
            </a:prstGeom>
            <a:ln w="19050">
              <a:solidFill>
                <a:schemeClr val="tx1"/>
              </a:solidFill>
            </a:ln>
          </p:spPr>
        </p:pic>
      </p:grpSp>
      <p:pic>
        <p:nvPicPr>
          <p:cNvPr id="53" name="Picture 2" descr="Season 1 Playlist Thumbnail">
            <a:hlinkClick r:id="rId27"/>
            <a:extLst>
              <a:ext uri="{FF2B5EF4-FFF2-40B4-BE49-F238E27FC236}">
                <a16:creationId xmlns:a16="http://schemas.microsoft.com/office/drawing/2014/main" id="{65D35C80-98A7-CA5C-C4E1-03BD8C8C708A}"/>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1989123" y="3835608"/>
            <a:ext cx="1390513" cy="782164"/>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54" name="TextBox 53">
            <a:extLst>
              <a:ext uri="{FF2B5EF4-FFF2-40B4-BE49-F238E27FC236}">
                <a16:creationId xmlns:a16="http://schemas.microsoft.com/office/drawing/2014/main" id="{21DC305D-D4B0-20F0-8E30-5F026207E109}"/>
              </a:ext>
            </a:extLst>
          </p:cNvPr>
          <p:cNvSpPr txBox="1"/>
          <p:nvPr/>
        </p:nvSpPr>
        <p:spPr>
          <a:xfrm>
            <a:off x="1575271" y="4623577"/>
            <a:ext cx="2208120"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1</a:t>
            </a:r>
            <a:endParaRPr lang="en-US" sz="1000" b="1" dirty="0"/>
          </a:p>
          <a:p>
            <a:pPr algn="ctr"/>
            <a:r>
              <a:rPr lang="en-US" sz="1000" b="1" dirty="0"/>
              <a:t>November 2024</a:t>
            </a:r>
            <a:endParaRPr lang="en-US" sz="1000" dirty="0"/>
          </a:p>
        </p:txBody>
      </p:sp>
      <p:pic>
        <p:nvPicPr>
          <p:cNvPr id="43" name="Picture 42">
            <a:hlinkClick r:id="rId29"/>
            <a:extLst>
              <a:ext uri="{FF2B5EF4-FFF2-40B4-BE49-F238E27FC236}">
                <a16:creationId xmlns:a16="http://schemas.microsoft.com/office/drawing/2014/main" id="{D94A3F44-F219-0D29-42F0-3CBA63EEB967}"/>
              </a:ext>
            </a:extLst>
          </p:cNvPr>
          <p:cNvPicPr>
            <a:picLocks noChangeAspect="1"/>
          </p:cNvPicPr>
          <p:nvPr/>
        </p:nvPicPr>
        <p:blipFill>
          <a:blip r:embed="rId30"/>
          <a:stretch>
            <a:fillRect/>
          </a:stretch>
        </p:blipFill>
        <p:spPr>
          <a:xfrm>
            <a:off x="222631" y="3835607"/>
            <a:ext cx="1396831" cy="785717"/>
          </a:xfrm>
          <a:prstGeom prst="rect">
            <a:avLst/>
          </a:prstGeom>
          <a:ln w="19050">
            <a:solidFill>
              <a:schemeClr val="tx1"/>
            </a:solidFill>
          </a:ln>
        </p:spPr>
      </p:pic>
      <p:sp>
        <p:nvSpPr>
          <p:cNvPr id="57" name="TextBox 56">
            <a:extLst>
              <a:ext uri="{FF2B5EF4-FFF2-40B4-BE49-F238E27FC236}">
                <a16:creationId xmlns:a16="http://schemas.microsoft.com/office/drawing/2014/main" id="{3898E08F-6CCE-C6CD-393A-B83192982F91}"/>
              </a:ext>
            </a:extLst>
          </p:cNvPr>
          <p:cNvSpPr txBox="1"/>
          <p:nvPr/>
        </p:nvSpPr>
        <p:spPr>
          <a:xfrm>
            <a:off x="239610" y="4618380"/>
            <a:ext cx="1368714"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2</a:t>
            </a:r>
            <a:endParaRPr lang="en-US" sz="1000" b="1" dirty="0"/>
          </a:p>
          <a:p>
            <a:pPr algn="ctr"/>
            <a:r>
              <a:rPr lang="en-US" sz="1000" b="1" dirty="0"/>
              <a:t>February 2025</a:t>
            </a:r>
            <a:endParaRPr lang="en-US" sz="1000" dirty="0"/>
          </a:p>
        </p:txBody>
      </p:sp>
      <p:cxnSp>
        <p:nvCxnSpPr>
          <p:cNvPr id="5" name="Straight Connector 4">
            <a:extLst>
              <a:ext uri="{FF2B5EF4-FFF2-40B4-BE49-F238E27FC236}">
                <a16:creationId xmlns:a16="http://schemas.microsoft.com/office/drawing/2014/main" id="{BF2D9408-23C7-1AA0-0F11-132879F617F7}"/>
              </a:ext>
            </a:extLst>
          </p:cNvPr>
          <p:cNvCxnSpPr>
            <a:cxnSpLocks/>
          </p:cNvCxnSpPr>
          <p:nvPr/>
        </p:nvCxnSpPr>
        <p:spPr>
          <a:xfrm>
            <a:off x="7164451" y="1884139"/>
            <a:ext cx="0" cy="34537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DEAF35D6-BE90-C082-5CA3-4629A5883091}"/>
              </a:ext>
            </a:extLst>
          </p:cNvPr>
          <p:cNvSpPr txBox="1"/>
          <p:nvPr/>
        </p:nvSpPr>
        <p:spPr>
          <a:xfrm>
            <a:off x="3772253" y="4612108"/>
            <a:ext cx="1383308" cy="553998"/>
          </a:xfrm>
          <a:prstGeom prst="rect">
            <a:avLst/>
          </a:prstGeom>
          <a:noFill/>
          <a:ln w="38100">
            <a:noFill/>
          </a:ln>
        </p:spPr>
        <p:txBody>
          <a:bodyPr wrap="square" rtlCol="0">
            <a:spAutoFit/>
          </a:bodyPr>
          <a:lstStyle/>
          <a:p>
            <a:pPr algn="ctr"/>
            <a:r>
              <a:rPr lang="en-US" sz="1000" b="1" dirty="0">
                <a:hlinkClick r:id="" action="ppaction://noaction"/>
              </a:rPr>
              <a:t>The Original </a:t>
            </a:r>
          </a:p>
          <a:p>
            <a:pPr algn="ctr"/>
            <a:r>
              <a:rPr lang="en-US" sz="1000" b="1" dirty="0">
                <a:hlinkClick r:id="" action="ppaction://noaction"/>
              </a:rPr>
              <a:t>Leaping Numbers</a:t>
            </a:r>
          </a:p>
          <a:p>
            <a:pPr algn="ctr"/>
            <a:r>
              <a:rPr lang="en-US" sz="1000" b="1" dirty="0"/>
              <a:t>February 2024</a:t>
            </a:r>
          </a:p>
        </p:txBody>
      </p:sp>
      <p:pic>
        <p:nvPicPr>
          <p:cNvPr id="12" name="Picture 11">
            <a:hlinkClick r:id="rId31"/>
            <a:extLst>
              <a:ext uri="{FF2B5EF4-FFF2-40B4-BE49-F238E27FC236}">
                <a16:creationId xmlns:a16="http://schemas.microsoft.com/office/drawing/2014/main" id="{34361A8C-402A-D8EA-C2BD-2357F4E274A5}"/>
              </a:ext>
            </a:extLst>
          </p:cNvPr>
          <p:cNvPicPr>
            <a:picLocks noChangeAspect="1"/>
          </p:cNvPicPr>
          <p:nvPr/>
        </p:nvPicPr>
        <p:blipFill>
          <a:blip r:embed="rId32"/>
          <a:stretch>
            <a:fillRect/>
          </a:stretch>
        </p:blipFill>
        <p:spPr>
          <a:xfrm>
            <a:off x="3772253" y="3823517"/>
            <a:ext cx="1396433" cy="785494"/>
          </a:xfrm>
          <a:prstGeom prst="rect">
            <a:avLst/>
          </a:prstGeom>
          <a:ln w="19050">
            <a:solidFill>
              <a:schemeClr val="tx1"/>
            </a:solidFill>
          </a:ln>
        </p:spPr>
      </p:pic>
      <p:cxnSp>
        <p:nvCxnSpPr>
          <p:cNvPr id="61" name="Straight Connector 60">
            <a:extLst>
              <a:ext uri="{FF2B5EF4-FFF2-40B4-BE49-F238E27FC236}">
                <a16:creationId xmlns:a16="http://schemas.microsoft.com/office/drawing/2014/main" id="{CB04D513-0CE7-C77F-8947-0B8A7B9F0EED}"/>
              </a:ext>
            </a:extLst>
          </p:cNvPr>
          <p:cNvCxnSpPr>
            <a:cxnSpLocks/>
          </p:cNvCxnSpPr>
          <p:nvPr/>
        </p:nvCxnSpPr>
        <p:spPr>
          <a:xfrm>
            <a:off x="5409095" y="3629499"/>
            <a:ext cx="0" cy="32372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49" name="Group 2048">
            <a:extLst>
              <a:ext uri="{FF2B5EF4-FFF2-40B4-BE49-F238E27FC236}">
                <a16:creationId xmlns:a16="http://schemas.microsoft.com/office/drawing/2014/main" id="{7F21FFBD-A7F6-5CAD-FDF7-9C7CEE7F349F}"/>
              </a:ext>
            </a:extLst>
          </p:cNvPr>
          <p:cNvGrpSpPr/>
          <p:nvPr/>
        </p:nvGrpSpPr>
        <p:grpSpPr>
          <a:xfrm>
            <a:off x="5583906" y="3825528"/>
            <a:ext cx="1392546" cy="1419629"/>
            <a:chOff x="9584016" y="3825528"/>
            <a:chExt cx="1392546" cy="1419629"/>
          </a:xfrm>
        </p:grpSpPr>
        <p:sp>
          <p:nvSpPr>
            <p:cNvPr id="2050" name="TextBox 2049">
              <a:extLst>
                <a:ext uri="{FF2B5EF4-FFF2-40B4-BE49-F238E27FC236}">
                  <a16:creationId xmlns:a16="http://schemas.microsoft.com/office/drawing/2014/main" id="{03C76CD5-8C71-C9F9-B383-17F4DC8501B0}"/>
                </a:ext>
              </a:extLst>
            </p:cNvPr>
            <p:cNvSpPr txBox="1"/>
            <p:nvPr/>
          </p:nvSpPr>
          <p:spPr>
            <a:xfrm>
              <a:off x="9677400" y="484504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pic>
          <p:nvPicPr>
            <p:cNvPr id="2051" name="Picture 2050">
              <a:hlinkClick r:id="rId33"/>
              <a:extLst>
                <a:ext uri="{FF2B5EF4-FFF2-40B4-BE49-F238E27FC236}">
                  <a16:creationId xmlns:a16="http://schemas.microsoft.com/office/drawing/2014/main" id="{D796F63A-ED7F-571B-D8FC-AD2C18F5B3FB}"/>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9584016" y="3825528"/>
              <a:ext cx="1392546" cy="1044410"/>
            </a:xfrm>
            <a:prstGeom prst="rect">
              <a:avLst/>
            </a:prstGeom>
            <a:ln w="19050">
              <a:solidFill>
                <a:schemeClr val="tx1"/>
              </a:solidFill>
            </a:ln>
          </p:spPr>
        </p:pic>
      </p:grpSp>
      <p:grpSp>
        <p:nvGrpSpPr>
          <p:cNvPr id="2052" name="Group 2051">
            <a:extLst>
              <a:ext uri="{FF2B5EF4-FFF2-40B4-BE49-F238E27FC236}">
                <a16:creationId xmlns:a16="http://schemas.microsoft.com/office/drawing/2014/main" id="{0A188D86-8213-2DAF-B07B-AC97FA5CD787}"/>
              </a:ext>
            </a:extLst>
          </p:cNvPr>
          <p:cNvGrpSpPr/>
          <p:nvPr/>
        </p:nvGrpSpPr>
        <p:grpSpPr>
          <a:xfrm>
            <a:off x="3583422" y="5487807"/>
            <a:ext cx="1661684" cy="1328419"/>
            <a:chOff x="3002878" y="5487807"/>
            <a:chExt cx="1661684" cy="1328419"/>
          </a:xfrm>
        </p:grpSpPr>
        <p:pic>
          <p:nvPicPr>
            <p:cNvPr id="2055" name="Picture 2054">
              <a:hlinkClick r:id="rId35"/>
              <a:extLst>
                <a:ext uri="{FF2B5EF4-FFF2-40B4-BE49-F238E27FC236}">
                  <a16:creationId xmlns:a16="http://schemas.microsoft.com/office/drawing/2014/main" id="{70DDAD5F-01BA-954D-C27E-AA1435CA90EE}"/>
                </a:ext>
              </a:extLst>
            </p:cNvPr>
            <p:cNvPicPr>
              <a:picLocks noChangeAspect="1"/>
            </p:cNvPicPr>
            <p:nvPr/>
          </p:nvPicPr>
          <p:blipFill>
            <a:blip r:embed="rId36"/>
            <a:stretch>
              <a:fillRect/>
            </a:stretch>
          </p:blipFill>
          <p:spPr>
            <a:xfrm>
              <a:off x="3210735" y="5487807"/>
              <a:ext cx="1245967" cy="934475"/>
            </a:xfrm>
            <a:prstGeom prst="rect">
              <a:avLst/>
            </a:prstGeom>
            <a:ln w="19050">
              <a:solidFill>
                <a:schemeClr val="tx1"/>
              </a:solidFill>
            </a:ln>
          </p:spPr>
        </p:pic>
        <p:sp>
          <p:nvSpPr>
            <p:cNvPr id="2056" name="TextBox 2055">
              <a:extLst>
                <a:ext uri="{FF2B5EF4-FFF2-40B4-BE49-F238E27FC236}">
                  <a16:creationId xmlns:a16="http://schemas.microsoft.com/office/drawing/2014/main" id="{D609A2BA-3955-127A-D2BE-B5C7872ECB75}"/>
                </a:ext>
              </a:extLst>
            </p:cNvPr>
            <p:cNvSpPr txBox="1"/>
            <p:nvPr/>
          </p:nvSpPr>
          <p:spPr>
            <a:xfrm>
              <a:off x="3002878" y="6416116"/>
              <a:ext cx="1661684" cy="400110"/>
            </a:xfrm>
            <a:prstGeom prst="rect">
              <a:avLst/>
            </a:prstGeom>
            <a:noFill/>
            <a:ln w="38100">
              <a:noFill/>
            </a:ln>
          </p:spPr>
          <p:txBody>
            <a:bodyPr wrap="square">
              <a:spAutoFit/>
            </a:bodyPr>
            <a:lstStyle/>
            <a:p>
              <a:pPr algn="ctr"/>
              <a:r>
                <a:rPr lang="en-US" sz="1000" b="1" dirty="0">
                  <a:hlinkClick r:id="" action="ppaction://noaction"/>
                </a:rPr>
                <a:t>PowerPoint Files </a:t>
              </a:r>
            </a:p>
            <a:p>
              <a:pPr algn="ctr"/>
              <a:r>
                <a:rPr lang="en-US" sz="1000" b="1" dirty="0">
                  <a:hlinkClick r:id="" action="ppaction://noaction"/>
                </a:rPr>
                <a:t>Designed for Google Slides</a:t>
              </a:r>
              <a:endParaRPr lang="en-US" sz="1000" dirty="0"/>
            </a:p>
          </p:txBody>
        </p:sp>
      </p:grpSp>
      <p:grpSp>
        <p:nvGrpSpPr>
          <p:cNvPr id="2058" name="Group 2057">
            <a:extLst>
              <a:ext uri="{FF2B5EF4-FFF2-40B4-BE49-F238E27FC236}">
                <a16:creationId xmlns:a16="http://schemas.microsoft.com/office/drawing/2014/main" id="{701FF96B-4F48-44B5-885E-2EA6AA1CB140}"/>
              </a:ext>
            </a:extLst>
          </p:cNvPr>
          <p:cNvGrpSpPr/>
          <p:nvPr/>
        </p:nvGrpSpPr>
        <p:grpSpPr>
          <a:xfrm>
            <a:off x="1928941" y="5487808"/>
            <a:ext cx="1519967" cy="1337846"/>
            <a:chOff x="1457973" y="5487808"/>
            <a:chExt cx="1519967" cy="1337846"/>
          </a:xfrm>
        </p:grpSpPr>
        <p:pic>
          <p:nvPicPr>
            <p:cNvPr id="2059" name="Picture 7" descr="C:\Users\Steve Wyborney\Desktop\Splat Promos HUGE SET\Slide6.JPG">
              <a:hlinkClick r:id="rId37"/>
              <a:extLst>
                <a:ext uri="{FF2B5EF4-FFF2-40B4-BE49-F238E27FC236}">
                  <a16:creationId xmlns:a16="http://schemas.microsoft.com/office/drawing/2014/main" id="{B1BFABAA-B5AA-89CB-B7BD-C06CB9CEDE78}"/>
                </a:ext>
              </a:extLst>
            </p:cNvPr>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160835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2" name="TextBox 2061">
              <a:extLst>
                <a:ext uri="{FF2B5EF4-FFF2-40B4-BE49-F238E27FC236}">
                  <a16:creationId xmlns:a16="http://schemas.microsoft.com/office/drawing/2014/main" id="{95276A73-85C9-A2DE-2923-800D9D42D727}"/>
                </a:ext>
              </a:extLst>
            </p:cNvPr>
            <p:cNvSpPr txBox="1"/>
            <p:nvPr/>
          </p:nvSpPr>
          <p:spPr>
            <a:xfrm>
              <a:off x="1457973" y="6425544"/>
              <a:ext cx="1519967" cy="400110"/>
            </a:xfrm>
            <a:prstGeom prst="rect">
              <a:avLst/>
            </a:prstGeom>
            <a:noFill/>
          </p:spPr>
          <p:txBody>
            <a:bodyPr wrap="square" rtlCol="0">
              <a:spAutoFit/>
            </a:bodyPr>
            <a:lstStyle/>
            <a:p>
              <a:pPr algn="ctr"/>
              <a:r>
                <a:rPr lang="en-US" sz="1000" b="1" dirty="0">
                  <a:hlinkClick r:id="rId39"/>
                </a:rPr>
                <a:t>The Original 20 Fraction Splat! Lessons</a:t>
              </a:r>
              <a:endParaRPr lang="en-US" sz="1000" b="1" dirty="0"/>
            </a:p>
          </p:txBody>
        </p:sp>
      </p:grpSp>
      <p:grpSp>
        <p:nvGrpSpPr>
          <p:cNvPr id="2063" name="Group 2062">
            <a:extLst>
              <a:ext uri="{FF2B5EF4-FFF2-40B4-BE49-F238E27FC236}">
                <a16:creationId xmlns:a16="http://schemas.microsoft.com/office/drawing/2014/main" id="{5DBF883C-B5A3-044B-292F-2E7EC371EB6F}"/>
              </a:ext>
            </a:extLst>
          </p:cNvPr>
          <p:cNvGrpSpPr/>
          <p:nvPr/>
        </p:nvGrpSpPr>
        <p:grpSpPr>
          <a:xfrm>
            <a:off x="311446" y="5508975"/>
            <a:ext cx="1219200" cy="1281556"/>
            <a:chOff x="162328" y="5508975"/>
            <a:chExt cx="1219200" cy="1281556"/>
          </a:xfrm>
        </p:grpSpPr>
        <p:pic>
          <p:nvPicPr>
            <p:cNvPr id="2064" name="Picture 3" descr="C:\Users\Steve Wyborney\Desktop\SPLAT blog post folder\Splat Promo Images and GIFs\Splat Level 3 B.jpg">
              <a:hlinkClick r:id="rId40"/>
              <a:extLst>
                <a:ext uri="{FF2B5EF4-FFF2-40B4-BE49-F238E27FC236}">
                  <a16:creationId xmlns:a16="http://schemas.microsoft.com/office/drawing/2014/main" id="{8657A4DD-B161-EBFC-7D53-A8F056BBA052}"/>
                </a:ext>
              </a:extLst>
            </p:cNvPr>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162328" y="5508975"/>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5" name="TextBox 2064">
              <a:extLst>
                <a:ext uri="{FF2B5EF4-FFF2-40B4-BE49-F238E27FC236}">
                  <a16:creationId xmlns:a16="http://schemas.microsoft.com/office/drawing/2014/main" id="{7F99E3EC-22FF-FB5A-AA6F-1F097B7DDE5E}"/>
                </a:ext>
              </a:extLst>
            </p:cNvPr>
            <p:cNvSpPr txBox="1"/>
            <p:nvPr/>
          </p:nvSpPr>
          <p:spPr>
            <a:xfrm>
              <a:off x="208819"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grpSp>
      <p:grpSp>
        <p:nvGrpSpPr>
          <p:cNvPr id="2068" name="Group 2067">
            <a:extLst>
              <a:ext uri="{FF2B5EF4-FFF2-40B4-BE49-F238E27FC236}">
                <a16:creationId xmlns:a16="http://schemas.microsoft.com/office/drawing/2014/main" id="{5F587174-9E55-23B6-B758-0D9662B44F12}"/>
              </a:ext>
            </a:extLst>
          </p:cNvPr>
          <p:cNvGrpSpPr/>
          <p:nvPr/>
        </p:nvGrpSpPr>
        <p:grpSpPr>
          <a:xfrm>
            <a:off x="324917" y="141053"/>
            <a:ext cx="2284215" cy="1733113"/>
            <a:chOff x="153526" y="438998"/>
            <a:chExt cx="2284215" cy="1733113"/>
          </a:xfrm>
        </p:grpSpPr>
        <p:pic>
          <p:nvPicPr>
            <p:cNvPr id="2069" name="Picture 2068">
              <a:hlinkClick r:id="rId42"/>
              <a:extLst>
                <a:ext uri="{FF2B5EF4-FFF2-40B4-BE49-F238E27FC236}">
                  <a16:creationId xmlns:a16="http://schemas.microsoft.com/office/drawing/2014/main" id="{8B27BC92-0678-7BA7-1E13-E235763C3BDC}"/>
                </a:ext>
              </a:extLst>
            </p:cNvPr>
            <p:cNvPicPr>
              <a:picLocks noChangeAspect="1"/>
            </p:cNvPicPr>
            <p:nvPr/>
          </p:nvPicPr>
          <p:blipFill>
            <a:blip r:embed="rId43"/>
            <a:stretch>
              <a:fillRect/>
            </a:stretch>
          </p:blipFill>
          <p:spPr>
            <a:xfrm>
              <a:off x="583173" y="438998"/>
              <a:ext cx="1424900" cy="734814"/>
            </a:xfrm>
            <a:prstGeom prst="rect">
              <a:avLst/>
            </a:prstGeom>
            <a:ln w="38100">
              <a:solidFill>
                <a:schemeClr val="accent1">
                  <a:shade val="15000"/>
                </a:schemeClr>
              </a:solidFill>
            </a:ln>
          </p:spPr>
        </p:pic>
        <p:sp>
          <p:nvSpPr>
            <p:cNvPr id="2070" name="TextBox 2069">
              <a:extLst>
                <a:ext uri="{FF2B5EF4-FFF2-40B4-BE49-F238E27FC236}">
                  <a16:creationId xmlns:a16="http://schemas.microsoft.com/office/drawing/2014/main" id="{C09DA738-02D1-FF89-6BB8-6341AAE9BF4A}"/>
                </a:ext>
              </a:extLst>
            </p:cNvPr>
            <p:cNvSpPr txBox="1"/>
            <p:nvPr/>
          </p:nvSpPr>
          <p:spPr>
            <a:xfrm>
              <a:off x="153526" y="1218004"/>
              <a:ext cx="2284215" cy="954107"/>
            </a:xfrm>
            <a:prstGeom prst="rect">
              <a:avLst/>
            </a:prstGeom>
            <a:noFill/>
          </p:spPr>
          <p:txBody>
            <a:bodyPr wrap="none" rtlCol="0">
              <a:spAutoFit/>
            </a:bodyPr>
            <a:lstStyle/>
            <a:p>
              <a:pPr algn="ctr"/>
              <a:r>
                <a:rPr lang="en-US" sz="1400" b="1" dirty="0"/>
                <a:t>Are you subscribed to the </a:t>
              </a:r>
            </a:p>
            <a:p>
              <a:pPr algn="ctr"/>
              <a:r>
                <a:rPr lang="en-US" sz="1400" b="1" dirty="0"/>
                <a:t>blog newsletter? </a:t>
              </a:r>
            </a:p>
            <a:p>
              <a:pPr algn="ctr"/>
              <a:r>
                <a:rPr lang="en-US" sz="1400" b="1" dirty="0">
                  <a:hlinkClick r:id="rId42"/>
                </a:rPr>
                <a:t>Sign Up Here</a:t>
              </a:r>
              <a:endParaRPr lang="en-US" sz="1400" b="1" dirty="0"/>
            </a:p>
            <a:p>
              <a:pPr algn="ctr"/>
              <a:r>
                <a:rPr lang="en-US" sz="1400" b="1" dirty="0"/>
                <a:t>New Resources Every Week!</a:t>
              </a:r>
            </a:p>
          </p:txBody>
        </p:sp>
      </p:grpSp>
    </p:spTree>
    <p:extLst>
      <p:ext uri="{BB962C8B-B14F-4D97-AF65-F5344CB8AC3E}">
        <p14:creationId xmlns:p14="http://schemas.microsoft.com/office/powerpoint/2010/main" val="3298623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9D7A783-D2C8-E22D-DCF9-F39CD71ECF5D}"/>
            </a:ext>
          </a:extLst>
        </p:cNvPr>
        <p:cNvGrpSpPr/>
        <p:nvPr/>
      </p:nvGrpSpPr>
      <p:grpSpPr>
        <a:xfrm>
          <a:off x="0" y="0"/>
          <a:ext cx="0" cy="0"/>
          <a:chOff x="0" y="0"/>
          <a:chExt cx="0" cy="0"/>
        </a:xfrm>
      </p:grpSpPr>
      <p:sp>
        <p:nvSpPr>
          <p:cNvPr id="22" name="Title 1">
            <a:extLst>
              <a:ext uri="{FF2B5EF4-FFF2-40B4-BE49-F238E27FC236}">
                <a16:creationId xmlns:a16="http://schemas.microsoft.com/office/drawing/2014/main" id="{49F1E713-0C1D-8383-7D4B-75BC5A515324}"/>
              </a:ext>
            </a:extLst>
          </p:cNvPr>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“Cracking Open Clues”</a:t>
            </a:r>
          </a:p>
        </p:txBody>
      </p:sp>
      <p:sp>
        <p:nvSpPr>
          <p:cNvPr id="4" name="Rectangle 3">
            <a:extLst>
              <a:ext uri="{FF2B5EF4-FFF2-40B4-BE49-F238E27FC236}">
                <a16:creationId xmlns:a16="http://schemas.microsoft.com/office/drawing/2014/main" id="{852F61A7-0C1E-ABBA-C74A-F61E5A7AF0EF}"/>
              </a:ext>
            </a:extLst>
          </p:cNvPr>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a:extLst>
              <a:ext uri="{FF2B5EF4-FFF2-40B4-BE49-F238E27FC236}">
                <a16:creationId xmlns:a16="http://schemas.microsoft.com/office/drawing/2014/main" id="{A106E097-F5C7-C598-C65D-16EB187F4E26}"/>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a:extLst>
              <a:ext uri="{FF2B5EF4-FFF2-40B4-BE49-F238E27FC236}">
                <a16:creationId xmlns:a16="http://schemas.microsoft.com/office/drawing/2014/main" id="{5717E88F-F50B-6EA3-7CC6-A305FD05D9AE}"/>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190738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20256</TotalTime>
  <Words>2352</Words>
  <Application>Microsoft Office PowerPoint</Application>
  <PresentationFormat>On-screen Show (4:3)</PresentationFormat>
  <Paragraphs>755</Paragraphs>
  <Slides>20</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 Wyborney</cp:lastModifiedBy>
  <cp:revision>263</cp:revision>
  <dcterms:created xsi:type="dcterms:W3CDTF">2020-11-09T02:38:45Z</dcterms:created>
  <dcterms:modified xsi:type="dcterms:W3CDTF">2026-03-31T02:31:35Z</dcterms:modified>
</cp:coreProperties>
</file>