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6" r:id="rId2"/>
    <p:sldId id="1680" r:id="rId3"/>
    <p:sldId id="1819" r:id="rId4"/>
    <p:sldId id="1820" r:id="rId5"/>
    <p:sldId id="1821" r:id="rId6"/>
    <p:sldId id="1822" r:id="rId7"/>
    <p:sldId id="1823" r:id="rId8"/>
    <p:sldId id="2286" r:id="rId9"/>
    <p:sldId id="257" r:id="rId10"/>
    <p:sldId id="258" r:id="rId11"/>
    <p:sldId id="259" r:id="rId12"/>
    <p:sldId id="260" r:id="rId13"/>
    <p:sldId id="261" r:id="rId14"/>
    <p:sldId id="2638" r:id="rId15"/>
    <p:sldId id="1813" r:id="rId16"/>
    <p:sldId id="1814" r:id="rId17"/>
    <p:sldId id="1815" r:id="rId18"/>
    <p:sldId id="1816" r:id="rId19"/>
    <p:sldId id="1817" r:id="rId20"/>
    <p:sldId id="263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9/29/2025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777617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9/29/2025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2017/02/splat/"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4" Type="http://schemas.openxmlformats.org/officeDocument/2006/relationships/image" Target="../media/image23.png"/><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hyperlink" Target="https://stevewyborney.com/subscrib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2017/02/splat/"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4" Type="http://schemas.openxmlformats.org/officeDocument/2006/relationships/image" Target="../media/image23.png"/><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hyperlink" Target="https://stevewyborney.com/subscrib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2017/02/splat/"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4" Type="http://schemas.openxmlformats.org/officeDocument/2006/relationships/image" Target="../media/image23.png"/><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hyperlink" Target="https://stevewyborney.com/subscribe/"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466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35C8AC-D208-20D0-3096-946F1F5CE8E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chairs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566AA0-141C-E2FE-4092-B32A63BB445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604621" y="-1"/>
            <a:ext cx="3814979" cy="572246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25.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Do you see the 3 on the chair?</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 you see the 1 on the chair?</a:t>
            </a:r>
          </a:p>
          <a:p>
            <a:pPr algn="ctr"/>
            <a:r>
              <a:rPr lang="en-US" b="1" dirty="0">
                <a:solidFill>
                  <a:schemeClr val="tx1"/>
                </a:solidFill>
              </a:rPr>
              <a:t>The answer does not include the digit 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17, 18 , 19 , ____ , 21 , ____ , 23</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4" name="Table 3">
            <a:extLst>
              <a:ext uri="{FF2B5EF4-FFF2-40B4-BE49-F238E27FC236}">
                <a16:creationId xmlns:a16="http://schemas.microsoft.com/office/drawing/2014/main" id="{885CA6B8-CCF5-8F21-AFD3-202BEE49F3D6}"/>
              </a:ext>
            </a:extLst>
          </p:cNvPr>
          <p:cNvGraphicFramePr>
            <a:graphicFrameLocks noGrp="1"/>
          </p:cNvGraphicFramePr>
          <p:nvPr>
            <p:extLst>
              <p:ext uri="{D42A27DB-BD31-4B8C-83A1-F6EECF244321}">
                <p14:modId xmlns:p14="http://schemas.microsoft.com/office/powerpoint/2010/main" val="3746296155"/>
              </p:ext>
            </p:extLst>
          </p:nvPr>
        </p:nvGraphicFramePr>
        <p:xfrm>
          <a:off x="152400" y="5562600"/>
          <a:ext cx="4670610" cy="9906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196740"/>
                  </a:ext>
                </a:extLst>
              </a:tr>
              <a:tr h="33020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7718720"/>
                  </a:ext>
                </a:extLst>
              </a:tr>
            </a:tbl>
          </a:graphicData>
        </a:graphic>
      </p:graphicFrame>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631670-B1D6-AE3C-1820-21E09B8B198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24 chairs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77882359-87E5-504E-E5CF-73721B9000B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rId8"/>
                </a:rPr>
                <a:t>20 Days of Number Sense </a:t>
              </a:r>
            </a:p>
            <a:p>
              <a:pPr algn="ctr"/>
              <a:r>
                <a:rPr lang="en-US" sz="1000" b="1" dirty="0">
                  <a:hlinkClick r:id="rId8"/>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rId18"/>
            </a:endParaRPr>
          </a:p>
          <a:p>
            <a:pPr algn="ctr"/>
            <a:r>
              <a:rPr lang="en-US" sz="1000" b="1" dirty="0">
                <a:hlinkClick r:id="rId18"/>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rId23"/>
              </a:rPr>
              <a:t> </a:t>
            </a:r>
          </a:p>
          <a:p>
            <a:pPr algn="ctr"/>
            <a:r>
              <a:rPr lang="en-US" sz="1200" b="1" dirty="0">
                <a:hlinkClick r:id="rId23"/>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rId27"/>
              </a:rPr>
              <a:t>Leaping Numbers </a:t>
            </a:r>
          </a:p>
          <a:p>
            <a:pPr algn="ctr"/>
            <a:r>
              <a:rPr lang="en-US" sz="1000" b="1" dirty="0">
                <a:hlinkClick r:id="rId27"/>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rId29"/>
              </a:rPr>
              <a:t>Leaping Numbers </a:t>
            </a:r>
          </a:p>
          <a:p>
            <a:pPr algn="ctr"/>
            <a:r>
              <a:rPr lang="en-US" sz="1000" b="1" dirty="0">
                <a:hlinkClick r:id="rId29"/>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rId31"/>
              </a:rPr>
              <a:t>The Original </a:t>
            </a:r>
          </a:p>
          <a:p>
            <a:pPr algn="ctr"/>
            <a:r>
              <a:rPr lang="en-US" sz="1000" b="1" dirty="0">
                <a:hlinkClick r:id="rId31"/>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rId33"/>
                </a:rPr>
                <a:t>The 3-Container </a:t>
              </a:r>
            </a:p>
            <a:p>
              <a:pPr algn="ctr"/>
              <a:r>
                <a:rPr lang="en-US" sz="1000" b="1" dirty="0">
                  <a:hlinkClick r:id="rId33"/>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rId35"/>
                </a:rPr>
                <a:t>PowerPoint Files </a:t>
              </a:r>
            </a:p>
            <a:p>
              <a:pPr algn="ctr"/>
              <a:r>
                <a:rPr lang="en-US" sz="1000" b="1" dirty="0">
                  <a:hlinkClick r:id="rId35"/>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rId42"/>
                </a:rPr>
                <a:t>The Original </a:t>
              </a:r>
            </a:p>
            <a:p>
              <a:pPr algn="ctr"/>
              <a:r>
                <a:rPr lang="en-US" sz="1000" b="1" dirty="0">
                  <a:hlinkClick r:id="rId42"/>
                </a:rPr>
                <a:t>50 Splat! Lessons </a:t>
              </a:r>
              <a:endParaRPr lang="en-US" sz="1000" b="1" dirty="0"/>
            </a:p>
          </p:txBody>
        </p:sp>
      </p:grpSp>
      <p:grpSp>
        <p:nvGrpSpPr>
          <p:cNvPr id="2073" name="Group 2072">
            <a:extLst>
              <a:ext uri="{FF2B5EF4-FFF2-40B4-BE49-F238E27FC236}">
                <a16:creationId xmlns:a16="http://schemas.microsoft.com/office/drawing/2014/main" id="{00924A5F-C442-D8D1-9693-E034DF57BE16}"/>
              </a:ext>
            </a:extLst>
          </p:cNvPr>
          <p:cNvGrpSpPr/>
          <p:nvPr/>
        </p:nvGrpSpPr>
        <p:grpSpPr>
          <a:xfrm>
            <a:off x="324916" y="141053"/>
            <a:ext cx="2284216" cy="1733113"/>
            <a:chOff x="324916" y="141053"/>
            <a:chExt cx="2284216" cy="1733113"/>
          </a:xfrm>
        </p:grpSpPr>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3"/>
                <a:extLst>
                  <a:ext uri="{FF2B5EF4-FFF2-40B4-BE49-F238E27FC236}">
                    <a16:creationId xmlns:a16="http://schemas.microsoft.com/office/drawing/2014/main" id="{8B27BC92-0678-7BA7-1E13-E235763C3BDC}"/>
                  </a:ext>
                </a:extLst>
              </p:cNvPr>
              <p:cNvPicPr>
                <a:picLocks noChangeAspect="1"/>
              </p:cNvPicPr>
              <p:nvPr/>
            </p:nvPicPr>
            <p:blipFill>
              <a:blip r:embed="rId44"/>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3"/>
                  </a:rPr>
                  <a:t>Sign Up Here</a:t>
                </a:r>
                <a:endParaRPr lang="en-US" sz="1400" b="1" dirty="0"/>
              </a:p>
              <a:p>
                <a:pPr algn="ctr"/>
                <a:r>
                  <a:rPr lang="en-US" sz="1400" b="1" dirty="0"/>
                  <a:t>New Resources Every Week!</a:t>
                </a:r>
              </a:p>
            </p:txBody>
          </p:sp>
        </p:grpSp>
        <p:sp>
          <p:nvSpPr>
            <p:cNvPr id="2072" name="Arrow: Right 2071">
              <a:extLst>
                <a:ext uri="{FF2B5EF4-FFF2-40B4-BE49-F238E27FC236}">
                  <a16:creationId xmlns:a16="http://schemas.microsoft.com/office/drawing/2014/main" id="{F4861323-4D16-4EE0-52E5-C5272A9FF34E}"/>
                </a:ext>
              </a:extLst>
            </p:cNvPr>
            <p:cNvSpPr/>
            <p:nvPr/>
          </p:nvSpPr>
          <p:spPr>
            <a:xfrm>
              <a:off x="324916" y="1358743"/>
              <a:ext cx="546348" cy="275718"/>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835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8E959E2-28F7-6C1A-6DAA-069C3A0FAA5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233A4CE-87A1-4D51-9AC2-846BF66BD60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is Sitting</a:t>
            </a:r>
          </a:p>
          <a:p>
            <a:r>
              <a:rPr lang="en-US" sz="6000" b="1" dirty="0">
                <a:solidFill>
                  <a:srgbClr val="FFFF00"/>
                </a:solidFill>
              </a:rPr>
              <a:t>in a Chair”</a:t>
            </a:r>
          </a:p>
        </p:txBody>
      </p:sp>
      <p:sp>
        <p:nvSpPr>
          <p:cNvPr id="4" name="Rectangle 3">
            <a:extLst>
              <a:ext uri="{FF2B5EF4-FFF2-40B4-BE49-F238E27FC236}">
                <a16:creationId xmlns:a16="http://schemas.microsoft.com/office/drawing/2014/main" id="{8C8B1F73-64D2-17A4-B799-31691A3864C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1CD27A7-F827-A2D8-7B52-D0A0C3DC288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5C0CA45-96A9-91F0-C147-9EEE841BEED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44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6C8461-86FE-4A89-A7C3-77151B3475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2AEDB89-E674-9E70-8E9A-176DC20DE0C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8F46E5C6-86E4-B45E-59F2-CF2B3D407F1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69259BA1-91B0-0E0E-360E-B9BCA204EA22}"/>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chairs are in the vase?</a:t>
            </a:r>
          </a:p>
        </p:txBody>
      </p:sp>
      <p:sp>
        <p:nvSpPr>
          <p:cNvPr id="13" name="Rectangle 12">
            <a:extLst>
              <a:ext uri="{FF2B5EF4-FFF2-40B4-BE49-F238E27FC236}">
                <a16:creationId xmlns:a16="http://schemas.microsoft.com/office/drawing/2014/main" id="{EEB7CA57-3429-8003-636F-3E7D193D8AD3}"/>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8AEBF50-1EB2-3C34-0FE2-B2C7087F8F2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ADE5FD19-18D4-C876-C250-59F5D4E1BF5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436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27108C-C510-4E5D-D3F7-4FD1B3FCA65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4BCA3E1-DD9A-EF2E-809E-EDFC80F6280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604621" y="-1"/>
            <a:ext cx="3814979" cy="5722469"/>
          </a:xfrm>
          <a:prstGeom prst="rect">
            <a:avLst/>
          </a:prstGeom>
        </p:spPr>
      </p:pic>
      <p:sp>
        <p:nvSpPr>
          <p:cNvPr id="17" name="Rectangle 16">
            <a:extLst>
              <a:ext uri="{FF2B5EF4-FFF2-40B4-BE49-F238E27FC236}">
                <a16:creationId xmlns:a16="http://schemas.microsoft.com/office/drawing/2014/main" id="{6FC89181-D6DF-A8D5-6A0E-24D6F541548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7A1AAE6-A900-D535-2CA1-D1CD193410A0}"/>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D8012FB-B526-C435-F3C4-FEE4F7BCE9B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984E9C27-7850-8742-8A82-859FF610D46B}"/>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714F214C-D579-EE0B-9E24-F4B4192F5A3D}"/>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B7FEC34-FA4C-D422-EE8C-06753DABBA6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25.</a:t>
            </a:r>
          </a:p>
        </p:txBody>
      </p:sp>
      <p:sp>
        <p:nvSpPr>
          <p:cNvPr id="29" name="Rectangle 28">
            <a:extLst>
              <a:ext uri="{FF2B5EF4-FFF2-40B4-BE49-F238E27FC236}">
                <a16:creationId xmlns:a16="http://schemas.microsoft.com/office/drawing/2014/main" id="{64AC3A9A-D100-6F75-F22B-318DB6CBEB7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8.</a:t>
            </a:r>
          </a:p>
        </p:txBody>
      </p:sp>
      <p:sp>
        <p:nvSpPr>
          <p:cNvPr id="30" name="Rectangle 29">
            <a:extLst>
              <a:ext uri="{FF2B5EF4-FFF2-40B4-BE49-F238E27FC236}">
                <a16:creationId xmlns:a16="http://schemas.microsoft.com/office/drawing/2014/main" id="{51034E53-99D4-F7AC-D4DD-E5448302AE7F}"/>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Do you see the 3 on the chair?</a:t>
            </a:r>
          </a:p>
          <a:p>
            <a:pPr algn="ctr"/>
            <a:r>
              <a:rPr lang="en-US" b="1" dirty="0">
                <a:solidFill>
                  <a:schemeClr val="tx1"/>
                </a:solidFill>
              </a:rPr>
              <a:t>The answer does not include the digit 3.</a:t>
            </a:r>
          </a:p>
        </p:txBody>
      </p:sp>
      <p:sp>
        <p:nvSpPr>
          <p:cNvPr id="31" name="Rectangle 30">
            <a:extLst>
              <a:ext uri="{FF2B5EF4-FFF2-40B4-BE49-F238E27FC236}">
                <a16:creationId xmlns:a16="http://schemas.microsoft.com/office/drawing/2014/main" id="{F340D9AB-6A43-4482-1A51-DED77D43694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 you see the 1 on the chair?</a:t>
            </a:r>
          </a:p>
          <a:p>
            <a:pPr algn="ctr"/>
            <a:r>
              <a:rPr lang="en-US" b="1" dirty="0">
                <a:solidFill>
                  <a:schemeClr val="tx1"/>
                </a:solidFill>
              </a:rPr>
              <a:t>The answer does not include the digit 1.</a:t>
            </a:r>
          </a:p>
        </p:txBody>
      </p:sp>
      <p:sp>
        <p:nvSpPr>
          <p:cNvPr id="32" name="Rectangle 31">
            <a:extLst>
              <a:ext uri="{FF2B5EF4-FFF2-40B4-BE49-F238E27FC236}">
                <a16:creationId xmlns:a16="http://schemas.microsoft.com/office/drawing/2014/main" id="{A6FB3293-F27A-57D4-6CD0-52483052EF43}"/>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17, 18 , 19 , ____ , 21 , ____ , 23</a:t>
            </a:r>
          </a:p>
        </p:txBody>
      </p:sp>
      <p:sp>
        <p:nvSpPr>
          <p:cNvPr id="14" name="TextBox 13">
            <a:extLst>
              <a:ext uri="{FF2B5EF4-FFF2-40B4-BE49-F238E27FC236}">
                <a16:creationId xmlns:a16="http://schemas.microsoft.com/office/drawing/2014/main" id="{AE498730-DF2F-0901-B1CC-5BEE30225A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3F34DEF9-71EA-B54D-F8B1-CA037CDE696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4" name="Table 3">
            <a:extLst>
              <a:ext uri="{FF2B5EF4-FFF2-40B4-BE49-F238E27FC236}">
                <a16:creationId xmlns:a16="http://schemas.microsoft.com/office/drawing/2014/main" id="{F79F58DB-E7C1-9857-23AC-45ECB033D970}"/>
              </a:ext>
            </a:extLst>
          </p:cNvPr>
          <p:cNvGraphicFramePr>
            <a:graphicFrameLocks noGrp="1"/>
          </p:cNvGraphicFramePr>
          <p:nvPr/>
        </p:nvGraphicFramePr>
        <p:xfrm>
          <a:off x="152400" y="5562600"/>
          <a:ext cx="4670610" cy="9906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196740"/>
                  </a:ext>
                </a:extLst>
              </a:tr>
              <a:tr h="33020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7718720"/>
                  </a:ext>
                </a:extLst>
              </a:tr>
            </a:tbl>
          </a:graphicData>
        </a:graphic>
      </p:graphicFrame>
      <p:graphicFrame>
        <p:nvGraphicFramePr>
          <p:cNvPr id="5" name="Table 4">
            <a:extLst>
              <a:ext uri="{FF2B5EF4-FFF2-40B4-BE49-F238E27FC236}">
                <a16:creationId xmlns:a16="http://schemas.microsoft.com/office/drawing/2014/main" id="{95F9CD2D-42D2-F3B1-C80D-3CF5983FEEDB}"/>
              </a:ext>
            </a:extLst>
          </p:cNvPr>
          <p:cNvGraphicFramePr>
            <a:graphicFrameLocks noGrp="1"/>
          </p:cNvGraphicFramePr>
          <p:nvPr/>
        </p:nvGraphicFramePr>
        <p:xfrm>
          <a:off x="152400" y="5562600"/>
          <a:ext cx="4670610" cy="9906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196740"/>
                  </a:ext>
                </a:extLst>
              </a:tr>
              <a:tr h="33020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27718720"/>
                  </a:ext>
                </a:extLst>
              </a:tr>
            </a:tbl>
          </a:graphicData>
        </a:graphic>
      </p:graphicFrame>
      <p:graphicFrame>
        <p:nvGraphicFramePr>
          <p:cNvPr id="6" name="Table 5">
            <a:extLst>
              <a:ext uri="{FF2B5EF4-FFF2-40B4-BE49-F238E27FC236}">
                <a16:creationId xmlns:a16="http://schemas.microsoft.com/office/drawing/2014/main" id="{5FD65BDF-DCE4-A809-FC54-89D43648938D}"/>
              </a:ext>
            </a:extLst>
          </p:cNvPr>
          <p:cNvGraphicFramePr>
            <a:graphicFrameLocks noGrp="1"/>
          </p:cNvGraphicFramePr>
          <p:nvPr/>
        </p:nvGraphicFramePr>
        <p:xfrm>
          <a:off x="152400" y="5562600"/>
          <a:ext cx="4670610" cy="9906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196740"/>
                  </a:ext>
                </a:extLst>
              </a:tr>
              <a:tr h="33020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27718720"/>
                  </a:ext>
                </a:extLst>
              </a:tr>
            </a:tbl>
          </a:graphicData>
        </a:graphic>
      </p:graphicFrame>
      <p:graphicFrame>
        <p:nvGraphicFramePr>
          <p:cNvPr id="7" name="Table 6">
            <a:extLst>
              <a:ext uri="{FF2B5EF4-FFF2-40B4-BE49-F238E27FC236}">
                <a16:creationId xmlns:a16="http://schemas.microsoft.com/office/drawing/2014/main" id="{7BCA528E-BAD6-0816-07FD-6D48C19C303D}"/>
              </a:ext>
            </a:extLst>
          </p:cNvPr>
          <p:cNvGraphicFramePr>
            <a:graphicFrameLocks noGrp="1"/>
          </p:cNvGraphicFramePr>
          <p:nvPr/>
        </p:nvGraphicFramePr>
        <p:xfrm>
          <a:off x="152400" y="5562600"/>
          <a:ext cx="4670610" cy="9906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196740"/>
                  </a:ext>
                </a:extLst>
              </a:tr>
              <a:tr h="33020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27718720"/>
                  </a:ext>
                </a:extLst>
              </a:tr>
            </a:tbl>
          </a:graphicData>
        </a:graphic>
      </p:graphicFrame>
      <p:graphicFrame>
        <p:nvGraphicFramePr>
          <p:cNvPr id="8" name="Table 7">
            <a:extLst>
              <a:ext uri="{FF2B5EF4-FFF2-40B4-BE49-F238E27FC236}">
                <a16:creationId xmlns:a16="http://schemas.microsoft.com/office/drawing/2014/main" id="{57EA62DA-DD4E-75C4-E919-6051F62F7CED}"/>
              </a:ext>
            </a:extLst>
          </p:cNvPr>
          <p:cNvGraphicFramePr>
            <a:graphicFrameLocks noGrp="1"/>
          </p:cNvGraphicFramePr>
          <p:nvPr/>
        </p:nvGraphicFramePr>
        <p:xfrm>
          <a:off x="152400" y="5562600"/>
          <a:ext cx="4670610" cy="9906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196740"/>
                  </a:ext>
                </a:extLst>
              </a:tr>
              <a:tr h="33020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27718720"/>
                  </a:ext>
                </a:extLst>
              </a:tr>
            </a:tbl>
          </a:graphicData>
        </a:graphic>
      </p:graphicFrame>
      <p:graphicFrame>
        <p:nvGraphicFramePr>
          <p:cNvPr id="9" name="Table 8">
            <a:extLst>
              <a:ext uri="{FF2B5EF4-FFF2-40B4-BE49-F238E27FC236}">
                <a16:creationId xmlns:a16="http://schemas.microsoft.com/office/drawing/2014/main" id="{DA70A341-9751-43FF-6704-281F5375A286}"/>
              </a:ext>
            </a:extLst>
          </p:cNvPr>
          <p:cNvGraphicFramePr>
            <a:graphicFrameLocks noGrp="1"/>
          </p:cNvGraphicFramePr>
          <p:nvPr/>
        </p:nvGraphicFramePr>
        <p:xfrm>
          <a:off x="152400" y="5562600"/>
          <a:ext cx="4670610" cy="9906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196740"/>
                  </a:ext>
                </a:extLst>
              </a:tr>
              <a:tr h="33020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27718720"/>
                  </a:ext>
                </a:extLst>
              </a:tr>
            </a:tbl>
          </a:graphicData>
        </a:graphic>
      </p:graphicFrame>
    </p:spTree>
    <p:extLst>
      <p:ext uri="{BB962C8B-B14F-4D97-AF65-F5344CB8AC3E}">
        <p14:creationId xmlns:p14="http://schemas.microsoft.com/office/powerpoint/2010/main" val="26492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0B3DFB-BC26-90D4-6C93-0EA16D063B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FE483A9-A13D-258E-6251-0125A6A65A6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323AE025-8470-F070-9E04-1B8DCE5277CC}"/>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F4998630-EBB9-8E63-C71B-7A326A7BBE4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1F58C10-8A5D-BF31-A0C3-A32C19D2423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324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14738C-56A2-292E-AE46-105AD8FDB7BD}"/>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1B2FAA2B-1155-5224-23AB-A68A8DFD575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24 chairs</a:t>
            </a:r>
          </a:p>
        </p:txBody>
      </p:sp>
      <p:sp>
        <p:nvSpPr>
          <p:cNvPr id="17" name="Rectangle 16">
            <a:extLst>
              <a:ext uri="{FF2B5EF4-FFF2-40B4-BE49-F238E27FC236}">
                <a16:creationId xmlns:a16="http://schemas.microsoft.com/office/drawing/2014/main" id="{3B52638A-2A3B-B429-F9DD-63D9072DF10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79C0383F-FAC7-E588-6C61-DB48EAFE01C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6" name="Rectangle 5">
            <a:extLst>
              <a:ext uri="{FF2B5EF4-FFF2-40B4-BE49-F238E27FC236}">
                <a16:creationId xmlns:a16="http://schemas.microsoft.com/office/drawing/2014/main" id="{D362F0BC-AAF2-AF89-B678-57C64E04641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88539CFB-310D-3145-7563-4A539C1592D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022A8E08-E157-B057-CDA1-E1DCC8B1010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0705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rId8"/>
                </a:rPr>
                <a:t>20 Days of Number Sense </a:t>
              </a:r>
            </a:p>
            <a:p>
              <a:pPr algn="ctr"/>
              <a:r>
                <a:rPr lang="en-US" sz="1000" b="1" dirty="0">
                  <a:hlinkClick r:id="rId8"/>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rId18"/>
            </a:endParaRPr>
          </a:p>
          <a:p>
            <a:pPr algn="ctr"/>
            <a:r>
              <a:rPr lang="en-US" sz="1000" b="1" dirty="0">
                <a:hlinkClick r:id="rId18"/>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rId23"/>
              </a:rPr>
              <a:t> </a:t>
            </a:r>
          </a:p>
          <a:p>
            <a:pPr algn="ctr"/>
            <a:r>
              <a:rPr lang="en-US" sz="1200" b="1" dirty="0">
                <a:hlinkClick r:id="rId23"/>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rId27"/>
              </a:rPr>
              <a:t>Leaping Numbers </a:t>
            </a:r>
          </a:p>
          <a:p>
            <a:pPr algn="ctr"/>
            <a:r>
              <a:rPr lang="en-US" sz="1000" b="1" dirty="0">
                <a:hlinkClick r:id="rId27"/>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rId29"/>
              </a:rPr>
              <a:t>Leaping Numbers </a:t>
            </a:r>
          </a:p>
          <a:p>
            <a:pPr algn="ctr"/>
            <a:r>
              <a:rPr lang="en-US" sz="1000" b="1" dirty="0">
                <a:hlinkClick r:id="rId29"/>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rId31"/>
              </a:rPr>
              <a:t>The Original </a:t>
            </a:r>
          </a:p>
          <a:p>
            <a:pPr algn="ctr"/>
            <a:r>
              <a:rPr lang="en-US" sz="1000" b="1" dirty="0">
                <a:hlinkClick r:id="rId31"/>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rId33"/>
                </a:rPr>
                <a:t>The 3-Container </a:t>
              </a:r>
            </a:p>
            <a:p>
              <a:pPr algn="ctr"/>
              <a:r>
                <a:rPr lang="en-US" sz="1000" b="1" dirty="0">
                  <a:hlinkClick r:id="rId33"/>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rId35"/>
                </a:rPr>
                <a:t>PowerPoint Files </a:t>
              </a:r>
            </a:p>
            <a:p>
              <a:pPr algn="ctr"/>
              <a:r>
                <a:rPr lang="en-US" sz="1000" b="1" dirty="0">
                  <a:hlinkClick r:id="rId35"/>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rId42"/>
                </a:rPr>
                <a:t>The Original </a:t>
              </a:r>
            </a:p>
            <a:p>
              <a:pPr algn="ctr"/>
              <a:r>
                <a:rPr lang="en-US" sz="1000" b="1" dirty="0">
                  <a:hlinkClick r:id="rId42"/>
                </a:rPr>
                <a:t>50 Splat! Lessons </a:t>
              </a:r>
              <a:endParaRPr lang="en-US" sz="1000" b="1" dirty="0"/>
            </a:p>
          </p:txBody>
        </p:sp>
      </p:grpSp>
      <p:grpSp>
        <p:nvGrpSpPr>
          <p:cNvPr id="2073" name="Group 2072">
            <a:extLst>
              <a:ext uri="{FF2B5EF4-FFF2-40B4-BE49-F238E27FC236}">
                <a16:creationId xmlns:a16="http://schemas.microsoft.com/office/drawing/2014/main" id="{00924A5F-C442-D8D1-9693-E034DF57BE16}"/>
              </a:ext>
            </a:extLst>
          </p:cNvPr>
          <p:cNvGrpSpPr/>
          <p:nvPr/>
        </p:nvGrpSpPr>
        <p:grpSpPr>
          <a:xfrm>
            <a:off x="324916" y="141053"/>
            <a:ext cx="2284216" cy="1733113"/>
            <a:chOff x="324916" y="141053"/>
            <a:chExt cx="2284216" cy="1733113"/>
          </a:xfrm>
        </p:grpSpPr>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3"/>
                <a:extLst>
                  <a:ext uri="{FF2B5EF4-FFF2-40B4-BE49-F238E27FC236}">
                    <a16:creationId xmlns:a16="http://schemas.microsoft.com/office/drawing/2014/main" id="{8B27BC92-0678-7BA7-1E13-E235763C3BDC}"/>
                  </a:ext>
                </a:extLst>
              </p:cNvPr>
              <p:cNvPicPr>
                <a:picLocks noChangeAspect="1"/>
              </p:cNvPicPr>
              <p:nvPr/>
            </p:nvPicPr>
            <p:blipFill>
              <a:blip r:embed="rId44"/>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3"/>
                  </a:rPr>
                  <a:t>Sign Up Here</a:t>
                </a:r>
                <a:endParaRPr lang="en-US" sz="1400" b="1" dirty="0"/>
              </a:p>
              <a:p>
                <a:pPr algn="ctr"/>
                <a:r>
                  <a:rPr lang="en-US" sz="1400" b="1" dirty="0"/>
                  <a:t>New Resources Every Week!</a:t>
                </a:r>
              </a:p>
            </p:txBody>
          </p:sp>
        </p:grpSp>
        <p:sp>
          <p:nvSpPr>
            <p:cNvPr id="2072" name="Arrow: Right 2071">
              <a:extLst>
                <a:ext uri="{FF2B5EF4-FFF2-40B4-BE49-F238E27FC236}">
                  <a16:creationId xmlns:a16="http://schemas.microsoft.com/office/drawing/2014/main" id="{F4861323-4D16-4EE0-52E5-C5272A9FF34E}"/>
                </a:ext>
              </a:extLst>
            </p:cNvPr>
            <p:cNvSpPr/>
            <p:nvPr/>
          </p:nvSpPr>
          <p:spPr>
            <a:xfrm>
              <a:off x="324916" y="1358743"/>
              <a:ext cx="546348" cy="275718"/>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868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43EEFD9-08C3-E139-330B-2E9ECE3B7FD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79A7BF9-4145-88DE-9796-C736013D87BB}"/>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is Sitting</a:t>
            </a:r>
          </a:p>
          <a:p>
            <a:r>
              <a:rPr lang="en-US" sz="6000" b="1" dirty="0">
                <a:solidFill>
                  <a:srgbClr val="FFFF00"/>
                </a:solidFill>
              </a:rPr>
              <a:t>in a Chair”</a:t>
            </a:r>
          </a:p>
        </p:txBody>
      </p:sp>
      <p:sp>
        <p:nvSpPr>
          <p:cNvPr id="4" name="Rectangle 3">
            <a:extLst>
              <a:ext uri="{FF2B5EF4-FFF2-40B4-BE49-F238E27FC236}">
                <a16:creationId xmlns:a16="http://schemas.microsoft.com/office/drawing/2014/main" id="{3FEA5ABE-01D3-41D9-4719-A47FEC847E8C}"/>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8D82C58-0217-EA92-408D-76EBA5D0D1B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79C64FA-BB77-F725-A98F-80F5950DD04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6097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EE4663B-CF95-18D8-6541-4C979F994B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A18F6F-FA02-7FD1-3C73-B35B5C81DA5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AE0494A0-49E9-A896-B15A-54AC8E35610C}"/>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C6FA565-5319-7D84-1EF6-510C1D3F510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chairs are in the vase?</a:t>
            </a:r>
          </a:p>
        </p:txBody>
      </p:sp>
      <p:sp>
        <p:nvSpPr>
          <p:cNvPr id="13" name="Rectangle 12">
            <a:extLst>
              <a:ext uri="{FF2B5EF4-FFF2-40B4-BE49-F238E27FC236}">
                <a16:creationId xmlns:a16="http://schemas.microsoft.com/office/drawing/2014/main" id="{10A85A50-89D0-1117-EEC4-FF35585E835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3AFD9FDC-36A7-0F66-A067-2C17D8E24E4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CE3B9EC-9D6F-D08C-3EA0-ABA7EA95120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9197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6BA5C0-795E-6596-3FB9-AC553643068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011346C-3D13-14D2-6514-D7B1092EBBD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C6641CA9-1E50-521C-61BE-40CFE03855F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D05F9406-5D7D-EAB5-33A3-8ECB61DEEC2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2EA4D19E-0A94-59B6-15D1-0A6704F2F43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9533DCB4-52D6-810D-7147-C7F34D27BF1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498D0D46-1D15-7B6B-3D08-CD136A61D69F}"/>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824D9691-BD3D-56E1-D4C6-9EED5BC0CFB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25.</a:t>
            </a:r>
          </a:p>
        </p:txBody>
      </p:sp>
      <p:sp>
        <p:nvSpPr>
          <p:cNvPr id="29" name="Rectangle 28">
            <a:extLst>
              <a:ext uri="{FF2B5EF4-FFF2-40B4-BE49-F238E27FC236}">
                <a16:creationId xmlns:a16="http://schemas.microsoft.com/office/drawing/2014/main" id="{2355332E-A72B-BCE7-11FA-66BC4776456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8.</a:t>
            </a:r>
          </a:p>
        </p:txBody>
      </p:sp>
      <p:sp>
        <p:nvSpPr>
          <p:cNvPr id="30" name="Rectangle 29">
            <a:extLst>
              <a:ext uri="{FF2B5EF4-FFF2-40B4-BE49-F238E27FC236}">
                <a16:creationId xmlns:a16="http://schemas.microsoft.com/office/drawing/2014/main" id="{9539A354-DB09-CC0F-A9F5-011AC1D5B0A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Do you see the 3 on the chair?</a:t>
            </a:r>
          </a:p>
          <a:p>
            <a:pPr algn="ctr"/>
            <a:r>
              <a:rPr lang="en-US" b="1" dirty="0">
                <a:solidFill>
                  <a:schemeClr val="tx1"/>
                </a:solidFill>
              </a:rPr>
              <a:t>The answer does not include the digit 3.</a:t>
            </a:r>
          </a:p>
        </p:txBody>
      </p:sp>
      <p:sp>
        <p:nvSpPr>
          <p:cNvPr id="31" name="Rectangle 30">
            <a:extLst>
              <a:ext uri="{FF2B5EF4-FFF2-40B4-BE49-F238E27FC236}">
                <a16:creationId xmlns:a16="http://schemas.microsoft.com/office/drawing/2014/main" id="{C9996C4E-A407-833B-84EC-87A3397E581B}"/>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 you see the 1 on the chair?</a:t>
            </a:r>
          </a:p>
          <a:p>
            <a:pPr algn="ctr"/>
            <a:r>
              <a:rPr lang="en-US" b="1" dirty="0">
                <a:solidFill>
                  <a:schemeClr val="tx1"/>
                </a:solidFill>
              </a:rPr>
              <a:t>The answer does not include the digit 1.</a:t>
            </a:r>
          </a:p>
        </p:txBody>
      </p:sp>
      <p:sp>
        <p:nvSpPr>
          <p:cNvPr id="32" name="Rectangle 31">
            <a:extLst>
              <a:ext uri="{FF2B5EF4-FFF2-40B4-BE49-F238E27FC236}">
                <a16:creationId xmlns:a16="http://schemas.microsoft.com/office/drawing/2014/main" id="{D111A539-4AA2-32FB-A285-D024C8A972E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17, 18 , 19 , ____ , 21 , ____ , 23</a:t>
            </a:r>
          </a:p>
        </p:txBody>
      </p:sp>
      <p:sp>
        <p:nvSpPr>
          <p:cNvPr id="14" name="TextBox 13">
            <a:extLst>
              <a:ext uri="{FF2B5EF4-FFF2-40B4-BE49-F238E27FC236}">
                <a16:creationId xmlns:a16="http://schemas.microsoft.com/office/drawing/2014/main" id="{55BCFD0B-4A72-88AE-8DF5-7250E926963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4AB66F2-B709-969B-9027-4AF8A87B133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0020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1C0B39-6F41-87DC-CBCB-BF5BD140BD1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609F5C4-F961-4B28-6AC5-75397F1C4FD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EFF440C-5A89-24DB-CC5C-F7F8988447A2}"/>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12A24713-048C-BC9B-88C9-1CF89D73C3F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AC3B27B-AC3E-D2D8-0095-B2D41A4D6EF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9369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1D49091-B2F9-52DA-E29F-3FF7C34D73FA}"/>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9EE89E97-74D8-EB68-A436-D0C1C636789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24 chairs</a:t>
            </a:r>
          </a:p>
        </p:txBody>
      </p:sp>
      <p:sp>
        <p:nvSpPr>
          <p:cNvPr id="17" name="Rectangle 16">
            <a:extLst>
              <a:ext uri="{FF2B5EF4-FFF2-40B4-BE49-F238E27FC236}">
                <a16:creationId xmlns:a16="http://schemas.microsoft.com/office/drawing/2014/main" id="{F1E4FC05-23B0-B1AC-779A-9CC18F874973}"/>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9B35D899-0100-973D-B2B7-F7485DCA9AA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6" name="Rectangle 5">
            <a:extLst>
              <a:ext uri="{FF2B5EF4-FFF2-40B4-BE49-F238E27FC236}">
                <a16:creationId xmlns:a16="http://schemas.microsoft.com/office/drawing/2014/main" id="{02E78572-C371-1DD4-BFC6-3846581248D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79BD113C-1D9B-9419-72F4-A7A99574FC9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62D2707-00B2-6D68-F9E0-CD7C1758AC2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653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rId8"/>
                </a:rPr>
                <a:t>20 Days of Number Sense </a:t>
              </a:r>
            </a:p>
            <a:p>
              <a:pPr algn="ctr"/>
              <a:r>
                <a:rPr lang="en-US" sz="1000" b="1" dirty="0">
                  <a:hlinkClick r:id="rId8"/>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rId18"/>
            </a:endParaRPr>
          </a:p>
          <a:p>
            <a:pPr algn="ctr"/>
            <a:r>
              <a:rPr lang="en-US" sz="1000" b="1" dirty="0">
                <a:hlinkClick r:id="rId18"/>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rId23"/>
              </a:rPr>
              <a:t> </a:t>
            </a:r>
          </a:p>
          <a:p>
            <a:pPr algn="ctr"/>
            <a:r>
              <a:rPr lang="en-US" sz="1200" b="1" dirty="0">
                <a:hlinkClick r:id="rId23"/>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rId27"/>
              </a:rPr>
              <a:t>Leaping Numbers </a:t>
            </a:r>
          </a:p>
          <a:p>
            <a:pPr algn="ctr"/>
            <a:r>
              <a:rPr lang="en-US" sz="1000" b="1" dirty="0">
                <a:hlinkClick r:id="rId27"/>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rId29"/>
              </a:rPr>
              <a:t>Leaping Numbers </a:t>
            </a:r>
          </a:p>
          <a:p>
            <a:pPr algn="ctr"/>
            <a:r>
              <a:rPr lang="en-US" sz="1000" b="1" dirty="0">
                <a:hlinkClick r:id="rId29"/>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rId31"/>
              </a:rPr>
              <a:t>The Original </a:t>
            </a:r>
          </a:p>
          <a:p>
            <a:pPr algn="ctr"/>
            <a:r>
              <a:rPr lang="en-US" sz="1000" b="1" dirty="0">
                <a:hlinkClick r:id="rId31"/>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rId33"/>
                </a:rPr>
                <a:t>The 3-Container </a:t>
              </a:r>
            </a:p>
            <a:p>
              <a:pPr algn="ctr"/>
              <a:r>
                <a:rPr lang="en-US" sz="1000" b="1" dirty="0">
                  <a:hlinkClick r:id="rId33"/>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rId35"/>
                </a:rPr>
                <a:t>PowerPoint Files </a:t>
              </a:r>
            </a:p>
            <a:p>
              <a:pPr algn="ctr"/>
              <a:r>
                <a:rPr lang="en-US" sz="1000" b="1" dirty="0">
                  <a:hlinkClick r:id="rId35"/>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rId42"/>
                </a:rPr>
                <a:t>The Original </a:t>
              </a:r>
            </a:p>
            <a:p>
              <a:pPr algn="ctr"/>
              <a:r>
                <a:rPr lang="en-US" sz="1000" b="1" dirty="0">
                  <a:hlinkClick r:id="rId42"/>
                </a:rPr>
                <a:t>50 Splat! Lessons </a:t>
              </a:r>
              <a:endParaRPr lang="en-US" sz="1000" b="1" dirty="0"/>
            </a:p>
          </p:txBody>
        </p:sp>
      </p:grpSp>
      <p:grpSp>
        <p:nvGrpSpPr>
          <p:cNvPr id="2073" name="Group 2072">
            <a:extLst>
              <a:ext uri="{FF2B5EF4-FFF2-40B4-BE49-F238E27FC236}">
                <a16:creationId xmlns:a16="http://schemas.microsoft.com/office/drawing/2014/main" id="{00924A5F-C442-D8D1-9693-E034DF57BE16}"/>
              </a:ext>
            </a:extLst>
          </p:cNvPr>
          <p:cNvGrpSpPr/>
          <p:nvPr/>
        </p:nvGrpSpPr>
        <p:grpSpPr>
          <a:xfrm>
            <a:off x="324916" y="141053"/>
            <a:ext cx="2284216" cy="1733113"/>
            <a:chOff x="324916" y="141053"/>
            <a:chExt cx="2284216" cy="1733113"/>
          </a:xfrm>
        </p:grpSpPr>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3"/>
                <a:extLst>
                  <a:ext uri="{FF2B5EF4-FFF2-40B4-BE49-F238E27FC236}">
                    <a16:creationId xmlns:a16="http://schemas.microsoft.com/office/drawing/2014/main" id="{8B27BC92-0678-7BA7-1E13-E235763C3BDC}"/>
                  </a:ext>
                </a:extLst>
              </p:cNvPr>
              <p:cNvPicPr>
                <a:picLocks noChangeAspect="1"/>
              </p:cNvPicPr>
              <p:nvPr/>
            </p:nvPicPr>
            <p:blipFill>
              <a:blip r:embed="rId44"/>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3"/>
                  </a:rPr>
                  <a:t>Sign Up Here</a:t>
                </a:r>
                <a:endParaRPr lang="en-US" sz="1400" b="1" dirty="0"/>
              </a:p>
              <a:p>
                <a:pPr algn="ctr"/>
                <a:r>
                  <a:rPr lang="en-US" sz="1400" b="1" dirty="0"/>
                  <a:t>New Resources Every Week!</a:t>
                </a:r>
              </a:p>
            </p:txBody>
          </p:sp>
        </p:grpSp>
        <p:sp>
          <p:nvSpPr>
            <p:cNvPr id="2072" name="Arrow: Right 2071">
              <a:extLst>
                <a:ext uri="{FF2B5EF4-FFF2-40B4-BE49-F238E27FC236}">
                  <a16:creationId xmlns:a16="http://schemas.microsoft.com/office/drawing/2014/main" id="{F4861323-4D16-4EE0-52E5-C5272A9FF34E}"/>
                </a:ext>
              </a:extLst>
            </p:cNvPr>
            <p:cNvSpPr/>
            <p:nvPr/>
          </p:nvSpPr>
          <p:spPr>
            <a:xfrm>
              <a:off x="324916" y="1358743"/>
              <a:ext cx="546348" cy="275718"/>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is Sitting</a:t>
            </a:r>
          </a:p>
          <a:p>
            <a:r>
              <a:rPr lang="en-US" sz="6000" b="1" dirty="0">
                <a:solidFill>
                  <a:srgbClr val="FFFF00"/>
                </a:solidFill>
              </a:rPr>
              <a:t>in a Chair”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20107</TotalTime>
  <Words>2187</Words>
  <Application>Microsoft Office PowerPoint</Application>
  <PresentationFormat>On-screen Show (4:3)</PresentationFormat>
  <Paragraphs>545</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250</cp:revision>
  <dcterms:created xsi:type="dcterms:W3CDTF">2020-11-09T02:38:45Z</dcterms:created>
  <dcterms:modified xsi:type="dcterms:W3CDTF">2025-09-30T00:14:23Z</dcterms:modified>
</cp:coreProperties>
</file>