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40" r:id="rId2"/>
    <p:sldId id="257" r:id="rId3"/>
    <p:sldId id="258" r:id="rId4"/>
    <p:sldId id="259" r:id="rId5"/>
    <p:sldId id="260" r:id="rId6"/>
    <p:sldId id="261" r:id="rId7"/>
    <p:sldId id="228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FF"/>
    <a:srgbClr val="00B050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7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2FEE6-ECFB-4167-B702-F3781D7BCD4A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C6312-8C16-44A8-8BC3-00D60876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09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1C588B-DDA4-A21F-D4DA-094CC1429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F655C9-C7A6-E83A-C0FD-76663A9025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A4AE71-8E77-B8E3-DF98-D8518A0B8F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F5D7D-475F-E98C-624B-7B6AD3345B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C6312-8C16-44A8-8BC3-00D60876EE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17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6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47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11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90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68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34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2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4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6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39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38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81DBE-C326-4844-8DB5-D826D6CAAA87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1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://www.stevewyborney.com/" TargetMode="External"/><Relationship Id="rId2" Type="http://schemas.openxmlformats.org/officeDocument/2006/relationships/hyperlink" Target="https://youtube.com/playlist?list=PL9womXq-z7vAlNJT2PAjOXPAyyRPSZXSq&amp;si=z_IWa4MV9j-Q8Y8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stevewyborney.com/subscribe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hyperlink" Target="https://stevewyborney.com/2022/10/the-multiplication-advantage-journey-into-multiplication/" TargetMode="External"/><Relationship Id="rId18" Type="http://schemas.openxmlformats.org/officeDocument/2006/relationships/hyperlink" Target="https://stevewyborney.com/2024/10/110-new-esti-mysteries/" TargetMode="External"/><Relationship Id="rId26" Type="http://schemas.openxmlformats.org/officeDocument/2006/relationships/image" Target="../media/image15.png"/><Relationship Id="rId39" Type="http://schemas.openxmlformats.org/officeDocument/2006/relationships/hyperlink" Target="https://stevewyborney.com/2017/03/the-fraction-splat-series/" TargetMode="External"/><Relationship Id="rId21" Type="http://schemas.openxmlformats.org/officeDocument/2006/relationships/hyperlink" Target="https://stevewyborney.com/2025/09/125-new-esti-mysteries/" TargetMode="External"/><Relationship Id="rId34" Type="http://schemas.openxmlformats.org/officeDocument/2006/relationships/image" Target="../media/image19.jpeg"/><Relationship Id="rId42" Type="http://schemas.openxmlformats.org/officeDocument/2006/relationships/hyperlink" Target="https://stevewyborney.com/subscribe/" TargetMode="External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jpeg"/><Relationship Id="rId20" Type="http://schemas.openxmlformats.org/officeDocument/2006/relationships/image" Target="../media/image12.jpeg"/><Relationship Id="rId29" Type="http://schemas.openxmlformats.org/officeDocument/2006/relationships/hyperlink" Target="https://stevewyborney.com/2025/01/leaping-numbers-season-2/" TargetMode="External"/><Relationship Id="rId41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tevewyborney.com/?p=1891" TargetMode="External"/><Relationship Id="rId11" Type="http://schemas.openxmlformats.org/officeDocument/2006/relationships/hyperlink" Target="https://stevewyborney.com/2022/10/170-new-esti-mysteries/" TargetMode="External"/><Relationship Id="rId24" Type="http://schemas.openxmlformats.org/officeDocument/2006/relationships/image" Target="../media/image14.png"/><Relationship Id="rId32" Type="http://schemas.openxmlformats.org/officeDocument/2006/relationships/image" Target="../media/image18.png"/><Relationship Id="rId37" Type="http://schemas.openxmlformats.org/officeDocument/2006/relationships/hyperlink" Target="http://www.stevewyborney.com/?p=1028" TargetMode="External"/><Relationship Id="rId40" Type="http://schemas.openxmlformats.org/officeDocument/2006/relationships/hyperlink" Target="http://www.stevewyborney.com/?p=893" TargetMode="External"/><Relationship Id="rId5" Type="http://schemas.openxmlformats.org/officeDocument/2006/relationships/hyperlink" Target="https://stevewyborney.com/2017/12/cube-conversations/" TargetMode="External"/><Relationship Id="rId15" Type="http://schemas.openxmlformats.org/officeDocument/2006/relationships/hyperlink" Target="https://www.youtube.com/playlist?list=PL9womXq-z7vDLjIwouzpUrSoD7g6Lokt8" TargetMode="External"/><Relationship Id="rId23" Type="http://schemas.openxmlformats.org/officeDocument/2006/relationships/hyperlink" Target="https://stevewyborney.podia.com/" TargetMode="External"/><Relationship Id="rId28" Type="http://schemas.openxmlformats.org/officeDocument/2006/relationships/image" Target="../media/image16.jpeg"/><Relationship Id="rId36" Type="http://schemas.openxmlformats.org/officeDocument/2006/relationships/image" Target="../media/image20.png"/><Relationship Id="rId10" Type="http://schemas.openxmlformats.org/officeDocument/2006/relationships/image" Target="../media/image7.png"/><Relationship Id="rId19" Type="http://schemas.openxmlformats.org/officeDocument/2006/relationships/image" Target="../media/image11.jpeg"/><Relationship Id="rId31" Type="http://schemas.openxmlformats.org/officeDocument/2006/relationships/hyperlink" Target="https://stevewyborney.com/2024/02/leaping-numbers-leap-day-pattern-challenge-series/" TargetMode="External"/><Relationship Id="rId4" Type="http://schemas.openxmlformats.org/officeDocument/2006/relationships/image" Target="../media/image5.jpeg"/><Relationship Id="rId9" Type="http://schemas.openxmlformats.org/officeDocument/2006/relationships/hyperlink" Target="https://stevewyborney.com/2021/11/150-new-esti-mysteries/" TargetMode="External"/><Relationship Id="rId14" Type="http://schemas.openxmlformats.org/officeDocument/2006/relationships/image" Target="../media/image9.png"/><Relationship Id="rId22" Type="http://schemas.openxmlformats.org/officeDocument/2006/relationships/image" Target="../media/image13.png"/><Relationship Id="rId27" Type="http://schemas.openxmlformats.org/officeDocument/2006/relationships/hyperlink" Target="https://stevewyborney.com/2024/11/leaping-numbers-season-1/" TargetMode="External"/><Relationship Id="rId30" Type="http://schemas.openxmlformats.org/officeDocument/2006/relationships/image" Target="../media/image17.png"/><Relationship Id="rId35" Type="http://schemas.openxmlformats.org/officeDocument/2006/relationships/hyperlink" Target="https://stevewyborney.com/2018/09/splat-for-google-slides-40-lessons/" TargetMode="External"/><Relationship Id="rId43" Type="http://schemas.openxmlformats.org/officeDocument/2006/relationships/image" Target="../media/image23.png"/><Relationship Id="rId8" Type="http://schemas.openxmlformats.org/officeDocument/2006/relationships/hyperlink" Target="https://stevewyborney.com/2019/02/20-days-of-number-sense-rich-math-talk/" TargetMode="External"/><Relationship Id="rId3" Type="http://schemas.openxmlformats.org/officeDocument/2006/relationships/hyperlink" Target="http://www.stevewyborney.com/?p=1253" TargetMode="External"/><Relationship Id="rId12" Type="http://schemas.openxmlformats.org/officeDocument/2006/relationships/image" Target="../media/image8.jpeg"/><Relationship Id="rId17" Type="http://schemas.openxmlformats.org/officeDocument/2006/relationships/hyperlink" Target="https://stevewyborney.com/2023/10/100-new-esti-mysteries/" TargetMode="External"/><Relationship Id="rId25" Type="http://schemas.openxmlformats.org/officeDocument/2006/relationships/hyperlink" Target="https://stevewyborney.com/2021/10/new-estimation-clipboards/" TargetMode="External"/><Relationship Id="rId33" Type="http://schemas.openxmlformats.org/officeDocument/2006/relationships/hyperlink" Target="https://stevewyborney.com/2022/10/the-3-container-estimation-routine/" TargetMode="External"/><Relationship Id="rId38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50A1FC-4BDD-6DAF-7160-DA849C30A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A8938D8-6007-D8EC-C32B-52B9DCC8EE6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3F7F87D-8C1B-F2B8-5E81-3905F7B88FF3}"/>
              </a:ext>
            </a:extLst>
          </p:cNvPr>
          <p:cNvGrpSpPr/>
          <p:nvPr/>
        </p:nvGrpSpPr>
        <p:grpSpPr>
          <a:xfrm>
            <a:off x="2200939" y="4359351"/>
            <a:ext cx="4742121" cy="2092582"/>
            <a:chOff x="297712" y="1063256"/>
            <a:chExt cx="4742121" cy="209258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B9E618C-975C-67CD-6BA7-EDC1AD9339A9}"/>
                </a:ext>
              </a:extLst>
            </p:cNvPr>
            <p:cNvSpPr/>
            <p:nvPr/>
          </p:nvSpPr>
          <p:spPr>
            <a:xfrm>
              <a:off x="297712" y="1063256"/>
              <a:ext cx="4742121" cy="209258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hlinkClick r:id="rId2"/>
              <a:extLst>
                <a:ext uri="{FF2B5EF4-FFF2-40B4-BE49-F238E27FC236}">
                  <a16:creationId xmlns:a16="http://schemas.microsoft.com/office/drawing/2014/main" id="{B238F539-31B8-3568-1E96-97ACFE7FD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9013" y="1212112"/>
              <a:ext cx="1687033" cy="1265274"/>
            </a:xfrm>
            <a:prstGeom prst="rect">
              <a:avLst/>
            </a:prstGeom>
          </p:spPr>
        </p:pic>
        <p:pic>
          <p:nvPicPr>
            <p:cNvPr id="8" name="Picture 7">
              <a:hlinkClick r:id="rId2"/>
              <a:extLst>
                <a:ext uri="{FF2B5EF4-FFF2-40B4-BE49-F238E27FC236}">
                  <a16:creationId xmlns:a16="http://schemas.microsoft.com/office/drawing/2014/main" id="{76D5C3DC-7F40-7BFF-4971-D3F45C003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90801" y="1212112"/>
              <a:ext cx="2249376" cy="1265274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271DE56-F6BB-E0F9-BB39-DCC190712B29}"/>
              </a:ext>
            </a:extLst>
          </p:cNvPr>
          <p:cNvSpPr txBox="1"/>
          <p:nvPr/>
        </p:nvSpPr>
        <p:spPr>
          <a:xfrm>
            <a:off x="1332411" y="406067"/>
            <a:ext cx="64791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Two Resource Opportunities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17032D7-6E0E-E47A-8C8A-F9BB4079542B}"/>
              </a:ext>
            </a:extLst>
          </p:cNvPr>
          <p:cNvGrpSpPr/>
          <p:nvPr/>
        </p:nvGrpSpPr>
        <p:grpSpPr>
          <a:xfrm>
            <a:off x="2198379" y="1410789"/>
            <a:ext cx="4742121" cy="2425342"/>
            <a:chOff x="2198379" y="1113075"/>
            <a:chExt cx="4742121" cy="242534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CE6DA84-E88B-0E74-54E6-9B4B68B69590}"/>
                </a:ext>
              </a:extLst>
            </p:cNvPr>
            <p:cNvSpPr/>
            <p:nvPr/>
          </p:nvSpPr>
          <p:spPr>
            <a:xfrm>
              <a:off x="2198379" y="1113075"/>
              <a:ext cx="4742121" cy="242534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>
              <a:hlinkClick r:id="rId5"/>
              <a:extLst>
                <a:ext uri="{FF2B5EF4-FFF2-40B4-BE49-F238E27FC236}">
                  <a16:creationId xmlns:a16="http://schemas.microsoft.com/office/drawing/2014/main" id="{E5382C59-A999-175B-7194-0E1555D80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01" t="29669" r="25518" b="23189"/>
            <a:stretch>
              <a:fillRect/>
            </a:stretch>
          </p:blipFill>
          <p:spPr>
            <a:xfrm>
              <a:off x="2857274" y="1271732"/>
              <a:ext cx="3299686" cy="1578696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3FE197D-B20F-28A5-06E1-9C484F5F8FE8}"/>
                </a:ext>
              </a:extLst>
            </p:cNvPr>
            <p:cNvSpPr txBox="1"/>
            <p:nvPr/>
          </p:nvSpPr>
          <p:spPr>
            <a:xfrm>
              <a:off x="2229705" y="2878089"/>
              <a:ext cx="468459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/>
                <a:t>Would you like to join the mailing list?</a:t>
              </a:r>
            </a:p>
            <a:p>
              <a:pPr algn="ctr"/>
              <a:r>
                <a:rPr lang="en-US" sz="1400" b="1" dirty="0">
                  <a:hlinkClick r:id="rId5"/>
                </a:rPr>
                <a:t>Subscribe to find out when new resources are posted.</a:t>
              </a:r>
              <a:endParaRPr lang="en-US" sz="1400" b="1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153A2AD-370C-BB9F-DAF2-4BE3E7231B04}"/>
              </a:ext>
            </a:extLst>
          </p:cNvPr>
          <p:cNvSpPr txBox="1"/>
          <p:nvPr/>
        </p:nvSpPr>
        <p:spPr>
          <a:xfrm>
            <a:off x="2255910" y="5773481"/>
            <a:ext cx="46845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Would you like to learn more about Esti-Mysteries?</a:t>
            </a:r>
          </a:p>
          <a:p>
            <a:pPr algn="ctr"/>
            <a:r>
              <a:rPr lang="en-US" sz="1400" b="1" dirty="0"/>
              <a:t>Visit </a:t>
            </a:r>
            <a:r>
              <a:rPr lang="en-US" sz="1400" b="1" dirty="0">
                <a:hlinkClick r:id="rId2"/>
              </a:rPr>
              <a:t>The Esti-Mystery Tips Playlist on YouTube</a:t>
            </a:r>
            <a:r>
              <a:rPr lang="en-US" sz="1400" b="1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8613E3-B9AE-996D-08FB-E76B51CF8086}"/>
              </a:ext>
            </a:extLst>
          </p:cNvPr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7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909D0B-74A9-1899-300C-910D685B7856}"/>
              </a:ext>
            </a:extLst>
          </p:cNvPr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53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0" y="19589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FFFF00"/>
                </a:solidFill>
              </a:rPr>
              <a:t>“Erasers With Dots”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2743200" y="33909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8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AB5A56-4285-DD65-A9F9-2BBB440622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17294" y="12954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As the clues appear, use the information to narrow the possibilities to a smaller set.  After each clue, use estimation again to determine which of the remaining answers is the most reasonable.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29200" y="76200"/>
            <a:ext cx="397430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How many erasers 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are in the container?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29200" y="38100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Write down your first estimate.  After each clue, you’ll see if your estimate is still a possibility.  After each clue, if it is no longer possible write down a new estimate – and be prepared to explain why you chose it.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34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DA903F-5AFB-71A9-76B3-36AC5B458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>
          <a:xfrm>
            <a:off x="337127" y="0"/>
            <a:ext cx="4216400" cy="6324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029200" y="1524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29200" y="14477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029200" y="27432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029200" y="40385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#4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029200" y="53339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Clue #1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The answer is less than 30.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29200" y="14478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Clue #2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The answer is greater than 14.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029200" y="27432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Clue #3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The answer does not have any 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of these digits: 6, 7, or 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029200" y="40386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Clue #4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Erase 3 numbers with this clue.</a:t>
            </a:r>
          </a:p>
          <a:p>
            <a:pPr algn="ctr"/>
            <a:endParaRPr lang="en-US" sz="1200" b="1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16 , 17 , 18 , ____ , ____ , ____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029200" y="5333999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Clue #5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Erase 4 numbers with this clue.</a:t>
            </a:r>
          </a:p>
          <a:p>
            <a:pPr algn="ctr"/>
            <a:endParaRPr lang="en-US" sz="1200" b="1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19 , 20 , 21 , ____ , ____ , ____ , ____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264E1EE-3DDB-8B09-7F1A-BCAA101985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073111"/>
              </p:ext>
            </p:extLst>
          </p:nvPr>
        </p:nvGraphicFramePr>
        <p:xfrm>
          <a:off x="152400" y="55626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6B58EBB-C620-07E7-E8C3-AF712ECCA8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566384"/>
              </p:ext>
            </p:extLst>
          </p:nvPr>
        </p:nvGraphicFramePr>
        <p:xfrm>
          <a:off x="152400" y="55626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562A559-237A-C80D-44AA-CFBE9325FE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47372"/>
              </p:ext>
            </p:extLst>
          </p:nvPr>
        </p:nvGraphicFramePr>
        <p:xfrm>
          <a:off x="152400" y="55626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059BA26-02DA-1E80-44B7-08A87FA847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076024"/>
              </p:ext>
            </p:extLst>
          </p:nvPr>
        </p:nvGraphicFramePr>
        <p:xfrm>
          <a:off x="152400" y="55626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B6C9E1E-3A27-73C3-4DC7-8205148A24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680990"/>
              </p:ext>
            </p:extLst>
          </p:nvPr>
        </p:nvGraphicFramePr>
        <p:xfrm>
          <a:off x="152400" y="55626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A30E2A2-598C-DCAE-82A4-DEFB7519B5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948689"/>
              </p:ext>
            </p:extLst>
          </p:nvPr>
        </p:nvGraphicFramePr>
        <p:xfrm>
          <a:off x="152400" y="5562600"/>
          <a:ext cx="4670610" cy="990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18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694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300CBA-0B38-E10E-19D7-7E34BEEFF0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029200" y="2209800"/>
            <a:ext cx="3974306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After seeing the clues, you have narrowed the possibilities to a small set of numbers.  Before you see the answer, select your final estimate.  Write it down, and explain to someone why you chose that number.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01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A0C031-63E8-C282-3B0B-4B3B0E65D9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29 erasers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20519" y="174586"/>
            <a:ext cx="3974306" cy="114300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The Reveal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Click to see the answer.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4296107" y="8763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80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1CB992-7ED5-41AB-A109-9D6F9F6B1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40DF7230-8233-43C7-81BD-A89B8A694DE1}"/>
              </a:ext>
            </a:extLst>
          </p:cNvPr>
          <p:cNvGrpSpPr/>
          <p:nvPr/>
        </p:nvGrpSpPr>
        <p:grpSpPr>
          <a:xfrm>
            <a:off x="5595365" y="5483727"/>
            <a:ext cx="1381088" cy="1387197"/>
            <a:chOff x="7549125" y="3838432"/>
            <a:chExt cx="1381088" cy="1387197"/>
          </a:xfrm>
        </p:grpSpPr>
        <p:pic>
          <p:nvPicPr>
            <p:cNvPr id="39" name="Picture 2" descr="C:\Users\Steve Wyborney\Desktop\Presentation1.jpg">
              <a:hlinkClick r:id="rId3"/>
              <a:extLst>
                <a:ext uri="{FF2B5EF4-FFF2-40B4-BE49-F238E27FC236}">
                  <a16:creationId xmlns:a16="http://schemas.microsoft.com/office/drawing/2014/main" id="{112FA736-F464-D860-48D3-8EF64A7D28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3756" y="3838432"/>
              <a:ext cx="1251826" cy="93886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27B1C4C-B400-EF0D-2AFD-D3C1001BBABA}"/>
                </a:ext>
              </a:extLst>
            </p:cNvPr>
            <p:cNvSpPr txBox="1"/>
            <p:nvPr/>
          </p:nvSpPr>
          <p:spPr>
            <a:xfrm>
              <a:off x="7549125" y="4825519"/>
              <a:ext cx="13810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hlinkClick r:id="rId5"/>
                </a:rPr>
                <a:t>80 Cube Conversations Lessons</a:t>
              </a:r>
              <a:endParaRPr lang="en-US" sz="1000" b="1" dirty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4F46D4A-6913-595C-A618-2C4637B6E0F0}"/>
              </a:ext>
            </a:extLst>
          </p:cNvPr>
          <p:cNvGrpSpPr/>
          <p:nvPr/>
        </p:nvGrpSpPr>
        <p:grpSpPr>
          <a:xfrm>
            <a:off x="7245481" y="5487807"/>
            <a:ext cx="1815820" cy="1330818"/>
            <a:chOff x="9547369" y="5459714"/>
            <a:chExt cx="1815820" cy="1330818"/>
          </a:xfrm>
        </p:grpSpPr>
        <p:pic>
          <p:nvPicPr>
            <p:cNvPr id="1026" name="Picture 2" descr="C:\Users\Steve Wyborney\Desktop\20 Days Title Pic.jpg">
              <a:hlinkClick r:id="rId6"/>
              <a:extLst>
                <a:ext uri="{FF2B5EF4-FFF2-40B4-BE49-F238E27FC236}">
                  <a16:creationId xmlns:a16="http://schemas.microsoft.com/office/drawing/2014/main" id="{4AD723AE-6A52-4D22-88D5-D88500BAAD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30118" y="5459714"/>
              <a:ext cx="1240944" cy="93070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hlinkClick r:id="rId8"/>
              <a:extLst>
                <a:ext uri="{FF2B5EF4-FFF2-40B4-BE49-F238E27FC236}">
                  <a16:creationId xmlns:a16="http://schemas.microsoft.com/office/drawing/2014/main" id="{5C2BE9A0-5C5B-6BE5-7643-5B30646F56A1}"/>
                </a:ext>
              </a:extLst>
            </p:cNvPr>
            <p:cNvSpPr txBox="1"/>
            <p:nvPr/>
          </p:nvSpPr>
          <p:spPr>
            <a:xfrm>
              <a:off x="9547369" y="6390422"/>
              <a:ext cx="18158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hlinkClick r:id="" action="ppaction://noaction"/>
                </a:rPr>
                <a:t>20 Days of Number Sense </a:t>
              </a:r>
            </a:p>
            <a:p>
              <a:pPr algn="ctr"/>
              <a:r>
                <a:rPr lang="en-US" sz="1000" b="1" dirty="0">
                  <a:hlinkClick r:id="" action="ppaction://noaction"/>
                </a:rPr>
                <a:t>&amp; Rich Math Talk</a:t>
              </a:r>
              <a:endParaRPr lang="en-US" sz="1000" b="1" dirty="0"/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3BC9FFB8-8213-E85E-45E8-BE7557899016}"/>
              </a:ext>
            </a:extLst>
          </p:cNvPr>
          <p:cNvSpPr txBox="1"/>
          <p:nvPr/>
        </p:nvSpPr>
        <p:spPr>
          <a:xfrm>
            <a:off x="5472005" y="3142754"/>
            <a:ext cx="1439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2021-2022</a:t>
            </a:r>
          </a:p>
          <a:p>
            <a:pPr algn="ctr"/>
            <a:r>
              <a:rPr lang="en-US" sz="1000" b="1" dirty="0">
                <a:hlinkClick r:id="rId9"/>
              </a:rPr>
              <a:t>150 New </a:t>
            </a:r>
            <a:r>
              <a:rPr lang="en-US" sz="1000" b="1" dirty="0" err="1">
                <a:hlinkClick r:id="rId9"/>
              </a:rPr>
              <a:t>Esti</a:t>
            </a:r>
            <a:r>
              <a:rPr lang="en-US" sz="1000" b="1" dirty="0">
                <a:hlinkClick r:id="rId9"/>
              </a:rPr>
              <a:t>-Mysteries</a:t>
            </a:r>
            <a:endParaRPr lang="en-US" sz="1000" b="1" dirty="0"/>
          </a:p>
        </p:txBody>
      </p:sp>
      <p:pic>
        <p:nvPicPr>
          <p:cNvPr id="9" name="Picture 8">
            <a:hlinkClick r:id="rId9"/>
            <a:extLst>
              <a:ext uri="{FF2B5EF4-FFF2-40B4-BE49-F238E27FC236}">
                <a16:creationId xmlns:a16="http://schemas.microsoft.com/office/drawing/2014/main" id="{5C3BE760-774C-F853-2D89-2FF2BAE1DDD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1" y="2093763"/>
            <a:ext cx="1392547" cy="104440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3" name="Picture 12">
            <a:hlinkClick r:id="rId11"/>
            <a:extLst>
              <a:ext uri="{FF2B5EF4-FFF2-40B4-BE49-F238E27FC236}">
                <a16:creationId xmlns:a16="http://schemas.microsoft.com/office/drawing/2014/main" id="{0563E200-4066-315B-860A-B89CC15AC54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804" y="2091173"/>
            <a:ext cx="1402996" cy="105224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0C8A4B8-B8A1-F192-E9A9-B3584367892E}"/>
              </a:ext>
            </a:extLst>
          </p:cNvPr>
          <p:cNvSpPr txBox="1"/>
          <p:nvPr/>
        </p:nvSpPr>
        <p:spPr>
          <a:xfrm>
            <a:off x="3796796" y="3133023"/>
            <a:ext cx="1439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2022-2023</a:t>
            </a:r>
          </a:p>
          <a:p>
            <a:pPr algn="ctr"/>
            <a:r>
              <a:rPr lang="en-US" sz="1000" b="1" dirty="0">
                <a:hlinkClick r:id="rId11"/>
              </a:rPr>
              <a:t>170 New Esti-Mysteries</a:t>
            </a:r>
            <a:endParaRPr lang="en-US" sz="1000" b="1" dirty="0"/>
          </a:p>
        </p:txBody>
      </p:sp>
      <p:pic>
        <p:nvPicPr>
          <p:cNvPr id="55" name="Picture 54">
            <a:hlinkClick r:id="rId13"/>
            <a:extLst>
              <a:ext uri="{FF2B5EF4-FFF2-40B4-BE49-F238E27FC236}">
                <a16:creationId xmlns:a16="http://schemas.microsoft.com/office/drawing/2014/main" id="{BB506585-5DC2-B54B-210C-5994035D6300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22331" t="7030" r="29922" b="7483"/>
          <a:stretch/>
        </p:blipFill>
        <p:spPr>
          <a:xfrm>
            <a:off x="5766448" y="35951"/>
            <a:ext cx="1091552" cy="1303068"/>
          </a:xfrm>
          <a:prstGeom prst="rect">
            <a:avLst/>
          </a:prstGeom>
        </p:spPr>
      </p:pic>
      <p:sp>
        <p:nvSpPr>
          <p:cNvPr id="56" name="TextBox 55">
            <a:hlinkClick r:id="rId13"/>
            <a:extLst>
              <a:ext uri="{FF2B5EF4-FFF2-40B4-BE49-F238E27FC236}">
                <a16:creationId xmlns:a16="http://schemas.microsoft.com/office/drawing/2014/main" id="{E1AFFD8F-AAFC-5F6E-9D91-39B0E34973A0}"/>
              </a:ext>
            </a:extLst>
          </p:cNvPr>
          <p:cNvSpPr txBox="1"/>
          <p:nvPr/>
        </p:nvSpPr>
        <p:spPr>
          <a:xfrm>
            <a:off x="5294431" y="1319429"/>
            <a:ext cx="20780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13"/>
              </a:rPr>
              <a:t>The Multiplication Advantage!</a:t>
            </a:r>
            <a:endParaRPr lang="en-US" sz="1000" b="1" dirty="0"/>
          </a:p>
          <a:p>
            <a:pPr algn="ctr"/>
            <a:r>
              <a:rPr lang="en-US" sz="1000" b="1" dirty="0"/>
              <a:t>Ask your school to purchase a copy </a:t>
            </a:r>
          </a:p>
          <a:p>
            <a:pPr algn="ctr"/>
            <a:r>
              <a:rPr lang="en-US" sz="1000" b="1" dirty="0"/>
              <a:t>for every student in your class.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6E2B44C-6B57-C464-29C8-DA2B5F9E09A5}"/>
              </a:ext>
            </a:extLst>
          </p:cNvPr>
          <p:cNvGrpSpPr/>
          <p:nvPr/>
        </p:nvGrpSpPr>
        <p:grpSpPr>
          <a:xfrm>
            <a:off x="7196238" y="3878618"/>
            <a:ext cx="1914307" cy="1343477"/>
            <a:chOff x="9976903" y="2253841"/>
            <a:chExt cx="1914307" cy="1343477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0D3A029-BBF9-2BB1-4B19-682DBAE6D3EA}"/>
                </a:ext>
              </a:extLst>
            </p:cNvPr>
            <p:cNvSpPr txBox="1"/>
            <p:nvPr/>
          </p:nvSpPr>
          <p:spPr>
            <a:xfrm>
              <a:off x="9976903" y="3043320"/>
              <a:ext cx="191430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/>
                <a:t>The Mystery Number in the Box</a:t>
              </a:r>
            </a:p>
            <a:p>
              <a:pPr algn="ctr"/>
              <a:r>
                <a:rPr lang="en-US" sz="1000" b="1" dirty="0"/>
                <a:t>60-Second Math Mystery Videos</a:t>
              </a:r>
            </a:p>
            <a:p>
              <a:pPr algn="ctr"/>
              <a:r>
                <a:rPr lang="en-US" sz="1000" b="1" dirty="0">
                  <a:hlinkClick r:id="rId15"/>
                </a:rPr>
                <a:t>View the entire playlist here.</a:t>
              </a:r>
              <a:endParaRPr lang="en-US" sz="1000" b="1" dirty="0"/>
            </a:p>
          </p:txBody>
        </p:sp>
        <p:pic>
          <p:nvPicPr>
            <p:cNvPr id="63" name="Picture 62">
              <a:hlinkClick r:id="rId15"/>
              <a:extLst>
                <a:ext uri="{FF2B5EF4-FFF2-40B4-BE49-F238E27FC236}">
                  <a16:creationId xmlns:a16="http://schemas.microsoft.com/office/drawing/2014/main" id="{7969AD08-6C82-86A5-BF80-CFE3B008C0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7576" y="2253841"/>
              <a:ext cx="1272960" cy="716040"/>
            </a:xfrm>
            <a:prstGeom prst="rect">
              <a:avLst/>
            </a:prstGeom>
          </p:spPr>
        </p:pic>
      </p:grpSp>
      <p:sp>
        <p:nvSpPr>
          <p:cNvPr id="2061" name="TextBox 2060">
            <a:hlinkClick r:id="rId17"/>
            <a:extLst>
              <a:ext uri="{FF2B5EF4-FFF2-40B4-BE49-F238E27FC236}">
                <a16:creationId xmlns:a16="http://schemas.microsoft.com/office/drawing/2014/main" id="{16F34A79-136B-9FDC-1D4B-B53993F32E4A}"/>
              </a:ext>
            </a:extLst>
          </p:cNvPr>
          <p:cNvSpPr txBox="1"/>
          <p:nvPr/>
        </p:nvSpPr>
        <p:spPr>
          <a:xfrm>
            <a:off x="1935995" y="3130631"/>
            <a:ext cx="1468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2023-2024</a:t>
            </a:r>
            <a:endParaRPr lang="en-US" sz="1000" b="1" dirty="0">
              <a:hlinkClick r:id="" action="ppaction://noaction"/>
            </a:endParaRPr>
          </a:p>
          <a:p>
            <a:pPr algn="ctr"/>
            <a:r>
              <a:rPr lang="en-US" sz="1000" b="1" dirty="0">
                <a:hlinkClick r:id="rId17"/>
              </a:rPr>
              <a:t>100 New Esti-Mysteries </a:t>
            </a:r>
            <a:endParaRPr lang="en-US" sz="1000" b="1" dirty="0"/>
          </a:p>
        </p:txBody>
      </p:sp>
      <p:pic>
        <p:nvPicPr>
          <p:cNvPr id="7" name="Picture 6">
            <a:hlinkClick r:id="rId18"/>
            <a:extLst>
              <a:ext uri="{FF2B5EF4-FFF2-40B4-BE49-F238E27FC236}">
                <a16:creationId xmlns:a16="http://schemas.microsoft.com/office/drawing/2014/main" id="{87B724F6-6C85-B72E-0EDE-41B5A408955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11" y="2099446"/>
            <a:ext cx="1395654" cy="104674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TextBox 1">
            <a:hlinkClick r:id="rId18"/>
            <a:extLst>
              <a:ext uri="{FF2B5EF4-FFF2-40B4-BE49-F238E27FC236}">
                <a16:creationId xmlns:a16="http://schemas.microsoft.com/office/drawing/2014/main" id="{B2548440-435A-5BA0-E8AC-13158226EA8C}"/>
              </a:ext>
            </a:extLst>
          </p:cNvPr>
          <p:cNvSpPr txBox="1"/>
          <p:nvPr/>
        </p:nvSpPr>
        <p:spPr>
          <a:xfrm>
            <a:off x="202692" y="3131591"/>
            <a:ext cx="1439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2024-2025</a:t>
            </a:r>
            <a:endParaRPr lang="en-US" sz="1000" b="1" dirty="0">
              <a:hlinkClick r:id="" action="ppaction://noaction"/>
            </a:endParaRPr>
          </a:p>
          <a:p>
            <a:pPr algn="ctr"/>
            <a:r>
              <a:rPr lang="en-US" sz="1000" b="1" dirty="0">
                <a:hlinkClick r:id="" action="ppaction://noaction"/>
              </a:rPr>
              <a:t>110 New Esti-Mysteries</a:t>
            </a:r>
            <a:endParaRPr lang="en-US" sz="1000" b="1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A19812C-DE1F-4480-4D04-E984BC8FCC71}"/>
              </a:ext>
            </a:extLst>
          </p:cNvPr>
          <p:cNvGrpSpPr/>
          <p:nvPr/>
        </p:nvGrpSpPr>
        <p:grpSpPr>
          <a:xfrm>
            <a:off x="0" y="0"/>
            <a:ext cx="9144000" cy="5337891"/>
            <a:chOff x="0" y="0"/>
            <a:chExt cx="9144000" cy="5337891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2846FF9-8D0A-98D7-85DF-62BA7E2B47A6}"/>
                </a:ext>
              </a:extLst>
            </p:cNvPr>
            <p:cNvCxnSpPr/>
            <p:nvPr/>
          </p:nvCxnSpPr>
          <p:spPr>
            <a:xfrm>
              <a:off x="0" y="5337891"/>
              <a:ext cx="9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B3FF4E1-B5D3-7B84-10CC-52AE471A5103}"/>
                </a:ext>
              </a:extLst>
            </p:cNvPr>
            <p:cNvCxnSpPr/>
            <p:nvPr/>
          </p:nvCxnSpPr>
          <p:spPr>
            <a:xfrm>
              <a:off x="0" y="3611271"/>
              <a:ext cx="9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E7DC5CA-F0CD-EB71-4541-9F398267EB25}"/>
                </a:ext>
              </a:extLst>
            </p:cNvPr>
            <p:cNvCxnSpPr/>
            <p:nvPr/>
          </p:nvCxnSpPr>
          <p:spPr>
            <a:xfrm>
              <a:off x="0" y="1905000"/>
              <a:ext cx="9144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CE6DC34-AB4A-8BE1-2BD1-BF81D10A281F}"/>
                </a:ext>
              </a:extLst>
            </p:cNvPr>
            <p:cNvCxnSpPr>
              <a:cxnSpLocks/>
            </p:cNvCxnSpPr>
            <p:nvPr/>
          </p:nvCxnSpPr>
          <p:spPr>
            <a:xfrm>
              <a:off x="5294432" y="0"/>
              <a:ext cx="0" cy="1905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60" name="Picture 2059">
            <a:hlinkClick r:id="rId17"/>
            <a:extLst>
              <a:ext uri="{FF2B5EF4-FFF2-40B4-BE49-F238E27FC236}">
                <a16:creationId xmlns:a16="http://schemas.microsoft.com/office/drawing/2014/main" id="{05196C99-BEDD-6BB5-97F6-3EC2A383DDC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986" y="2086904"/>
            <a:ext cx="1396056" cy="104704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8" name="Picture 17">
            <a:hlinkClick r:id="rId21"/>
            <a:extLst>
              <a:ext uri="{FF2B5EF4-FFF2-40B4-BE49-F238E27FC236}">
                <a16:creationId xmlns:a16="http://schemas.microsoft.com/office/drawing/2014/main" id="{EFBD2A78-EF3C-2C80-C9A0-ECE67DD15D25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135356" y="115893"/>
            <a:ext cx="1687883" cy="126591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1" name="Picture 40">
            <a:hlinkClick r:id="rId23"/>
            <a:extLst>
              <a:ext uri="{FF2B5EF4-FFF2-40B4-BE49-F238E27FC236}">
                <a16:creationId xmlns:a16="http://schemas.microsoft.com/office/drawing/2014/main" id="{D468C924-B43E-BD48-5F63-659F81CD0AD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540183" y="68304"/>
            <a:ext cx="1483994" cy="993469"/>
          </a:xfrm>
          <a:prstGeom prst="rect">
            <a:avLst/>
          </a:prstGeom>
          <a:ln w="19050">
            <a:noFill/>
          </a:ln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CE05D3D1-BDEE-15FF-DBF5-26F2C166408E}"/>
              </a:ext>
            </a:extLst>
          </p:cNvPr>
          <p:cNvSpPr txBox="1"/>
          <p:nvPr/>
        </p:nvSpPr>
        <p:spPr>
          <a:xfrm>
            <a:off x="7467221" y="1091367"/>
            <a:ext cx="1648426" cy="76944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hlinkClick r:id="rId23"/>
              </a:rPr>
              <a:t>Steve </a:t>
            </a:r>
            <a:r>
              <a:rPr lang="en-US" sz="1200" b="1" dirty="0" err="1">
                <a:hlinkClick r:id="rId23"/>
              </a:rPr>
              <a:t>Wyborney’s</a:t>
            </a:r>
            <a:r>
              <a:rPr lang="en-US" sz="1200" b="1" dirty="0">
                <a:hlinkClick r:id="" action="ppaction://noaction"/>
              </a:rPr>
              <a:t> </a:t>
            </a:r>
          </a:p>
          <a:p>
            <a:pPr algn="ctr"/>
            <a:r>
              <a:rPr lang="en-US" sz="1200" b="1" dirty="0">
                <a:hlinkClick r:id="" action="ppaction://noaction"/>
              </a:rPr>
              <a:t>Math Courses</a:t>
            </a:r>
            <a:endParaRPr lang="en-US" sz="1200" b="1" dirty="0"/>
          </a:p>
          <a:p>
            <a:pPr algn="ctr"/>
            <a:r>
              <a:rPr lang="en-US" sz="1000" b="1" dirty="0"/>
              <a:t>Online courses</a:t>
            </a:r>
          </a:p>
          <a:p>
            <a:pPr algn="ctr"/>
            <a:r>
              <a:rPr lang="en-US" sz="1000" b="1" dirty="0"/>
              <a:t>Digital Download Bundles</a:t>
            </a:r>
          </a:p>
        </p:txBody>
      </p:sp>
      <p:sp>
        <p:nvSpPr>
          <p:cNvPr id="51" name="TextBox 50">
            <a:hlinkClick r:id="rId18"/>
            <a:extLst>
              <a:ext uri="{FF2B5EF4-FFF2-40B4-BE49-F238E27FC236}">
                <a16:creationId xmlns:a16="http://schemas.microsoft.com/office/drawing/2014/main" id="{4F84B550-7865-556B-DCD7-3C21260C854D}"/>
              </a:ext>
            </a:extLst>
          </p:cNvPr>
          <p:cNvSpPr txBox="1"/>
          <p:nvPr/>
        </p:nvSpPr>
        <p:spPr>
          <a:xfrm>
            <a:off x="3260137" y="1357134"/>
            <a:ext cx="1439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2025-2026</a:t>
            </a:r>
          </a:p>
          <a:p>
            <a:pPr algn="ctr"/>
            <a:r>
              <a:rPr lang="en-US" sz="1000" b="1" dirty="0">
                <a:hlinkClick r:id="rId21"/>
              </a:rPr>
              <a:t>125 New Esti-Mysteries</a:t>
            </a:r>
            <a:endParaRPr lang="en-US" sz="1000" b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0FA4D8-7CA9-7F59-10D5-C2679CDF95B5}"/>
              </a:ext>
            </a:extLst>
          </p:cNvPr>
          <p:cNvGrpSpPr/>
          <p:nvPr/>
        </p:nvGrpSpPr>
        <p:grpSpPr>
          <a:xfrm>
            <a:off x="7338646" y="2093781"/>
            <a:ext cx="1670649" cy="1424777"/>
            <a:chOff x="-1297337" y="2235988"/>
            <a:chExt cx="1670649" cy="1424777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70EFAAA-92C5-EF37-5D48-11C890A02399}"/>
                </a:ext>
              </a:extLst>
            </p:cNvPr>
            <p:cNvSpPr txBox="1"/>
            <p:nvPr/>
          </p:nvSpPr>
          <p:spPr>
            <a:xfrm>
              <a:off x="-1297337" y="3414544"/>
              <a:ext cx="1670649" cy="246221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hlinkClick r:id="rId25"/>
                </a:rPr>
                <a:t>More Estimation Clipboards</a:t>
              </a:r>
              <a:endParaRPr lang="en-US" sz="1000" b="1" dirty="0"/>
            </a:p>
          </p:txBody>
        </p:sp>
        <p:pic>
          <p:nvPicPr>
            <p:cNvPr id="52" name="Picture 51">
              <a:hlinkClick r:id="rId25"/>
              <a:extLst>
                <a:ext uri="{FF2B5EF4-FFF2-40B4-BE49-F238E27FC236}">
                  <a16:creationId xmlns:a16="http://schemas.microsoft.com/office/drawing/2014/main" id="{744DC34D-C0C6-4A7B-F423-8EA7AB45D2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-1155320" y="2235988"/>
              <a:ext cx="1388368" cy="1041274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  <p:pic>
        <p:nvPicPr>
          <p:cNvPr id="53" name="Picture 2" descr="Season 1 Playlist Thumbnail">
            <a:hlinkClick r:id="rId27"/>
            <a:extLst>
              <a:ext uri="{FF2B5EF4-FFF2-40B4-BE49-F238E27FC236}">
                <a16:creationId xmlns:a16="http://schemas.microsoft.com/office/drawing/2014/main" id="{65D35C80-98A7-CA5C-C4E1-03BD8C8C7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123" y="3835608"/>
            <a:ext cx="1390513" cy="78216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21DC305D-D4B0-20F0-8E30-5F026207E109}"/>
              </a:ext>
            </a:extLst>
          </p:cNvPr>
          <p:cNvSpPr txBox="1"/>
          <p:nvPr/>
        </p:nvSpPr>
        <p:spPr>
          <a:xfrm>
            <a:off x="1575271" y="4623577"/>
            <a:ext cx="2208120" cy="553998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Leaping Numbers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Season 1</a:t>
            </a:r>
            <a:endParaRPr lang="en-US" sz="1000" b="1" dirty="0"/>
          </a:p>
          <a:p>
            <a:pPr algn="ctr"/>
            <a:r>
              <a:rPr lang="en-US" sz="1000" b="1" dirty="0"/>
              <a:t>November 2024</a:t>
            </a:r>
            <a:endParaRPr lang="en-US" sz="1000" dirty="0"/>
          </a:p>
        </p:txBody>
      </p:sp>
      <p:pic>
        <p:nvPicPr>
          <p:cNvPr id="43" name="Picture 42">
            <a:hlinkClick r:id="rId29"/>
            <a:extLst>
              <a:ext uri="{FF2B5EF4-FFF2-40B4-BE49-F238E27FC236}">
                <a16:creationId xmlns:a16="http://schemas.microsoft.com/office/drawing/2014/main" id="{D94A3F44-F219-0D29-42F0-3CBA63EEB967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22631" y="3835607"/>
            <a:ext cx="1396831" cy="78571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3898E08F-6CCE-C6CD-393A-B83192982F91}"/>
              </a:ext>
            </a:extLst>
          </p:cNvPr>
          <p:cNvSpPr txBox="1"/>
          <p:nvPr/>
        </p:nvSpPr>
        <p:spPr>
          <a:xfrm>
            <a:off x="239610" y="4618380"/>
            <a:ext cx="1368714" cy="553998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Leaping Numbers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Season 2</a:t>
            </a:r>
            <a:endParaRPr lang="en-US" sz="1000" b="1" dirty="0"/>
          </a:p>
          <a:p>
            <a:pPr algn="ctr"/>
            <a:r>
              <a:rPr lang="en-US" sz="1000" b="1" dirty="0"/>
              <a:t>February 2025</a:t>
            </a:r>
            <a:endParaRPr lang="en-US" sz="10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F2D9408-23C7-1AA0-0F11-132879F617F7}"/>
              </a:ext>
            </a:extLst>
          </p:cNvPr>
          <p:cNvCxnSpPr>
            <a:cxnSpLocks/>
          </p:cNvCxnSpPr>
          <p:nvPr/>
        </p:nvCxnSpPr>
        <p:spPr>
          <a:xfrm>
            <a:off x="7164451" y="1884139"/>
            <a:ext cx="0" cy="34537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DEAF35D6-BE90-C082-5CA3-4629A5883091}"/>
              </a:ext>
            </a:extLst>
          </p:cNvPr>
          <p:cNvSpPr txBox="1"/>
          <p:nvPr/>
        </p:nvSpPr>
        <p:spPr>
          <a:xfrm>
            <a:off x="3772253" y="4612108"/>
            <a:ext cx="1383308" cy="55399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Original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Leaping Numbers</a:t>
            </a:r>
          </a:p>
          <a:p>
            <a:pPr algn="ctr"/>
            <a:r>
              <a:rPr lang="en-US" sz="1000" b="1" dirty="0"/>
              <a:t>February 2024</a:t>
            </a:r>
          </a:p>
        </p:txBody>
      </p:sp>
      <p:pic>
        <p:nvPicPr>
          <p:cNvPr id="12" name="Picture 11">
            <a:hlinkClick r:id="rId31"/>
            <a:extLst>
              <a:ext uri="{FF2B5EF4-FFF2-40B4-BE49-F238E27FC236}">
                <a16:creationId xmlns:a16="http://schemas.microsoft.com/office/drawing/2014/main" id="{34361A8C-402A-D8EA-C2BD-2357F4E274A5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772253" y="3823517"/>
            <a:ext cx="1396433" cy="78549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B04D513-0CE7-C77F-8947-0B8A7B9F0EED}"/>
              </a:ext>
            </a:extLst>
          </p:cNvPr>
          <p:cNvCxnSpPr>
            <a:cxnSpLocks/>
          </p:cNvCxnSpPr>
          <p:nvPr/>
        </p:nvCxnSpPr>
        <p:spPr>
          <a:xfrm>
            <a:off x="5409095" y="3629499"/>
            <a:ext cx="0" cy="32372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9" name="Group 2048">
            <a:extLst>
              <a:ext uri="{FF2B5EF4-FFF2-40B4-BE49-F238E27FC236}">
                <a16:creationId xmlns:a16="http://schemas.microsoft.com/office/drawing/2014/main" id="{7F21FFBD-A7F6-5CAD-FDF7-9C7CEE7F349F}"/>
              </a:ext>
            </a:extLst>
          </p:cNvPr>
          <p:cNvGrpSpPr/>
          <p:nvPr/>
        </p:nvGrpSpPr>
        <p:grpSpPr>
          <a:xfrm>
            <a:off x="5583906" y="3825528"/>
            <a:ext cx="1392546" cy="1419629"/>
            <a:chOff x="9584016" y="3825528"/>
            <a:chExt cx="1392546" cy="1419629"/>
          </a:xfrm>
        </p:grpSpPr>
        <p:sp>
          <p:nvSpPr>
            <p:cNvPr id="2050" name="TextBox 2049">
              <a:extLst>
                <a:ext uri="{FF2B5EF4-FFF2-40B4-BE49-F238E27FC236}">
                  <a16:creationId xmlns:a16="http://schemas.microsoft.com/office/drawing/2014/main" id="{03C76CD5-8C71-C9F9-B383-17F4DC8501B0}"/>
                </a:ext>
              </a:extLst>
            </p:cNvPr>
            <p:cNvSpPr txBox="1"/>
            <p:nvPr/>
          </p:nvSpPr>
          <p:spPr>
            <a:xfrm>
              <a:off x="9677400" y="4845047"/>
              <a:ext cx="12057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hlinkClick r:id="" action="ppaction://noaction"/>
                </a:rPr>
                <a:t>The 3-Container </a:t>
              </a:r>
            </a:p>
            <a:p>
              <a:pPr algn="ctr"/>
              <a:r>
                <a:rPr lang="en-US" sz="1000" b="1" dirty="0">
                  <a:hlinkClick r:id="" action="ppaction://noaction"/>
                </a:rPr>
                <a:t>Estimation Routine</a:t>
              </a:r>
              <a:endParaRPr lang="en-US" sz="1000" b="1" dirty="0"/>
            </a:p>
          </p:txBody>
        </p:sp>
        <p:pic>
          <p:nvPicPr>
            <p:cNvPr id="2051" name="Picture 2050">
              <a:hlinkClick r:id="rId33"/>
              <a:extLst>
                <a:ext uri="{FF2B5EF4-FFF2-40B4-BE49-F238E27FC236}">
                  <a16:creationId xmlns:a16="http://schemas.microsoft.com/office/drawing/2014/main" id="{D796F63A-ED7F-571B-D8FC-AD2C18F5B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4016" y="3825528"/>
              <a:ext cx="1392546" cy="104441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  <p:grpSp>
        <p:nvGrpSpPr>
          <p:cNvPr id="2052" name="Group 2051">
            <a:extLst>
              <a:ext uri="{FF2B5EF4-FFF2-40B4-BE49-F238E27FC236}">
                <a16:creationId xmlns:a16="http://schemas.microsoft.com/office/drawing/2014/main" id="{0A188D86-8213-2DAF-B07B-AC97FA5CD787}"/>
              </a:ext>
            </a:extLst>
          </p:cNvPr>
          <p:cNvGrpSpPr/>
          <p:nvPr/>
        </p:nvGrpSpPr>
        <p:grpSpPr>
          <a:xfrm>
            <a:off x="3583422" y="5487807"/>
            <a:ext cx="1661684" cy="1328419"/>
            <a:chOff x="3002878" y="5487807"/>
            <a:chExt cx="1661684" cy="1328419"/>
          </a:xfrm>
        </p:grpSpPr>
        <p:pic>
          <p:nvPicPr>
            <p:cNvPr id="2055" name="Picture 2054">
              <a:hlinkClick r:id="rId35"/>
              <a:extLst>
                <a:ext uri="{FF2B5EF4-FFF2-40B4-BE49-F238E27FC236}">
                  <a16:creationId xmlns:a16="http://schemas.microsoft.com/office/drawing/2014/main" id="{70DDAD5F-01BA-954D-C27E-AA1435CA9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3210735" y="5487807"/>
              <a:ext cx="1245967" cy="934475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2056" name="TextBox 2055">
              <a:extLst>
                <a:ext uri="{FF2B5EF4-FFF2-40B4-BE49-F238E27FC236}">
                  <a16:creationId xmlns:a16="http://schemas.microsoft.com/office/drawing/2014/main" id="{D609A2BA-3955-127A-D2BE-B5C7872ECB75}"/>
                </a:ext>
              </a:extLst>
            </p:cNvPr>
            <p:cNvSpPr txBox="1"/>
            <p:nvPr/>
          </p:nvSpPr>
          <p:spPr>
            <a:xfrm>
              <a:off x="3002878" y="6416116"/>
              <a:ext cx="1661684" cy="40011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>
                  <a:hlinkClick r:id="" action="ppaction://noaction"/>
                </a:rPr>
                <a:t>PowerPoint Files </a:t>
              </a:r>
            </a:p>
            <a:p>
              <a:pPr algn="ctr"/>
              <a:r>
                <a:rPr lang="en-US" sz="1000" b="1" dirty="0">
                  <a:hlinkClick r:id="" action="ppaction://noaction"/>
                </a:rPr>
                <a:t>Designed for Google Slides</a:t>
              </a:r>
              <a:endParaRPr lang="en-US" sz="1000" dirty="0"/>
            </a:p>
          </p:txBody>
        </p:sp>
      </p:grpSp>
      <p:grpSp>
        <p:nvGrpSpPr>
          <p:cNvPr id="2058" name="Group 2057">
            <a:extLst>
              <a:ext uri="{FF2B5EF4-FFF2-40B4-BE49-F238E27FC236}">
                <a16:creationId xmlns:a16="http://schemas.microsoft.com/office/drawing/2014/main" id="{701FF96B-4F48-44B5-885E-2EA6AA1CB140}"/>
              </a:ext>
            </a:extLst>
          </p:cNvPr>
          <p:cNvGrpSpPr/>
          <p:nvPr/>
        </p:nvGrpSpPr>
        <p:grpSpPr>
          <a:xfrm>
            <a:off x="1928941" y="5487808"/>
            <a:ext cx="1519967" cy="1337846"/>
            <a:chOff x="1457973" y="5487808"/>
            <a:chExt cx="1519967" cy="1337846"/>
          </a:xfrm>
        </p:grpSpPr>
        <p:pic>
          <p:nvPicPr>
            <p:cNvPr id="2059" name="Picture 7" descr="C:\Users\Steve Wyborney\Desktop\Splat Promos HUGE SET\Slide6.JPG">
              <a:hlinkClick r:id="rId37"/>
              <a:extLst>
                <a:ext uri="{FF2B5EF4-FFF2-40B4-BE49-F238E27FC236}">
                  <a16:creationId xmlns:a16="http://schemas.microsoft.com/office/drawing/2014/main" id="{B1BFABAA-B5AA-89CB-B7BD-C06CB9CEDE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8356" y="5487808"/>
              <a:ext cx="1219200" cy="914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62" name="TextBox 2061">
              <a:extLst>
                <a:ext uri="{FF2B5EF4-FFF2-40B4-BE49-F238E27FC236}">
                  <a16:creationId xmlns:a16="http://schemas.microsoft.com/office/drawing/2014/main" id="{95276A73-85C9-A2DE-2923-800D9D42D727}"/>
                </a:ext>
              </a:extLst>
            </p:cNvPr>
            <p:cNvSpPr txBox="1"/>
            <p:nvPr/>
          </p:nvSpPr>
          <p:spPr>
            <a:xfrm>
              <a:off x="1457973" y="6425544"/>
              <a:ext cx="15199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hlinkClick r:id="rId39"/>
                </a:rPr>
                <a:t>The Original 20 Fraction Splat! Lessons</a:t>
              </a:r>
              <a:endParaRPr lang="en-US" sz="1000" b="1" dirty="0"/>
            </a:p>
          </p:txBody>
        </p:sp>
      </p:grpSp>
      <p:grpSp>
        <p:nvGrpSpPr>
          <p:cNvPr id="2063" name="Group 2062">
            <a:extLst>
              <a:ext uri="{FF2B5EF4-FFF2-40B4-BE49-F238E27FC236}">
                <a16:creationId xmlns:a16="http://schemas.microsoft.com/office/drawing/2014/main" id="{5DBF883C-B5A3-044B-292F-2E7EC371EB6F}"/>
              </a:ext>
            </a:extLst>
          </p:cNvPr>
          <p:cNvGrpSpPr/>
          <p:nvPr/>
        </p:nvGrpSpPr>
        <p:grpSpPr>
          <a:xfrm>
            <a:off x="311446" y="5508975"/>
            <a:ext cx="1219200" cy="1281556"/>
            <a:chOff x="162328" y="5508975"/>
            <a:chExt cx="1219200" cy="1281556"/>
          </a:xfrm>
        </p:grpSpPr>
        <p:pic>
          <p:nvPicPr>
            <p:cNvPr id="2064" name="Picture 3" descr="C:\Users\Steve Wyborney\Desktop\SPLAT blog post folder\Splat Promo Images and GIFs\Splat Level 3 B.jpg">
              <a:hlinkClick r:id="rId40"/>
              <a:extLst>
                <a:ext uri="{FF2B5EF4-FFF2-40B4-BE49-F238E27FC236}">
                  <a16:creationId xmlns:a16="http://schemas.microsoft.com/office/drawing/2014/main" id="{8657A4DD-B161-EBFC-7D53-A8F056BBA0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328" y="5508975"/>
              <a:ext cx="1219200" cy="914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65" name="TextBox 2064">
              <a:extLst>
                <a:ext uri="{FF2B5EF4-FFF2-40B4-BE49-F238E27FC236}">
                  <a16:creationId xmlns:a16="http://schemas.microsoft.com/office/drawing/2014/main" id="{7F99E3EC-22FF-FB5A-AA6F-1F097B7DDE5E}"/>
                </a:ext>
              </a:extLst>
            </p:cNvPr>
            <p:cNvSpPr txBox="1"/>
            <p:nvPr/>
          </p:nvSpPr>
          <p:spPr>
            <a:xfrm>
              <a:off x="208819" y="6390421"/>
              <a:ext cx="11240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hlinkClick r:id="" action="ppaction://noaction"/>
                </a:rPr>
                <a:t>The Original </a:t>
              </a:r>
            </a:p>
            <a:p>
              <a:pPr algn="ctr"/>
              <a:r>
                <a:rPr lang="en-US" sz="1000" b="1" dirty="0">
                  <a:hlinkClick r:id="" action="ppaction://noaction"/>
                </a:rPr>
                <a:t>50 Splat! Lessons </a:t>
              </a:r>
              <a:endParaRPr lang="en-US" sz="1000" b="1" dirty="0"/>
            </a:p>
          </p:txBody>
        </p:sp>
      </p:grpSp>
      <p:grpSp>
        <p:nvGrpSpPr>
          <p:cNvPr id="2068" name="Group 2067">
            <a:extLst>
              <a:ext uri="{FF2B5EF4-FFF2-40B4-BE49-F238E27FC236}">
                <a16:creationId xmlns:a16="http://schemas.microsoft.com/office/drawing/2014/main" id="{5F587174-9E55-23B6-B758-0D9662B44F12}"/>
              </a:ext>
            </a:extLst>
          </p:cNvPr>
          <p:cNvGrpSpPr/>
          <p:nvPr/>
        </p:nvGrpSpPr>
        <p:grpSpPr>
          <a:xfrm>
            <a:off x="324917" y="141053"/>
            <a:ext cx="2284215" cy="1733113"/>
            <a:chOff x="153526" y="438998"/>
            <a:chExt cx="2284215" cy="1733113"/>
          </a:xfrm>
        </p:grpSpPr>
        <p:pic>
          <p:nvPicPr>
            <p:cNvPr id="2069" name="Picture 2068">
              <a:hlinkClick r:id="rId42"/>
              <a:extLst>
                <a:ext uri="{FF2B5EF4-FFF2-40B4-BE49-F238E27FC236}">
                  <a16:creationId xmlns:a16="http://schemas.microsoft.com/office/drawing/2014/main" id="{8B27BC92-0678-7BA7-1E13-E235763C3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/>
            <a:stretch>
              <a:fillRect/>
            </a:stretch>
          </p:blipFill>
          <p:spPr>
            <a:xfrm>
              <a:off x="583173" y="438998"/>
              <a:ext cx="1424900" cy="734814"/>
            </a:xfrm>
            <a:prstGeom prst="rect">
              <a:avLst/>
            </a:prstGeom>
            <a:ln w="38100">
              <a:solidFill>
                <a:schemeClr val="accent1">
                  <a:shade val="15000"/>
                </a:schemeClr>
              </a:solidFill>
            </a:ln>
          </p:spPr>
        </p:pic>
        <p:sp>
          <p:nvSpPr>
            <p:cNvPr id="2070" name="TextBox 2069">
              <a:extLst>
                <a:ext uri="{FF2B5EF4-FFF2-40B4-BE49-F238E27FC236}">
                  <a16:creationId xmlns:a16="http://schemas.microsoft.com/office/drawing/2014/main" id="{C09DA738-02D1-FF89-6BB8-6341AAE9BF4A}"/>
                </a:ext>
              </a:extLst>
            </p:cNvPr>
            <p:cNvSpPr txBox="1"/>
            <p:nvPr/>
          </p:nvSpPr>
          <p:spPr>
            <a:xfrm>
              <a:off x="153526" y="1218004"/>
              <a:ext cx="228421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Are you subscribed to the </a:t>
              </a:r>
            </a:p>
            <a:p>
              <a:pPr algn="ctr"/>
              <a:r>
                <a:rPr lang="en-US" sz="1400" b="1" dirty="0"/>
                <a:t>blog newsletter? </a:t>
              </a:r>
            </a:p>
            <a:p>
              <a:pPr algn="ctr"/>
              <a:r>
                <a:rPr lang="en-US" sz="1400" b="1" dirty="0">
                  <a:hlinkClick r:id="rId42"/>
                </a:rPr>
                <a:t>Sign Up Here</a:t>
              </a:r>
              <a:endParaRPr lang="en-US" sz="1400" b="1" dirty="0"/>
            </a:p>
            <a:p>
              <a:pPr algn="ctr"/>
              <a:r>
                <a:rPr lang="en-US" sz="1400" b="1" dirty="0"/>
                <a:t>New Resources Every Week!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8623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20168</TotalTime>
  <Words>761</Words>
  <Application>Microsoft Office PowerPoint</Application>
  <PresentationFormat>On-screen Show (4:3)</PresentationFormat>
  <Paragraphs>293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Wyborney</dc:creator>
  <cp:lastModifiedBy>Steve Wyborney</cp:lastModifiedBy>
  <cp:revision>254</cp:revision>
  <dcterms:created xsi:type="dcterms:W3CDTF">2020-11-09T02:38:45Z</dcterms:created>
  <dcterms:modified xsi:type="dcterms:W3CDTF">2026-01-26T03:51:21Z</dcterms:modified>
</cp:coreProperties>
</file>