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1680" r:id="rId2"/>
    <p:sldId id="257" r:id="rId3"/>
    <p:sldId id="258" r:id="rId4"/>
    <p:sldId id="259" r:id="rId5"/>
    <p:sldId id="260" r:id="rId6"/>
    <p:sldId id="261" r:id="rId7"/>
    <p:sldId id="1691" r:id="rId8"/>
    <p:sldId id="1806" r:id="rId9"/>
    <p:sldId id="1807" r:id="rId10"/>
    <p:sldId id="1808" r:id="rId11"/>
    <p:sldId id="1809" r:id="rId12"/>
    <p:sldId id="1810" r:id="rId13"/>
    <p:sldId id="1811" r:id="rId14"/>
    <p:sldId id="1812" r:id="rId15"/>
    <p:sldId id="1813" r:id="rId16"/>
    <p:sldId id="1814" r:id="rId17"/>
    <p:sldId id="1815" r:id="rId18"/>
    <p:sldId id="1816" r:id="rId19"/>
    <p:sldId id="1817"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50"/>
    <a:srgbClr val="FF00FF"/>
    <a:srgbClr val="FF000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p:scale>
          <a:sx n="100" d="100"/>
          <a:sy n="100" d="100"/>
        </p:scale>
        <p:origin x="1278" y="228"/>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10/24/2024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7</a:t>
            </a:fld>
            <a:endParaRPr lang="en-US"/>
          </a:p>
        </p:txBody>
      </p:sp>
    </p:spTree>
    <p:extLst>
      <p:ext uri="{BB962C8B-B14F-4D97-AF65-F5344CB8AC3E}">
        <p14:creationId xmlns:p14="http://schemas.microsoft.com/office/powerpoint/2010/main" val="3914269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A552C5-31EE-515A-C654-F293B0E563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F2E129-4B5F-2E0D-0534-FCBD797BC6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97752B-5565-F321-B3EE-2D5E0093240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25A5E2C-3917-4035-E7A8-6FDF40E38081}"/>
              </a:ext>
            </a:extLst>
          </p:cNvPr>
          <p:cNvSpPr>
            <a:spLocks noGrp="1"/>
          </p:cNvSpPr>
          <p:nvPr>
            <p:ph type="sldNum" sz="quarter" idx="5"/>
          </p:nvPr>
        </p:nvSpPr>
        <p:spPr/>
        <p:txBody>
          <a:bodyPr/>
          <a:lstStyle/>
          <a:p>
            <a:fld id="{A97C6312-8C16-44A8-8BC3-00D60876EE71}" type="slidenum">
              <a:rPr lang="en-US" smtClean="0"/>
              <a:t>13</a:t>
            </a:fld>
            <a:endParaRPr lang="en-US"/>
          </a:p>
        </p:txBody>
      </p:sp>
    </p:spTree>
    <p:extLst>
      <p:ext uri="{BB962C8B-B14F-4D97-AF65-F5344CB8AC3E}">
        <p14:creationId xmlns:p14="http://schemas.microsoft.com/office/powerpoint/2010/main" val="3906586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4304E8-13EE-4757-0E21-E2B15F32C3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DA7DCA-6F5A-9894-6FB2-EE2C433388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66381C-ACB2-567F-B81D-361509E8E60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A07057C-B3F0-774D-BB2F-F974B64BDD9A}"/>
              </a:ext>
            </a:extLst>
          </p:cNvPr>
          <p:cNvSpPr>
            <a:spLocks noGrp="1"/>
          </p:cNvSpPr>
          <p:nvPr>
            <p:ph type="sldNum" sz="quarter" idx="5"/>
          </p:nvPr>
        </p:nvSpPr>
        <p:spPr/>
        <p:txBody>
          <a:bodyPr/>
          <a:lstStyle/>
          <a:p>
            <a:fld id="{A97C6312-8C16-44A8-8BC3-00D60876EE71}" type="slidenum">
              <a:rPr lang="en-US" smtClean="0"/>
              <a:t>19</a:t>
            </a:fld>
            <a:endParaRPr lang="en-US"/>
          </a:p>
        </p:txBody>
      </p:sp>
    </p:spTree>
    <p:extLst>
      <p:ext uri="{BB962C8B-B14F-4D97-AF65-F5344CB8AC3E}">
        <p14:creationId xmlns:p14="http://schemas.microsoft.com/office/powerpoint/2010/main" val="19701039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10/24/2024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10/24/2024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10/24/2024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10/24/2024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10/24/2024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10/24/2024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10/24/2024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10/24/2024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10/24/2024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10/24/2024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10/24/2024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10/24/2024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2.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2.xml"/><Relationship Id="rId16" Type="http://schemas.openxmlformats.org/officeDocument/2006/relationships/hyperlink" Target="https://stevewyborney.com/2018/04/the-estimation-clipboard/" TargetMode="External"/><Relationship Id="rId20" Type="http://schemas.openxmlformats.org/officeDocument/2006/relationships/image" Target="../media/image9.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17.jpeg"/><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3.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5.jpeg"/><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0.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2.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3.xml"/><Relationship Id="rId16" Type="http://schemas.openxmlformats.org/officeDocument/2006/relationships/hyperlink" Target="https://stevewyborney.com/2018/04/the-estimation-clipboard/" TargetMode="External"/><Relationship Id="rId20" Type="http://schemas.openxmlformats.org/officeDocument/2006/relationships/image" Target="../media/image9.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17.jpeg"/><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3.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5.jpeg"/><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0.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2.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1.xml"/><Relationship Id="rId16" Type="http://schemas.openxmlformats.org/officeDocument/2006/relationships/hyperlink" Target="https://stevewyborney.com/2018/04/the-estimation-clipboard/" TargetMode="External"/><Relationship Id="rId20" Type="http://schemas.openxmlformats.org/officeDocument/2006/relationships/image" Target="../media/image9.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17.jpeg"/><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3.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5.jpeg"/><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0.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000" b="1" dirty="0"/>
          </a:p>
          <a:p>
            <a:pPr algn="l"/>
            <a:r>
              <a:rPr lang="en-US" sz="1600" b="1" i="1" dirty="0"/>
              <a:t>     Use slides 2-7 if your students have charts to write on.  </a:t>
            </a:r>
            <a:r>
              <a:rPr lang="en-US" sz="1600" dirty="0"/>
              <a:t>Your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400" b="1" dirty="0"/>
          </a:p>
          <a:p>
            <a:pPr algn="l"/>
            <a:r>
              <a:rPr lang="en-US" sz="2000" b="1" dirty="0"/>
              <a:t>“I need to display a chart for everyone to see, and I have a way to write on it.”</a:t>
            </a:r>
          </a:p>
          <a:p>
            <a:pPr algn="l"/>
            <a:endParaRPr lang="en-US" sz="1000" b="1" dirty="0"/>
          </a:p>
          <a:p>
            <a:pPr algn="l"/>
            <a:r>
              <a:rPr lang="en-US" sz="1600" b="1" i="1" dirty="0"/>
              <a:t>     Use slides 8-13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use a digital pen, or use the chart in many other ways.</a:t>
            </a:r>
          </a:p>
          <a:p>
            <a:pPr algn="l"/>
            <a:endParaRPr lang="en-US" sz="2400" b="1" dirty="0"/>
          </a:p>
          <a:p>
            <a:pPr algn="l"/>
            <a:r>
              <a:rPr lang="en-US" sz="2000" b="1" dirty="0"/>
              <a:t>“I need a step-by-step animated chart that eliminates numbers after every clue.”</a:t>
            </a:r>
          </a:p>
          <a:p>
            <a:pPr algn="l"/>
            <a:endParaRPr lang="en-US" sz="1000" b="1" dirty="0"/>
          </a:p>
          <a:p>
            <a:pPr algn="l"/>
            <a:r>
              <a:rPr lang="en-US" sz="1600" b="1" i="1" dirty="0"/>
              <a:t>     Use slides 14-19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
        <p:nvSpPr>
          <p:cNvPr id="7" name="Rectangle 6">
            <a:extLst>
              <a:ext uri="{FF2B5EF4-FFF2-40B4-BE49-F238E27FC236}">
                <a16:creationId xmlns:a16="http://schemas.microsoft.com/office/drawing/2014/main" id="{A7C530C2-5DFE-D45B-5D4C-297FA86C80B4}"/>
              </a:ext>
            </a:extLst>
          </p:cNvPr>
          <p:cNvSpPr/>
          <p:nvPr/>
        </p:nvSpPr>
        <p:spPr>
          <a:xfrm>
            <a:off x="6705600" y="76200"/>
            <a:ext cx="2286000" cy="838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Watch this YouTube video </a:t>
            </a:r>
          </a:p>
          <a:p>
            <a:pPr algn="ctr"/>
            <a:r>
              <a:rPr lang="en-US" sz="1200" dirty="0">
                <a:solidFill>
                  <a:schemeClr val="tx1"/>
                </a:solidFill>
              </a:rPr>
              <a:t>for more information about </a:t>
            </a:r>
          </a:p>
          <a:p>
            <a:pPr algn="ctr"/>
            <a:r>
              <a:rPr lang="en-US" sz="1200" dirty="0">
                <a:solidFill>
                  <a:schemeClr val="tx1"/>
                </a:solidFill>
                <a:hlinkClick r:id="" action="ppaction://noaction"/>
              </a:rPr>
              <a:t>How to Use Esti-Mysteries </a:t>
            </a:r>
          </a:p>
          <a:p>
            <a:pPr algn="ctr"/>
            <a:r>
              <a:rPr lang="en-US" sz="1200" dirty="0">
                <a:solidFill>
                  <a:schemeClr val="tx1"/>
                </a:solidFill>
                <a:hlinkClick r:id="" action="ppaction://noaction"/>
              </a:rPr>
              <a:t>with Embedded Charts</a:t>
            </a:r>
            <a:endParaRPr lang="en-US" sz="1200" dirty="0">
              <a:solidFill>
                <a:schemeClr val="tx1"/>
              </a:solidFill>
            </a:endParaRPr>
          </a:p>
        </p:txBody>
      </p:sp>
    </p:spTree>
    <p:extLst>
      <p:ext uri="{BB962C8B-B14F-4D97-AF65-F5344CB8AC3E}">
        <p14:creationId xmlns:p14="http://schemas.microsoft.com/office/powerpoint/2010/main" val="2032059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13D4D8AA-631C-251E-1F46-5F101CE6E975}"/>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B8622B8F-5565-55B2-0274-AAAAC944CA92}"/>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609600"/>
            <a:ext cx="4572000" cy="6858000"/>
          </a:xfrm>
          <a:prstGeom prst="rect">
            <a:avLst/>
          </a:prstGeom>
        </p:spPr>
      </p:pic>
      <p:sp>
        <p:nvSpPr>
          <p:cNvPr id="17" name="Rectangle 16">
            <a:extLst>
              <a:ext uri="{FF2B5EF4-FFF2-40B4-BE49-F238E27FC236}">
                <a16:creationId xmlns:a16="http://schemas.microsoft.com/office/drawing/2014/main" id="{AAFFDB78-A617-7A28-A7F9-234761A2EB08}"/>
              </a:ext>
            </a:extLst>
          </p:cNvPr>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a:extLst>
              <a:ext uri="{FF2B5EF4-FFF2-40B4-BE49-F238E27FC236}">
                <a16:creationId xmlns:a16="http://schemas.microsoft.com/office/drawing/2014/main" id="{E5115DA1-71EA-87F5-154D-A83F40475147}"/>
              </a:ext>
            </a:extLst>
          </p:cNvPr>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a:extLst>
              <a:ext uri="{FF2B5EF4-FFF2-40B4-BE49-F238E27FC236}">
                <a16:creationId xmlns:a16="http://schemas.microsoft.com/office/drawing/2014/main" id="{044A2D37-AD8A-C2B9-0555-3C6C8736A6A6}"/>
              </a:ext>
            </a:extLst>
          </p:cNvPr>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a:extLst>
              <a:ext uri="{FF2B5EF4-FFF2-40B4-BE49-F238E27FC236}">
                <a16:creationId xmlns:a16="http://schemas.microsoft.com/office/drawing/2014/main" id="{FC9090CB-7B10-D657-6C35-1C2FCED7B300}"/>
              </a:ext>
            </a:extLst>
          </p:cNvPr>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a:extLst>
              <a:ext uri="{FF2B5EF4-FFF2-40B4-BE49-F238E27FC236}">
                <a16:creationId xmlns:a16="http://schemas.microsoft.com/office/drawing/2014/main" id="{04626084-B8FB-B052-0A90-0A2DDFF89524}"/>
              </a:ext>
            </a:extLst>
          </p:cNvPr>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a:extLst>
              <a:ext uri="{FF2B5EF4-FFF2-40B4-BE49-F238E27FC236}">
                <a16:creationId xmlns:a16="http://schemas.microsoft.com/office/drawing/2014/main" id="{079127D9-EEBD-A705-AD3A-336205B06459}"/>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a 2-digit number </a:t>
            </a:r>
          </a:p>
          <a:p>
            <a:pPr algn="ctr"/>
            <a:r>
              <a:rPr lang="en-US" b="1" dirty="0">
                <a:solidFill>
                  <a:schemeClr val="tx1"/>
                </a:solidFill>
              </a:rPr>
              <a:t>that is greater than 40.</a:t>
            </a:r>
          </a:p>
        </p:txBody>
      </p:sp>
      <p:sp>
        <p:nvSpPr>
          <p:cNvPr id="29" name="Rectangle 28">
            <a:extLst>
              <a:ext uri="{FF2B5EF4-FFF2-40B4-BE49-F238E27FC236}">
                <a16:creationId xmlns:a16="http://schemas.microsoft.com/office/drawing/2014/main" id="{67222C92-8F43-6668-0F7E-CAFEF17389FA}"/>
              </a:ext>
            </a:extLst>
          </p:cNvPr>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Eliminate the even numbers.</a:t>
            </a:r>
          </a:p>
        </p:txBody>
      </p:sp>
      <p:sp>
        <p:nvSpPr>
          <p:cNvPr id="30" name="Rectangle 29">
            <a:extLst>
              <a:ext uri="{FF2B5EF4-FFF2-40B4-BE49-F238E27FC236}">
                <a16:creationId xmlns:a16="http://schemas.microsoft.com/office/drawing/2014/main" id="{41E01EAE-B470-2754-8A67-D7556FBF9979}"/>
              </a:ext>
            </a:extLst>
          </p:cNvPr>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Except for yellow, </a:t>
            </a:r>
          </a:p>
          <a:p>
            <a:pPr algn="ctr"/>
            <a:r>
              <a:rPr lang="en-US" b="1" dirty="0">
                <a:solidFill>
                  <a:schemeClr val="tx1"/>
                </a:solidFill>
              </a:rPr>
              <a:t>all of the beads are in groups of 3.</a:t>
            </a:r>
          </a:p>
          <a:p>
            <a:pPr algn="ctr"/>
            <a:r>
              <a:rPr lang="en-US" b="1" dirty="0">
                <a:solidFill>
                  <a:schemeClr val="tx1"/>
                </a:solidFill>
              </a:rPr>
              <a:t>There are 2 yellow groups of 5.</a:t>
            </a:r>
          </a:p>
        </p:txBody>
      </p:sp>
      <p:sp>
        <p:nvSpPr>
          <p:cNvPr id="31" name="Rectangle 30">
            <a:extLst>
              <a:ext uri="{FF2B5EF4-FFF2-40B4-BE49-F238E27FC236}">
                <a16:creationId xmlns:a16="http://schemas.microsoft.com/office/drawing/2014/main" id="{222B8903-B3CD-1695-5E2B-96F52C5FF51C}"/>
              </a:ext>
            </a:extLst>
          </p:cNvPr>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next clue is a digit storm.  </a:t>
            </a:r>
          </a:p>
          <a:p>
            <a:pPr algn="ctr"/>
            <a:r>
              <a:rPr lang="en-US" b="1" dirty="0">
                <a:solidFill>
                  <a:schemeClr val="tx1"/>
                </a:solidFill>
              </a:rPr>
              <a:t>You’ll see 4 digits.  </a:t>
            </a:r>
          </a:p>
          <a:p>
            <a:pPr algn="ctr"/>
            <a:r>
              <a:rPr lang="en-US" b="1" dirty="0">
                <a:solidFill>
                  <a:schemeClr val="tx1"/>
                </a:solidFill>
              </a:rPr>
              <a:t>None of those digits is in the answer.</a:t>
            </a:r>
          </a:p>
        </p:txBody>
      </p:sp>
      <p:sp>
        <p:nvSpPr>
          <p:cNvPr id="32" name="Rectangle 31">
            <a:extLst>
              <a:ext uri="{FF2B5EF4-FFF2-40B4-BE49-F238E27FC236}">
                <a16:creationId xmlns:a16="http://schemas.microsoft.com/office/drawing/2014/main" id="{C197D19B-04DE-1D32-B32B-9AD791DC3860}"/>
              </a:ext>
            </a:extLst>
          </p:cNvPr>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 digit storm:  3, 5, 6, 7</a:t>
            </a:r>
          </a:p>
        </p:txBody>
      </p:sp>
      <p:sp>
        <p:nvSpPr>
          <p:cNvPr id="14" name="TextBox 13">
            <a:extLst>
              <a:ext uri="{FF2B5EF4-FFF2-40B4-BE49-F238E27FC236}">
                <a16:creationId xmlns:a16="http://schemas.microsoft.com/office/drawing/2014/main" id="{18EC66C8-0EDB-7682-0709-3E5BC6465EDA}"/>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a:extLst>
              <a:ext uri="{FF2B5EF4-FFF2-40B4-BE49-F238E27FC236}">
                <a16:creationId xmlns:a16="http://schemas.microsoft.com/office/drawing/2014/main" id="{BBEE649D-C0BD-686F-F614-65E3884D55CE}"/>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7857BB4F-D206-0240-7B5B-5FCE6E66152A}"/>
              </a:ext>
            </a:extLst>
          </p:cNvPr>
          <p:cNvGraphicFramePr>
            <a:graphicFrameLocks noGrp="1"/>
          </p:cNvGraphicFramePr>
          <p:nvPr>
            <p:extLst>
              <p:ext uri="{D42A27DB-BD31-4B8C-83A1-F6EECF244321}">
                <p14:modId xmlns:p14="http://schemas.microsoft.com/office/powerpoint/2010/main" val="1002571950"/>
              </p:ext>
            </p:extLst>
          </p:nvPr>
        </p:nvGraphicFramePr>
        <p:xfrm>
          <a:off x="762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606721302"/>
                    </a:ext>
                  </a:extLst>
                </a:gridCol>
                <a:gridCol w="441960">
                  <a:extLst>
                    <a:ext uri="{9D8B030D-6E8A-4147-A177-3AD203B41FA5}">
                      <a16:colId xmlns:a16="http://schemas.microsoft.com/office/drawing/2014/main" val="2304717948"/>
                    </a:ext>
                  </a:extLst>
                </a:gridCol>
                <a:gridCol w="441960">
                  <a:extLst>
                    <a:ext uri="{9D8B030D-6E8A-4147-A177-3AD203B41FA5}">
                      <a16:colId xmlns:a16="http://schemas.microsoft.com/office/drawing/2014/main" val="1556453981"/>
                    </a:ext>
                  </a:extLst>
                </a:gridCol>
                <a:gridCol w="441960">
                  <a:extLst>
                    <a:ext uri="{9D8B030D-6E8A-4147-A177-3AD203B41FA5}">
                      <a16:colId xmlns:a16="http://schemas.microsoft.com/office/drawing/2014/main" val="1166144886"/>
                    </a:ext>
                  </a:extLst>
                </a:gridCol>
                <a:gridCol w="441960">
                  <a:extLst>
                    <a:ext uri="{9D8B030D-6E8A-4147-A177-3AD203B41FA5}">
                      <a16:colId xmlns:a16="http://schemas.microsoft.com/office/drawing/2014/main" val="2870785870"/>
                    </a:ext>
                  </a:extLst>
                </a:gridCol>
                <a:gridCol w="441960">
                  <a:extLst>
                    <a:ext uri="{9D8B030D-6E8A-4147-A177-3AD203B41FA5}">
                      <a16:colId xmlns:a16="http://schemas.microsoft.com/office/drawing/2014/main" val="3048642676"/>
                    </a:ext>
                  </a:extLst>
                </a:gridCol>
                <a:gridCol w="441960">
                  <a:extLst>
                    <a:ext uri="{9D8B030D-6E8A-4147-A177-3AD203B41FA5}">
                      <a16:colId xmlns:a16="http://schemas.microsoft.com/office/drawing/2014/main" val="1738176969"/>
                    </a:ext>
                  </a:extLst>
                </a:gridCol>
                <a:gridCol w="441960">
                  <a:extLst>
                    <a:ext uri="{9D8B030D-6E8A-4147-A177-3AD203B41FA5}">
                      <a16:colId xmlns:a16="http://schemas.microsoft.com/office/drawing/2014/main" val="216163667"/>
                    </a:ext>
                  </a:extLst>
                </a:gridCol>
                <a:gridCol w="441960">
                  <a:extLst>
                    <a:ext uri="{9D8B030D-6E8A-4147-A177-3AD203B41FA5}">
                      <a16:colId xmlns:a16="http://schemas.microsoft.com/office/drawing/2014/main" val="3854201285"/>
                    </a:ext>
                  </a:extLst>
                </a:gridCol>
                <a:gridCol w="441960">
                  <a:extLst>
                    <a:ext uri="{9D8B030D-6E8A-4147-A177-3AD203B41FA5}">
                      <a16:colId xmlns:a16="http://schemas.microsoft.com/office/drawing/2014/main" val="3105959917"/>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89489823"/>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31220403"/>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94741527"/>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37843416"/>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22495370"/>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56945058"/>
                  </a:ext>
                </a:extLst>
              </a:tr>
            </a:tbl>
          </a:graphicData>
        </a:graphic>
      </p:graphicFrame>
    </p:spTree>
    <p:extLst>
      <p:ext uri="{BB962C8B-B14F-4D97-AF65-F5344CB8AC3E}">
        <p14:creationId xmlns:p14="http://schemas.microsoft.com/office/powerpoint/2010/main" val="1084042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D3608BF-C74A-C65B-1662-F13AD0E5492E}"/>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E5A41F47-04DB-5CF6-A556-C21F779415A0}"/>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a:extLst>
              <a:ext uri="{FF2B5EF4-FFF2-40B4-BE49-F238E27FC236}">
                <a16:creationId xmlns:a16="http://schemas.microsoft.com/office/drawing/2014/main" id="{C0018CF7-A909-D887-C523-D1580EDF33E6}"/>
              </a:ext>
            </a:extLst>
          </p:cNvPr>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a:extLst>
              <a:ext uri="{FF2B5EF4-FFF2-40B4-BE49-F238E27FC236}">
                <a16:creationId xmlns:a16="http://schemas.microsoft.com/office/drawing/2014/main" id="{805E6E31-EF9E-23F5-4BF8-607F3ED64E15}"/>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a:extLst>
              <a:ext uri="{FF2B5EF4-FFF2-40B4-BE49-F238E27FC236}">
                <a16:creationId xmlns:a16="http://schemas.microsoft.com/office/drawing/2014/main" id="{035B3DF1-10E9-5D6D-44DB-69EFF51DC362}"/>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7175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809EC62-B8C4-72C2-6493-F6EB05212602}"/>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55D0F06-5DEF-C7D1-79D7-829A7FD6F235}"/>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a:extLst>
              <a:ext uri="{FF2B5EF4-FFF2-40B4-BE49-F238E27FC236}">
                <a16:creationId xmlns:a16="http://schemas.microsoft.com/office/drawing/2014/main" id="{EDA96780-1BB0-AA14-D3D4-98E8934227C1}"/>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91 beads</a:t>
            </a:r>
          </a:p>
        </p:txBody>
      </p:sp>
      <p:sp>
        <p:nvSpPr>
          <p:cNvPr id="17" name="Rectangle 16">
            <a:extLst>
              <a:ext uri="{FF2B5EF4-FFF2-40B4-BE49-F238E27FC236}">
                <a16:creationId xmlns:a16="http://schemas.microsoft.com/office/drawing/2014/main" id="{9AA50D07-50B9-8BDA-7A61-69DE0291646A}"/>
              </a:ext>
            </a:extLst>
          </p:cNvPr>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a:extLst>
              <a:ext uri="{FF2B5EF4-FFF2-40B4-BE49-F238E27FC236}">
                <a16:creationId xmlns:a16="http://schemas.microsoft.com/office/drawing/2014/main" id="{BE98C524-553D-A27B-087B-492E4D6E664A}"/>
              </a:ext>
            </a:extLst>
          </p:cNvPr>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a:extLst>
              <a:ext uri="{FF2B5EF4-FFF2-40B4-BE49-F238E27FC236}">
                <a16:creationId xmlns:a16="http://schemas.microsoft.com/office/drawing/2014/main" id="{5826D315-8ED0-78D7-D284-EA45049D5B84}"/>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a:extLst>
              <a:ext uri="{FF2B5EF4-FFF2-40B4-BE49-F238E27FC236}">
                <a16:creationId xmlns:a16="http://schemas.microsoft.com/office/drawing/2014/main" id="{E2F983A2-C2FB-9DE6-62B2-9B50B9DBED46}"/>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220320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48CF1A-E16D-299D-F0E7-5DB012EEEDFE}"/>
            </a:ext>
          </a:extLst>
        </p:cNvPr>
        <p:cNvGrpSpPr/>
        <p:nvPr/>
      </p:nvGrpSpPr>
      <p:grpSpPr>
        <a:xfrm>
          <a:off x="0" y="0"/>
          <a:ext cx="0" cy="0"/>
          <a:chOff x="0" y="0"/>
          <a:chExt cx="0" cy="0"/>
        </a:xfrm>
      </p:grpSpPr>
      <p:pic>
        <p:nvPicPr>
          <p:cNvPr id="39" name="Picture 2" descr="C:\Users\Steve Wyborney\Desktop\Presentation1.jpg">
            <a:hlinkClick r:id="rId3"/>
            <a:extLst>
              <a:ext uri="{FF2B5EF4-FFF2-40B4-BE49-F238E27FC236}">
                <a16:creationId xmlns:a16="http://schemas.microsoft.com/office/drawing/2014/main" id="{0B101A57-EBC3-9F56-59E6-C32F421D216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4D19DBF6-9B4F-D9CC-557E-7E8BF8E5D101}"/>
              </a:ext>
            </a:extLst>
          </p:cNvPr>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a:extLst>
              <a:ext uri="{FF2B5EF4-FFF2-40B4-BE49-F238E27FC236}">
                <a16:creationId xmlns:a16="http://schemas.microsoft.com/office/drawing/2014/main" id="{B73B1AEC-BD52-EC6E-77AF-D318142175C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a:extLst>
              <a:ext uri="{FF2B5EF4-FFF2-40B4-BE49-F238E27FC236}">
                <a16:creationId xmlns:a16="http://schemas.microsoft.com/office/drawing/2014/main" id="{54CF50BF-E5B8-5B5A-AD4F-B3DFE19AE94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a:extLst>
              <a:ext uri="{FF2B5EF4-FFF2-40B4-BE49-F238E27FC236}">
                <a16:creationId xmlns:a16="http://schemas.microsoft.com/office/drawing/2014/main" id="{FEB2A6FF-1C86-FAB3-3754-E63108894A39}"/>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46913A4D-81FC-7853-0D0A-3566B1BE4D12}"/>
              </a:ext>
            </a:extLst>
          </p:cNvPr>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a:extLst>
              <a:ext uri="{FF2B5EF4-FFF2-40B4-BE49-F238E27FC236}">
                <a16:creationId xmlns:a16="http://schemas.microsoft.com/office/drawing/2014/main" id="{74A5D3E9-5508-7DDE-7837-8728A18DE214}"/>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05711932-03E5-20DC-B344-CB5D201687FB}"/>
              </a:ext>
            </a:extLst>
          </p:cNvPr>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a:extLst>
              <a:ext uri="{FF2B5EF4-FFF2-40B4-BE49-F238E27FC236}">
                <a16:creationId xmlns:a16="http://schemas.microsoft.com/office/drawing/2014/main" id="{D3CA0659-4A4F-259A-6B49-6138ED3922EE}"/>
              </a:ext>
            </a:extLst>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a:extLst>
              <a:ext uri="{FF2B5EF4-FFF2-40B4-BE49-F238E27FC236}">
                <a16:creationId xmlns:a16="http://schemas.microsoft.com/office/drawing/2014/main" id="{A90EC48D-01DE-8897-4101-A30B2FE1CFD9}"/>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01F7EDAE-BC0E-E246-01F9-966780008E31}"/>
              </a:ext>
            </a:extLst>
          </p:cNvPr>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a:extLst>
              <a:ext uri="{FF2B5EF4-FFF2-40B4-BE49-F238E27FC236}">
                <a16:creationId xmlns:a16="http://schemas.microsoft.com/office/drawing/2014/main" id="{39797439-1B11-60A7-E54E-3A21A1C89521}"/>
              </a:ext>
            </a:extLst>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FA0E2DBA-6040-BCAA-7619-A953A9DD3FB5}"/>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FD3D6259-A442-EF42-587E-CF5C134F7EF2}"/>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0A2E3BB7-E57A-6807-AD6F-F1772BF31FE7}"/>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D02F7F01-A7AC-E44D-53BE-AF6A7829068B}"/>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1F27267C-AE87-04AE-A3DB-2DBD5D34BDA7}"/>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F4BA2127-A087-F3C6-6DED-0631E523E639}"/>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BC8A1295-087E-321A-0218-1B65A2C1CFB8}"/>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7DDBEDC7-6769-D344-A095-0B2E865883E2}"/>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5F9233A5-84D1-0C21-D621-8B00978540BD}"/>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1E69F19F-EE63-256A-C4E0-3E4C23BEF7AB}"/>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EA88A312-FCF3-8537-51F8-2A93F9A1640B}"/>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BB264143-D3F7-3330-6191-2D15AB8689C0}"/>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7933822A-EB2F-76AE-629D-9B648E12FD3C}"/>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FEE95ED3-FE29-26EB-3807-B3DE019CC3E6}"/>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CDF4C99F-203E-ADFB-36F4-B5A6E14824EE}"/>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rId29"/>
              </a:rPr>
              <a:t> </a:t>
            </a:r>
          </a:p>
          <a:p>
            <a:pPr algn="ctr"/>
            <a:r>
              <a:rPr lang="en-US" sz="1000" b="1" dirty="0">
                <a:hlinkClick r:id="rId29"/>
              </a:rPr>
              <a:t>100 New Esti-Mysteries</a:t>
            </a:r>
            <a:r>
              <a:rPr lang="en-US" sz="1000" b="1" dirty="0"/>
              <a:t> </a:t>
            </a:r>
          </a:p>
        </p:txBody>
      </p:sp>
      <p:pic>
        <p:nvPicPr>
          <p:cNvPr id="7" name="Picture 6">
            <a:hlinkClick r:id="rId30"/>
            <a:extLst>
              <a:ext uri="{FF2B5EF4-FFF2-40B4-BE49-F238E27FC236}">
                <a16:creationId xmlns:a16="http://schemas.microsoft.com/office/drawing/2014/main" id="{0E8B58E7-F398-8B0C-6849-0E9EA1A115A4}"/>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693778D6-77B1-AC38-3722-0A2D9DA4A5DF}"/>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1F993544-0C61-F72D-4F7C-B2E84FB4639F}"/>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464A3EDF-A1BE-CFAA-8D6D-23DD9A7261FE}"/>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87724DB2-0F36-993A-4F6B-00494E1B695F}"/>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F1B95607-0424-9984-D647-CE4DEC91DB95}"/>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 action="ppaction://noaction"/>
              </a:rPr>
              <a:t>Leaping Numbers:</a:t>
            </a:r>
          </a:p>
          <a:p>
            <a:pPr algn="ctr"/>
            <a:r>
              <a:rPr lang="en-US" sz="1000" b="1" dirty="0">
                <a:hlinkClick r:id="" action="ppaction://noaction"/>
              </a:rPr>
              <a:t>Leap</a:t>
            </a:r>
            <a:r>
              <a:rPr lang="en-US" sz="1000" b="1" dirty="0">
                <a:hlinkClick r:id="rId34"/>
              </a:rPr>
              <a:t> Day Pattern Challenge Series</a:t>
            </a:r>
            <a:endParaRPr lang="en-US" sz="1000" b="1" dirty="0"/>
          </a:p>
        </p:txBody>
      </p:sp>
      <p:grpSp>
        <p:nvGrpSpPr>
          <p:cNvPr id="48" name="Group 47">
            <a:extLst>
              <a:ext uri="{FF2B5EF4-FFF2-40B4-BE49-F238E27FC236}">
                <a16:creationId xmlns:a16="http://schemas.microsoft.com/office/drawing/2014/main" id="{71D24497-F0DE-BE4D-3698-3EEA031B5E36}"/>
              </a:ext>
            </a:extLst>
          </p:cNvPr>
          <p:cNvGrpSpPr/>
          <p:nvPr/>
        </p:nvGrpSpPr>
        <p:grpSpPr>
          <a:xfrm>
            <a:off x="0" y="0"/>
            <a:ext cx="9144000" cy="6866731"/>
            <a:chOff x="0" y="0"/>
            <a:chExt cx="9144000" cy="6866731"/>
          </a:xfrm>
        </p:grpSpPr>
        <p:cxnSp>
          <p:nvCxnSpPr>
            <p:cNvPr id="6" name="Straight Connector 5">
              <a:extLst>
                <a:ext uri="{FF2B5EF4-FFF2-40B4-BE49-F238E27FC236}">
                  <a16:creationId xmlns:a16="http://schemas.microsoft.com/office/drawing/2014/main" id="{1DC5829A-8138-97CA-4CD7-C699EABB41EE}"/>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A30AC66-A9E3-186F-9FFC-1B739944B856}"/>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ECA6E21C-B6D9-6EA6-E786-D78919FE132C}"/>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A3BD824-8166-B393-964F-5435CBF3A2B7}"/>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B32D644-817C-7C8A-CC5B-2B8ABB5F8EC8}"/>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D4C4B66F-2356-2AB0-2185-90A562A8362C}"/>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72E512AE-D822-7A12-1C34-BED13AC6DF54}"/>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17121548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847DE5D-ED61-FEDF-4C37-535425FF8AF7}"/>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112F2C0B-525A-4512-306C-5572E36CDF66}"/>
              </a:ext>
            </a:extLst>
          </p:cNvPr>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“Groups of 3 – Mostly”</a:t>
            </a:r>
          </a:p>
        </p:txBody>
      </p:sp>
      <p:sp>
        <p:nvSpPr>
          <p:cNvPr id="4" name="Rectangle 3">
            <a:extLst>
              <a:ext uri="{FF2B5EF4-FFF2-40B4-BE49-F238E27FC236}">
                <a16:creationId xmlns:a16="http://schemas.microsoft.com/office/drawing/2014/main" id="{A313BEAD-E82A-B63B-F624-033D28214949}"/>
              </a:ext>
            </a:extLst>
          </p:cNvPr>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a:extLst>
              <a:ext uri="{FF2B5EF4-FFF2-40B4-BE49-F238E27FC236}">
                <a16:creationId xmlns:a16="http://schemas.microsoft.com/office/drawing/2014/main" id="{1A3F9F8F-1CEB-20C9-B9F9-23F37117F6DC}"/>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a:extLst>
              <a:ext uri="{FF2B5EF4-FFF2-40B4-BE49-F238E27FC236}">
                <a16:creationId xmlns:a16="http://schemas.microsoft.com/office/drawing/2014/main" id="{1125A6B8-F235-C0A1-B4FD-754F9132EE3F}"/>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28675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9B90DF1-F1B5-A92D-2179-0A39A8998742}"/>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0A3D8FE7-0EA5-1120-EFE3-309272A76DDD}"/>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a:extLst>
              <a:ext uri="{FF2B5EF4-FFF2-40B4-BE49-F238E27FC236}">
                <a16:creationId xmlns:a16="http://schemas.microsoft.com/office/drawing/2014/main" id="{00FA5379-E049-04EF-67B1-50E7B8C50987}"/>
              </a:ext>
            </a:extLst>
          </p:cNvPr>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a:extLst>
              <a:ext uri="{FF2B5EF4-FFF2-40B4-BE49-F238E27FC236}">
                <a16:creationId xmlns:a16="http://schemas.microsoft.com/office/drawing/2014/main" id="{7385FD89-F17E-C4B6-B033-4B3B19AB3C7F}"/>
              </a:ext>
            </a:extLst>
          </p:cNvPr>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beads </a:t>
            </a:r>
          </a:p>
          <a:p>
            <a:pPr algn="ctr"/>
            <a:r>
              <a:rPr lang="en-US" sz="2000" b="1" dirty="0">
                <a:solidFill>
                  <a:schemeClr val="tx1"/>
                </a:solidFill>
              </a:rPr>
              <a:t>are in the container?</a:t>
            </a:r>
          </a:p>
        </p:txBody>
      </p:sp>
      <p:sp>
        <p:nvSpPr>
          <p:cNvPr id="13" name="Rectangle 12">
            <a:extLst>
              <a:ext uri="{FF2B5EF4-FFF2-40B4-BE49-F238E27FC236}">
                <a16:creationId xmlns:a16="http://schemas.microsoft.com/office/drawing/2014/main" id="{478D30D9-B68C-F6EF-BF7A-B4FE7FC3DB89}"/>
              </a:ext>
            </a:extLst>
          </p:cNvPr>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a:extLst>
              <a:ext uri="{FF2B5EF4-FFF2-40B4-BE49-F238E27FC236}">
                <a16:creationId xmlns:a16="http://schemas.microsoft.com/office/drawing/2014/main" id="{C7095EF9-3152-D7D4-4262-B3003D2265AC}"/>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a:extLst>
              <a:ext uri="{FF2B5EF4-FFF2-40B4-BE49-F238E27FC236}">
                <a16:creationId xmlns:a16="http://schemas.microsoft.com/office/drawing/2014/main" id="{F2196A86-AF20-D761-F004-37A32B53585F}"/>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594337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BFBEC2C-B16B-1B2D-14C2-C7A426B8B472}"/>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6211D5B1-A1E6-4153-9649-636F054C030B}"/>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609600"/>
            <a:ext cx="4572000" cy="6858000"/>
          </a:xfrm>
          <a:prstGeom prst="rect">
            <a:avLst/>
          </a:prstGeom>
        </p:spPr>
      </p:pic>
      <p:sp>
        <p:nvSpPr>
          <p:cNvPr id="17" name="Rectangle 16">
            <a:extLst>
              <a:ext uri="{FF2B5EF4-FFF2-40B4-BE49-F238E27FC236}">
                <a16:creationId xmlns:a16="http://schemas.microsoft.com/office/drawing/2014/main" id="{4E2ED887-5B3D-A49C-063A-93C6B89959B6}"/>
              </a:ext>
            </a:extLst>
          </p:cNvPr>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a:extLst>
              <a:ext uri="{FF2B5EF4-FFF2-40B4-BE49-F238E27FC236}">
                <a16:creationId xmlns:a16="http://schemas.microsoft.com/office/drawing/2014/main" id="{1437DC04-3EED-2FEA-C236-76B7D995828D}"/>
              </a:ext>
            </a:extLst>
          </p:cNvPr>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a:extLst>
              <a:ext uri="{FF2B5EF4-FFF2-40B4-BE49-F238E27FC236}">
                <a16:creationId xmlns:a16="http://schemas.microsoft.com/office/drawing/2014/main" id="{CAE7F927-BD1D-9DB1-0120-CB38E2AA0292}"/>
              </a:ext>
            </a:extLst>
          </p:cNvPr>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a:extLst>
              <a:ext uri="{FF2B5EF4-FFF2-40B4-BE49-F238E27FC236}">
                <a16:creationId xmlns:a16="http://schemas.microsoft.com/office/drawing/2014/main" id="{8E5912BA-FD87-010F-28B8-E1FBCE58071A}"/>
              </a:ext>
            </a:extLst>
          </p:cNvPr>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a:extLst>
              <a:ext uri="{FF2B5EF4-FFF2-40B4-BE49-F238E27FC236}">
                <a16:creationId xmlns:a16="http://schemas.microsoft.com/office/drawing/2014/main" id="{052B309B-5D4F-67BC-3E49-33E60324FD61}"/>
              </a:ext>
            </a:extLst>
          </p:cNvPr>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a:extLst>
              <a:ext uri="{FF2B5EF4-FFF2-40B4-BE49-F238E27FC236}">
                <a16:creationId xmlns:a16="http://schemas.microsoft.com/office/drawing/2014/main" id="{002531CD-1297-B524-BAC7-93F6C3B7C803}"/>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a 2-digit number </a:t>
            </a:r>
          </a:p>
          <a:p>
            <a:pPr algn="ctr"/>
            <a:r>
              <a:rPr lang="en-US" b="1" dirty="0">
                <a:solidFill>
                  <a:schemeClr val="tx1"/>
                </a:solidFill>
              </a:rPr>
              <a:t>that is greater than 40.</a:t>
            </a:r>
          </a:p>
        </p:txBody>
      </p:sp>
      <p:sp>
        <p:nvSpPr>
          <p:cNvPr id="29" name="Rectangle 28">
            <a:extLst>
              <a:ext uri="{FF2B5EF4-FFF2-40B4-BE49-F238E27FC236}">
                <a16:creationId xmlns:a16="http://schemas.microsoft.com/office/drawing/2014/main" id="{8CD55D55-07C9-D5F9-7699-7BE2C636E7A4}"/>
              </a:ext>
            </a:extLst>
          </p:cNvPr>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Eliminate the even numbers.</a:t>
            </a:r>
          </a:p>
        </p:txBody>
      </p:sp>
      <p:sp>
        <p:nvSpPr>
          <p:cNvPr id="30" name="Rectangle 29">
            <a:extLst>
              <a:ext uri="{FF2B5EF4-FFF2-40B4-BE49-F238E27FC236}">
                <a16:creationId xmlns:a16="http://schemas.microsoft.com/office/drawing/2014/main" id="{7B8C974E-7D8D-7234-344B-2551773037B6}"/>
              </a:ext>
            </a:extLst>
          </p:cNvPr>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Except for yellow, </a:t>
            </a:r>
          </a:p>
          <a:p>
            <a:pPr algn="ctr"/>
            <a:r>
              <a:rPr lang="en-US" b="1" dirty="0">
                <a:solidFill>
                  <a:schemeClr val="tx1"/>
                </a:solidFill>
              </a:rPr>
              <a:t>all of the beads are in groups of 3.</a:t>
            </a:r>
          </a:p>
          <a:p>
            <a:pPr algn="ctr"/>
            <a:r>
              <a:rPr lang="en-US" b="1" dirty="0">
                <a:solidFill>
                  <a:schemeClr val="tx1"/>
                </a:solidFill>
              </a:rPr>
              <a:t>There are 2 yellow groups of 5.</a:t>
            </a:r>
          </a:p>
        </p:txBody>
      </p:sp>
      <p:sp>
        <p:nvSpPr>
          <p:cNvPr id="31" name="Rectangle 30">
            <a:extLst>
              <a:ext uri="{FF2B5EF4-FFF2-40B4-BE49-F238E27FC236}">
                <a16:creationId xmlns:a16="http://schemas.microsoft.com/office/drawing/2014/main" id="{26C86E7B-8707-17B2-CFF4-2DD76387E058}"/>
              </a:ext>
            </a:extLst>
          </p:cNvPr>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next clue is a digit storm.  </a:t>
            </a:r>
          </a:p>
          <a:p>
            <a:pPr algn="ctr"/>
            <a:r>
              <a:rPr lang="en-US" b="1" dirty="0">
                <a:solidFill>
                  <a:schemeClr val="tx1"/>
                </a:solidFill>
              </a:rPr>
              <a:t>You’ll see 4 digits.  </a:t>
            </a:r>
          </a:p>
          <a:p>
            <a:pPr algn="ctr"/>
            <a:r>
              <a:rPr lang="en-US" b="1" dirty="0">
                <a:solidFill>
                  <a:schemeClr val="tx1"/>
                </a:solidFill>
              </a:rPr>
              <a:t>None of those digits is in the answer.</a:t>
            </a:r>
          </a:p>
        </p:txBody>
      </p:sp>
      <p:sp>
        <p:nvSpPr>
          <p:cNvPr id="32" name="Rectangle 31">
            <a:extLst>
              <a:ext uri="{FF2B5EF4-FFF2-40B4-BE49-F238E27FC236}">
                <a16:creationId xmlns:a16="http://schemas.microsoft.com/office/drawing/2014/main" id="{3C5EB984-5BB8-962C-F376-90FB4203D61D}"/>
              </a:ext>
            </a:extLst>
          </p:cNvPr>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 digit storm:  3, 5, 6, 7</a:t>
            </a:r>
          </a:p>
        </p:txBody>
      </p:sp>
      <p:sp>
        <p:nvSpPr>
          <p:cNvPr id="14" name="TextBox 13">
            <a:extLst>
              <a:ext uri="{FF2B5EF4-FFF2-40B4-BE49-F238E27FC236}">
                <a16:creationId xmlns:a16="http://schemas.microsoft.com/office/drawing/2014/main" id="{6FD11114-DBB1-01F2-C370-4197CA35F40C}"/>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a:extLst>
              <a:ext uri="{FF2B5EF4-FFF2-40B4-BE49-F238E27FC236}">
                <a16:creationId xmlns:a16="http://schemas.microsoft.com/office/drawing/2014/main" id="{2EA0754A-BA6A-5AF4-8FD3-BB9232358E96}"/>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98A04FE1-AA8C-48EA-A340-B89372651162}"/>
              </a:ext>
            </a:extLst>
          </p:cNvPr>
          <p:cNvGraphicFramePr>
            <a:graphicFrameLocks noGrp="1"/>
          </p:cNvGraphicFramePr>
          <p:nvPr/>
        </p:nvGraphicFramePr>
        <p:xfrm>
          <a:off x="762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606721302"/>
                    </a:ext>
                  </a:extLst>
                </a:gridCol>
                <a:gridCol w="441960">
                  <a:extLst>
                    <a:ext uri="{9D8B030D-6E8A-4147-A177-3AD203B41FA5}">
                      <a16:colId xmlns:a16="http://schemas.microsoft.com/office/drawing/2014/main" val="2304717948"/>
                    </a:ext>
                  </a:extLst>
                </a:gridCol>
                <a:gridCol w="441960">
                  <a:extLst>
                    <a:ext uri="{9D8B030D-6E8A-4147-A177-3AD203B41FA5}">
                      <a16:colId xmlns:a16="http://schemas.microsoft.com/office/drawing/2014/main" val="1556453981"/>
                    </a:ext>
                  </a:extLst>
                </a:gridCol>
                <a:gridCol w="441960">
                  <a:extLst>
                    <a:ext uri="{9D8B030D-6E8A-4147-A177-3AD203B41FA5}">
                      <a16:colId xmlns:a16="http://schemas.microsoft.com/office/drawing/2014/main" val="1166144886"/>
                    </a:ext>
                  </a:extLst>
                </a:gridCol>
                <a:gridCol w="441960">
                  <a:extLst>
                    <a:ext uri="{9D8B030D-6E8A-4147-A177-3AD203B41FA5}">
                      <a16:colId xmlns:a16="http://schemas.microsoft.com/office/drawing/2014/main" val="2870785870"/>
                    </a:ext>
                  </a:extLst>
                </a:gridCol>
                <a:gridCol w="441960">
                  <a:extLst>
                    <a:ext uri="{9D8B030D-6E8A-4147-A177-3AD203B41FA5}">
                      <a16:colId xmlns:a16="http://schemas.microsoft.com/office/drawing/2014/main" val="3048642676"/>
                    </a:ext>
                  </a:extLst>
                </a:gridCol>
                <a:gridCol w="441960">
                  <a:extLst>
                    <a:ext uri="{9D8B030D-6E8A-4147-A177-3AD203B41FA5}">
                      <a16:colId xmlns:a16="http://schemas.microsoft.com/office/drawing/2014/main" val="1738176969"/>
                    </a:ext>
                  </a:extLst>
                </a:gridCol>
                <a:gridCol w="441960">
                  <a:extLst>
                    <a:ext uri="{9D8B030D-6E8A-4147-A177-3AD203B41FA5}">
                      <a16:colId xmlns:a16="http://schemas.microsoft.com/office/drawing/2014/main" val="216163667"/>
                    </a:ext>
                  </a:extLst>
                </a:gridCol>
                <a:gridCol w="441960">
                  <a:extLst>
                    <a:ext uri="{9D8B030D-6E8A-4147-A177-3AD203B41FA5}">
                      <a16:colId xmlns:a16="http://schemas.microsoft.com/office/drawing/2014/main" val="3854201285"/>
                    </a:ext>
                  </a:extLst>
                </a:gridCol>
                <a:gridCol w="441960">
                  <a:extLst>
                    <a:ext uri="{9D8B030D-6E8A-4147-A177-3AD203B41FA5}">
                      <a16:colId xmlns:a16="http://schemas.microsoft.com/office/drawing/2014/main" val="3105959917"/>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89489823"/>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31220403"/>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94741527"/>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37843416"/>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22495370"/>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56945058"/>
                  </a:ext>
                </a:extLst>
              </a:tr>
            </a:tbl>
          </a:graphicData>
        </a:graphic>
      </p:graphicFrame>
      <p:graphicFrame>
        <p:nvGraphicFramePr>
          <p:cNvPr id="4" name="Table 3">
            <a:extLst>
              <a:ext uri="{FF2B5EF4-FFF2-40B4-BE49-F238E27FC236}">
                <a16:creationId xmlns:a16="http://schemas.microsoft.com/office/drawing/2014/main" id="{ABC5E2BB-4033-171D-7FB6-FB8076217FF4}"/>
              </a:ext>
            </a:extLst>
          </p:cNvPr>
          <p:cNvGraphicFramePr>
            <a:graphicFrameLocks noGrp="1"/>
          </p:cNvGraphicFramePr>
          <p:nvPr>
            <p:extLst>
              <p:ext uri="{D42A27DB-BD31-4B8C-83A1-F6EECF244321}">
                <p14:modId xmlns:p14="http://schemas.microsoft.com/office/powerpoint/2010/main" val="4203798717"/>
              </p:ext>
            </p:extLst>
          </p:nvPr>
        </p:nvGraphicFramePr>
        <p:xfrm>
          <a:off x="762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606721302"/>
                    </a:ext>
                  </a:extLst>
                </a:gridCol>
                <a:gridCol w="441960">
                  <a:extLst>
                    <a:ext uri="{9D8B030D-6E8A-4147-A177-3AD203B41FA5}">
                      <a16:colId xmlns:a16="http://schemas.microsoft.com/office/drawing/2014/main" val="2304717948"/>
                    </a:ext>
                  </a:extLst>
                </a:gridCol>
                <a:gridCol w="441960">
                  <a:extLst>
                    <a:ext uri="{9D8B030D-6E8A-4147-A177-3AD203B41FA5}">
                      <a16:colId xmlns:a16="http://schemas.microsoft.com/office/drawing/2014/main" val="1556453981"/>
                    </a:ext>
                  </a:extLst>
                </a:gridCol>
                <a:gridCol w="441960">
                  <a:extLst>
                    <a:ext uri="{9D8B030D-6E8A-4147-A177-3AD203B41FA5}">
                      <a16:colId xmlns:a16="http://schemas.microsoft.com/office/drawing/2014/main" val="1166144886"/>
                    </a:ext>
                  </a:extLst>
                </a:gridCol>
                <a:gridCol w="441960">
                  <a:extLst>
                    <a:ext uri="{9D8B030D-6E8A-4147-A177-3AD203B41FA5}">
                      <a16:colId xmlns:a16="http://schemas.microsoft.com/office/drawing/2014/main" val="2870785870"/>
                    </a:ext>
                  </a:extLst>
                </a:gridCol>
                <a:gridCol w="441960">
                  <a:extLst>
                    <a:ext uri="{9D8B030D-6E8A-4147-A177-3AD203B41FA5}">
                      <a16:colId xmlns:a16="http://schemas.microsoft.com/office/drawing/2014/main" val="3048642676"/>
                    </a:ext>
                  </a:extLst>
                </a:gridCol>
                <a:gridCol w="441960">
                  <a:extLst>
                    <a:ext uri="{9D8B030D-6E8A-4147-A177-3AD203B41FA5}">
                      <a16:colId xmlns:a16="http://schemas.microsoft.com/office/drawing/2014/main" val="1738176969"/>
                    </a:ext>
                  </a:extLst>
                </a:gridCol>
                <a:gridCol w="441960">
                  <a:extLst>
                    <a:ext uri="{9D8B030D-6E8A-4147-A177-3AD203B41FA5}">
                      <a16:colId xmlns:a16="http://schemas.microsoft.com/office/drawing/2014/main" val="216163667"/>
                    </a:ext>
                  </a:extLst>
                </a:gridCol>
                <a:gridCol w="441960">
                  <a:extLst>
                    <a:ext uri="{9D8B030D-6E8A-4147-A177-3AD203B41FA5}">
                      <a16:colId xmlns:a16="http://schemas.microsoft.com/office/drawing/2014/main" val="3854201285"/>
                    </a:ext>
                  </a:extLst>
                </a:gridCol>
                <a:gridCol w="441960">
                  <a:extLst>
                    <a:ext uri="{9D8B030D-6E8A-4147-A177-3AD203B41FA5}">
                      <a16:colId xmlns:a16="http://schemas.microsoft.com/office/drawing/2014/main" val="3105959917"/>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89489823"/>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31220403"/>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94741527"/>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37843416"/>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22495370"/>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956945058"/>
                  </a:ext>
                </a:extLst>
              </a:tr>
            </a:tbl>
          </a:graphicData>
        </a:graphic>
      </p:graphicFrame>
      <p:graphicFrame>
        <p:nvGraphicFramePr>
          <p:cNvPr id="5" name="Table 4">
            <a:extLst>
              <a:ext uri="{FF2B5EF4-FFF2-40B4-BE49-F238E27FC236}">
                <a16:creationId xmlns:a16="http://schemas.microsoft.com/office/drawing/2014/main" id="{61A66C0D-8015-72B4-8299-11F644CA176F}"/>
              </a:ext>
            </a:extLst>
          </p:cNvPr>
          <p:cNvGraphicFramePr>
            <a:graphicFrameLocks noGrp="1"/>
          </p:cNvGraphicFramePr>
          <p:nvPr>
            <p:extLst>
              <p:ext uri="{D42A27DB-BD31-4B8C-83A1-F6EECF244321}">
                <p14:modId xmlns:p14="http://schemas.microsoft.com/office/powerpoint/2010/main" val="3395044701"/>
              </p:ext>
            </p:extLst>
          </p:nvPr>
        </p:nvGraphicFramePr>
        <p:xfrm>
          <a:off x="762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606721302"/>
                    </a:ext>
                  </a:extLst>
                </a:gridCol>
                <a:gridCol w="441960">
                  <a:extLst>
                    <a:ext uri="{9D8B030D-6E8A-4147-A177-3AD203B41FA5}">
                      <a16:colId xmlns:a16="http://schemas.microsoft.com/office/drawing/2014/main" val="2304717948"/>
                    </a:ext>
                  </a:extLst>
                </a:gridCol>
                <a:gridCol w="441960">
                  <a:extLst>
                    <a:ext uri="{9D8B030D-6E8A-4147-A177-3AD203B41FA5}">
                      <a16:colId xmlns:a16="http://schemas.microsoft.com/office/drawing/2014/main" val="1556453981"/>
                    </a:ext>
                  </a:extLst>
                </a:gridCol>
                <a:gridCol w="441960">
                  <a:extLst>
                    <a:ext uri="{9D8B030D-6E8A-4147-A177-3AD203B41FA5}">
                      <a16:colId xmlns:a16="http://schemas.microsoft.com/office/drawing/2014/main" val="1166144886"/>
                    </a:ext>
                  </a:extLst>
                </a:gridCol>
                <a:gridCol w="441960">
                  <a:extLst>
                    <a:ext uri="{9D8B030D-6E8A-4147-A177-3AD203B41FA5}">
                      <a16:colId xmlns:a16="http://schemas.microsoft.com/office/drawing/2014/main" val="2870785870"/>
                    </a:ext>
                  </a:extLst>
                </a:gridCol>
                <a:gridCol w="441960">
                  <a:extLst>
                    <a:ext uri="{9D8B030D-6E8A-4147-A177-3AD203B41FA5}">
                      <a16:colId xmlns:a16="http://schemas.microsoft.com/office/drawing/2014/main" val="3048642676"/>
                    </a:ext>
                  </a:extLst>
                </a:gridCol>
                <a:gridCol w="441960">
                  <a:extLst>
                    <a:ext uri="{9D8B030D-6E8A-4147-A177-3AD203B41FA5}">
                      <a16:colId xmlns:a16="http://schemas.microsoft.com/office/drawing/2014/main" val="1738176969"/>
                    </a:ext>
                  </a:extLst>
                </a:gridCol>
                <a:gridCol w="441960">
                  <a:extLst>
                    <a:ext uri="{9D8B030D-6E8A-4147-A177-3AD203B41FA5}">
                      <a16:colId xmlns:a16="http://schemas.microsoft.com/office/drawing/2014/main" val="216163667"/>
                    </a:ext>
                  </a:extLst>
                </a:gridCol>
                <a:gridCol w="441960">
                  <a:extLst>
                    <a:ext uri="{9D8B030D-6E8A-4147-A177-3AD203B41FA5}">
                      <a16:colId xmlns:a16="http://schemas.microsoft.com/office/drawing/2014/main" val="3854201285"/>
                    </a:ext>
                  </a:extLst>
                </a:gridCol>
                <a:gridCol w="441960">
                  <a:extLst>
                    <a:ext uri="{9D8B030D-6E8A-4147-A177-3AD203B41FA5}">
                      <a16:colId xmlns:a16="http://schemas.microsoft.com/office/drawing/2014/main" val="3105959917"/>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489489823"/>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331220403"/>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694741527"/>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537843416"/>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822495370"/>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956945058"/>
                  </a:ext>
                </a:extLst>
              </a:tr>
            </a:tbl>
          </a:graphicData>
        </a:graphic>
      </p:graphicFrame>
      <p:graphicFrame>
        <p:nvGraphicFramePr>
          <p:cNvPr id="6" name="Table 5">
            <a:extLst>
              <a:ext uri="{FF2B5EF4-FFF2-40B4-BE49-F238E27FC236}">
                <a16:creationId xmlns:a16="http://schemas.microsoft.com/office/drawing/2014/main" id="{BB4AB119-AE52-3A22-4618-0FC2C98CFF58}"/>
              </a:ext>
            </a:extLst>
          </p:cNvPr>
          <p:cNvGraphicFramePr>
            <a:graphicFrameLocks noGrp="1"/>
          </p:cNvGraphicFramePr>
          <p:nvPr>
            <p:extLst>
              <p:ext uri="{D42A27DB-BD31-4B8C-83A1-F6EECF244321}">
                <p14:modId xmlns:p14="http://schemas.microsoft.com/office/powerpoint/2010/main" val="2716999095"/>
              </p:ext>
            </p:extLst>
          </p:nvPr>
        </p:nvGraphicFramePr>
        <p:xfrm>
          <a:off x="762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606721302"/>
                    </a:ext>
                  </a:extLst>
                </a:gridCol>
                <a:gridCol w="441960">
                  <a:extLst>
                    <a:ext uri="{9D8B030D-6E8A-4147-A177-3AD203B41FA5}">
                      <a16:colId xmlns:a16="http://schemas.microsoft.com/office/drawing/2014/main" val="2304717948"/>
                    </a:ext>
                  </a:extLst>
                </a:gridCol>
                <a:gridCol w="441960">
                  <a:extLst>
                    <a:ext uri="{9D8B030D-6E8A-4147-A177-3AD203B41FA5}">
                      <a16:colId xmlns:a16="http://schemas.microsoft.com/office/drawing/2014/main" val="1556453981"/>
                    </a:ext>
                  </a:extLst>
                </a:gridCol>
                <a:gridCol w="441960">
                  <a:extLst>
                    <a:ext uri="{9D8B030D-6E8A-4147-A177-3AD203B41FA5}">
                      <a16:colId xmlns:a16="http://schemas.microsoft.com/office/drawing/2014/main" val="1166144886"/>
                    </a:ext>
                  </a:extLst>
                </a:gridCol>
                <a:gridCol w="441960">
                  <a:extLst>
                    <a:ext uri="{9D8B030D-6E8A-4147-A177-3AD203B41FA5}">
                      <a16:colId xmlns:a16="http://schemas.microsoft.com/office/drawing/2014/main" val="2870785870"/>
                    </a:ext>
                  </a:extLst>
                </a:gridCol>
                <a:gridCol w="441960">
                  <a:extLst>
                    <a:ext uri="{9D8B030D-6E8A-4147-A177-3AD203B41FA5}">
                      <a16:colId xmlns:a16="http://schemas.microsoft.com/office/drawing/2014/main" val="3048642676"/>
                    </a:ext>
                  </a:extLst>
                </a:gridCol>
                <a:gridCol w="441960">
                  <a:extLst>
                    <a:ext uri="{9D8B030D-6E8A-4147-A177-3AD203B41FA5}">
                      <a16:colId xmlns:a16="http://schemas.microsoft.com/office/drawing/2014/main" val="1738176969"/>
                    </a:ext>
                  </a:extLst>
                </a:gridCol>
                <a:gridCol w="441960">
                  <a:extLst>
                    <a:ext uri="{9D8B030D-6E8A-4147-A177-3AD203B41FA5}">
                      <a16:colId xmlns:a16="http://schemas.microsoft.com/office/drawing/2014/main" val="216163667"/>
                    </a:ext>
                  </a:extLst>
                </a:gridCol>
                <a:gridCol w="441960">
                  <a:extLst>
                    <a:ext uri="{9D8B030D-6E8A-4147-A177-3AD203B41FA5}">
                      <a16:colId xmlns:a16="http://schemas.microsoft.com/office/drawing/2014/main" val="3854201285"/>
                    </a:ext>
                  </a:extLst>
                </a:gridCol>
                <a:gridCol w="441960">
                  <a:extLst>
                    <a:ext uri="{9D8B030D-6E8A-4147-A177-3AD203B41FA5}">
                      <a16:colId xmlns:a16="http://schemas.microsoft.com/office/drawing/2014/main" val="3105959917"/>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489489823"/>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331220403"/>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694741527"/>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537843416"/>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822495370"/>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956945058"/>
                  </a:ext>
                </a:extLst>
              </a:tr>
            </a:tbl>
          </a:graphicData>
        </a:graphic>
      </p:graphicFrame>
      <p:graphicFrame>
        <p:nvGraphicFramePr>
          <p:cNvPr id="7" name="Table 6">
            <a:extLst>
              <a:ext uri="{FF2B5EF4-FFF2-40B4-BE49-F238E27FC236}">
                <a16:creationId xmlns:a16="http://schemas.microsoft.com/office/drawing/2014/main" id="{B1C64715-E67F-9A0D-9A45-E3F6D4534475}"/>
              </a:ext>
            </a:extLst>
          </p:cNvPr>
          <p:cNvGraphicFramePr>
            <a:graphicFrameLocks noGrp="1"/>
          </p:cNvGraphicFramePr>
          <p:nvPr>
            <p:extLst>
              <p:ext uri="{D42A27DB-BD31-4B8C-83A1-F6EECF244321}">
                <p14:modId xmlns:p14="http://schemas.microsoft.com/office/powerpoint/2010/main" val="1819941810"/>
              </p:ext>
            </p:extLst>
          </p:nvPr>
        </p:nvGraphicFramePr>
        <p:xfrm>
          <a:off x="762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606721302"/>
                    </a:ext>
                  </a:extLst>
                </a:gridCol>
                <a:gridCol w="441960">
                  <a:extLst>
                    <a:ext uri="{9D8B030D-6E8A-4147-A177-3AD203B41FA5}">
                      <a16:colId xmlns:a16="http://schemas.microsoft.com/office/drawing/2014/main" val="2304717948"/>
                    </a:ext>
                  </a:extLst>
                </a:gridCol>
                <a:gridCol w="441960">
                  <a:extLst>
                    <a:ext uri="{9D8B030D-6E8A-4147-A177-3AD203B41FA5}">
                      <a16:colId xmlns:a16="http://schemas.microsoft.com/office/drawing/2014/main" val="1556453981"/>
                    </a:ext>
                  </a:extLst>
                </a:gridCol>
                <a:gridCol w="441960">
                  <a:extLst>
                    <a:ext uri="{9D8B030D-6E8A-4147-A177-3AD203B41FA5}">
                      <a16:colId xmlns:a16="http://schemas.microsoft.com/office/drawing/2014/main" val="1166144886"/>
                    </a:ext>
                  </a:extLst>
                </a:gridCol>
                <a:gridCol w="441960">
                  <a:extLst>
                    <a:ext uri="{9D8B030D-6E8A-4147-A177-3AD203B41FA5}">
                      <a16:colId xmlns:a16="http://schemas.microsoft.com/office/drawing/2014/main" val="2870785870"/>
                    </a:ext>
                  </a:extLst>
                </a:gridCol>
                <a:gridCol w="441960">
                  <a:extLst>
                    <a:ext uri="{9D8B030D-6E8A-4147-A177-3AD203B41FA5}">
                      <a16:colId xmlns:a16="http://schemas.microsoft.com/office/drawing/2014/main" val="3048642676"/>
                    </a:ext>
                  </a:extLst>
                </a:gridCol>
                <a:gridCol w="441960">
                  <a:extLst>
                    <a:ext uri="{9D8B030D-6E8A-4147-A177-3AD203B41FA5}">
                      <a16:colId xmlns:a16="http://schemas.microsoft.com/office/drawing/2014/main" val="1738176969"/>
                    </a:ext>
                  </a:extLst>
                </a:gridCol>
                <a:gridCol w="441960">
                  <a:extLst>
                    <a:ext uri="{9D8B030D-6E8A-4147-A177-3AD203B41FA5}">
                      <a16:colId xmlns:a16="http://schemas.microsoft.com/office/drawing/2014/main" val="216163667"/>
                    </a:ext>
                  </a:extLst>
                </a:gridCol>
                <a:gridCol w="441960">
                  <a:extLst>
                    <a:ext uri="{9D8B030D-6E8A-4147-A177-3AD203B41FA5}">
                      <a16:colId xmlns:a16="http://schemas.microsoft.com/office/drawing/2014/main" val="3854201285"/>
                    </a:ext>
                  </a:extLst>
                </a:gridCol>
                <a:gridCol w="441960">
                  <a:extLst>
                    <a:ext uri="{9D8B030D-6E8A-4147-A177-3AD203B41FA5}">
                      <a16:colId xmlns:a16="http://schemas.microsoft.com/office/drawing/2014/main" val="3105959917"/>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489489823"/>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331220403"/>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694741527"/>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537843416"/>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822495370"/>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956945058"/>
                  </a:ext>
                </a:extLst>
              </a:tr>
            </a:tbl>
          </a:graphicData>
        </a:graphic>
      </p:graphicFrame>
    </p:spTree>
    <p:extLst>
      <p:ext uri="{BB962C8B-B14F-4D97-AF65-F5344CB8AC3E}">
        <p14:creationId xmlns:p14="http://schemas.microsoft.com/office/powerpoint/2010/main" val="3480510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fade">
                                      <p:cBhvr>
                                        <p:cTn id="64" dur="500"/>
                                        <p:tgtEl>
                                          <p:spTgt spid="32"/>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7"/>
                                        </p:tgtEl>
                                        <p:attrNameLst>
                                          <p:attrName>style.visibility</p:attrName>
                                        </p:attrNameLst>
                                      </p:cBhvr>
                                      <p:to>
                                        <p:strVal val="visible"/>
                                      </p:to>
                                    </p:set>
                                    <p:animEffect transition="in" filter="fade">
                                      <p:cBhvr>
                                        <p:cTn id="6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7A71FA41-F1FD-A68A-640B-58CC597619CD}"/>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0B3745C9-B0A4-520F-9D7D-73B3F693727D}"/>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a:extLst>
              <a:ext uri="{FF2B5EF4-FFF2-40B4-BE49-F238E27FC236}">
                <a16:creationId xmlns:a16="http://schemas.microsoft.com/office/drawing/2014/main" id="{277557E1-367D-B0BF-5D98-7CE2663F4EF5}"/>
              </a:ext>
            </a:extLst>
          </p:cNvPr>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a:extLst>
              <a:ext uri="{FF2B5EF4-FFF2-40B4-BE49-F238E27FC236}">
                <a16:creationId xmlns:a16="http://schemas.microsoft.com/office/drawing/2014/main" id="{83F90A24-EFD2-22FE-113F-7F87B3DD39C8}"/>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a:extLst>
              <a:ext uri="{FF2B5EF4-FFF2-40B4-BE49-F238E27FC236}">
                <a16:creationId xmlns:a16="http://schemas.microsoft.com/office/drawing/2014/main" id="{2469E051-5DC5-F31E-D0B8-E7FB53257ED6}"/>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36565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1463897-BAD4-0BB7-D8AD-DF150D2A6608}"/>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F246CD45-3215-F3F2-441E-DDA0104263AE}"/>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a:extLst>
              <a:ext uri="{FF2B5EF4-FFF2-40B4-BE49-F238E27FC236}">
                <a16:creationId xmlns:a16="http://schemas.microsoft.com/office/drawing/2014/main" id="{C36AAF66-1F42-1B96-0036-1931F72BD210}"/>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91 beads</a:t>
            </a:r>
          </a:p>
        </p:txBody>
      </p:sp>
      <p:sp>
        <p:nvSpPr>
          <p:cNvPr id="17" name="Rectangle 16">
            <a:extLst>
              <a:ext uri="{FF2B5EF4-FFF2-40B4-BE49-F238E27FC236}">
                <a16:creationId xmlns:a16="http://schemas.microsoft.com/office/drawing/2014/main" id="{B5EF4524-4FB2-0F13-9544-28C39EE8900A}"/>
              </a:ext>
            </a:extLst>
          </p:cNvPr>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a:extLst>
              <a:ext uri="{FF2B5EF4-FFF2-40B4-BE49-F238E27FC236}">
                <a16:creationId xmlns:a16="http://schemas.microsoft.com/office/drawing/2014/main" id="{65553804-83F9-BF4E-69BA-DC02EF530A56}"/>
              </a:ext>
            </a:extLst>
          </p:cNvPr>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a:extLst>
              <a:ext uri="{FF2B5EF4-FFF2-40B4-BE49-F238E27FC236}">
                <a16:creationId xmlns:a16="http://schemas.microsoft.com/office/drawing/2014/main" id="{D32A5B5E-9F7A-F2E2-9CB4-AC147783AB5E}"/>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a:extLst>
              <a:ext uri="{FF2B5EF4-FFF2-40B4-BE49-F238E27FC236}">
                <a16:creationId xmlns:a16="http://schemas.microsoft.com/office/drawing/2014/main" id="{C1FE1EEE-2BD9-05D5-F3B1-B0FD20EE8459}"/>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420476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DDB20A-49FD-DA38-A198-A83431925765}"/>
            </a:ext>
          </a:extLst>
        </p:cNvPr>
        <p:cNvGrpSpPr/>
        <p:nvPr/>
      </p:nvGrpSpPr>
      <p:grpSpPr>
        <a:xfrm>
          <a:off x="0" y="0"/>
          <a:ext cx="0" cy="0"/>
          <a:chOff x="0" y="0"/>
          <a:chExt cx="0" cy="0"/>
        </a:xfrm>
      </p:grpSpPr>
      <p:pic>
        <p:nvPicPr>
          <p:cNvPr id="39" name="Picture 2" descr="C:\Users\Steve Wyborney\Desktop\Presentation1.jpg">
            <a:hlinkClick r:id="rId3"/>
            <a:extLst>
              <a:ext uri="{FF2B5EF4-FFF2-40B4-BE49-F238E27FC236}">
                <a16:creationId xmlns:a16="http://schemas.microsoft.com/office/drawing/2014/main" id="{7B118A44-EB78-5AB7-4897-73E91B117EA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F9493DE9-20E6-9FA4-F59E-F175A314028E}"/>
              </a:ext>
            </a:extLst>
          </p:cNvPr>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a:extLst>
              <a:ext uri="{FF2B5EF4-FFF2-40B4-BE49-F238E27FC236}">
                <a16:creationId xmlns:a16="http://schemas.microsoft.com/office/drawing/2014/main" id="{0333CD56-D7D5-4BDA-3C98-024BAA80570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a:extLst>
              <a:ext uri="{FF2B5EF4-FFF2-40B4-BE49-F238E27FC236}">
                <a16:creationId xmlns:a16="http://schemas.microsoft.com/office/drawing/2014/main" id="{84E144C4-B693-B214-4C4B-ED5D47083D2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a:extLst>
              <a:ext uri="{FF2B5EF4-FFF2-40B4-BE49-F238E27FC236}">
                <a16:creationId xmlns:a16="http://schemas.microsoft.com/office/drawing/2014/main" id="{5684EA2F-2DBB-7C59-6B47-2C1326AEBAD4}"/>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9E2CF845-8D53-1EC2-0420-97A1A902BE77}"/>
              </a:ext>
            </a:extLst>
          </p:cNvPr>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a:extLst>
              <a:ext uri="{FF2B5EF4-FFF2-40B4-BE49-F238E27FC236}">
                <a16:creationId xmlns:a16="http://schemas.microsoft.com/office/drawing/2014/main" id="{47AFC9C1-EFC9-C1C9-4C38-DD3DE1B250E6}"/>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57ED93DE-457D-0516-6C9C-51B3EFE8F42B}"/>
              </a:ext>
            </a:extLst>
          </p:cNvPr>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a:extLst>
              <a:ext uri="{FF2B5EF4-FFF2-40B4-BE49-F238E27FC236}">
                <a16:creationId xmlns:a16="http://schemas.microsoft.com/office/drawing/2014/main" id="{B17009DB-B788-FCC3-9234-BD82844A11E9}"/>
              </a:ext>
            </a:extLst>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a:extLst>
              <a:ext uri="{FF2B5EF4-FFF2-40B4-BE49-F238E27FC236}">
                <a16:creationId xmlns:a16="http://schemas.microsoft.com/office/drawing/2014/main" id="{1B3BEFB8-2C4B-26DC-208C-35EB82B25C5D}"/>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63B6CD0E-C18B-0986-2CFF-8B4D93264D26}"/>
              </a:ext>
            </a:extLst>
          </p:cNvPr>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a:extLst>
              <a:ext uri="{FF2B5EF4-FFF2-40B4-BE49-F238E27FC236}">
                <a16:creationId xmlns:a16="http://schemas.microsoft.com/office/drawing/2014/main" id="{AA5348F2-776C-98A8-844A-0DEC23788665}"/>
              </a:ext>
            </a:extLst>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09313103-62F5-2B25-9670-DD3D2461BFD7}"/>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9411226A-9A54-7DD4-F21E-8A7FFCC90A1D}"/>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819BA712-C987-5E3E-3593-50174FCBB409}"/>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7643FBCC-048F-7CE5-0100-B60256FA0552}"/>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6E92870C-2DAE-665E-D7DB-E93DD1DEFC49}"/>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414BF3AC-A515-BF94-06AC-7B944E0E127F}"/>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E4B32262-4380-C783-6135-9D4A9AFAC3B4}"/>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4C6CA1BD-6A9C-CF84-3950-24ADFCD2A4E4}"/>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563DAC1E-556B-C669-5466-F899E51D77DC}"/>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65BCEAE4-42DB-C580-A0A7-43E83CE4170B}"/>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4F9202A9-D88B-4F43-8297-A6E6110EC9EC}"/>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5A28B602-7C74-00BD-1344-4BD206F98919}"/>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A0E16E08-CE5D-311E-BB43-14277F3A9324}"/>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E038C9D0-0387-57C0-3302-C962000E91B6}"/>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84ECF148-76BD-E300-E85C-3165CD3FAAF2}"/>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rId29"/>
              </a:rPr>
              <a:t> </a:t>
            </a:r>
          </a:p>
          <a:p>
            <a:pPr algn="ctr"/>
            <a:r>
              <a:rPr lang="en-US" sz="1000" b="1" dirty="0">
                <a:hlinkClick r:id="rId29"/>
              </a:rPr>
              <a:t>100 New Esti-Mysteries</a:t>
            </a:r>
            <a:r>
              <a:rPr lang="en-US" sz="1000" b="1" dirty="0"/>
              <a:t> </a:t>
            </a:r>
          </a:p>
        </p:txBody>
      </p:sp>
      <p:pic>
        <p:nvPicPr>
          <p:cNvPr id="7" name="Picture 6">
            <a:hlinkClick r:id="rId30"/>
            <a:extLst>
              <a:ext uri="{FF2B5EF4-FFF2-40B4-BE49-F238E27FC236}">
                <a16:creationId xmlns:a16="http://schemas.microsoft.com/office/drawing/2014/main" id="{6E9A5345-DBDC-1CAB-117B-1D57AD982139}"/>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79A371F4-D580-E7CD-338D-AA2941CAFAE4}"/>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F6AA1DCF-B044-7443-C0D1-4579E65ECCBB}"/>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226EB38D-1AAB-D8D8-68A4-0F655FDFAB04}"/>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4009C781-7D8A-3119-A145-718F3A7D4E93}"/>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2E6ED234-719A-C738-0D5D-4A1CCB3EB890}"/>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 action="ppaction://noaction"/>
              </a:rPr>
              <a:t>Leaping Numbers:</a:t>
            </a:r>
          </a:p>
          <a:p>
            <a:pPr algn="ctr"/>
            <a:r>
              <a:rPr lang="en-US" sz="1000" b="1" dirty="0">
                <a:hlinkClick r:id="" action="ppaction://noaction"/>
              </a:rPr>
              <a:t>Leap</a:t>
            </a:r>
            <a:r>
              <a:rPr lang="en-US" sz="1000" b="1" dirty="0">
                <a:hlinkClick r:id="rId34"/>
              </a:rPr>
              <a:t> Day Pattern Challenge Series</a:t>
            </a:r>
            <a:endParaRPr lang="en-US" sz="1000" b="1" dirty="0"/>
          </a:p>
        </p:txBody>
      </p:sp>
      <p:grpSp>
        <p:nvGrpSpPr>
          <p:cNvPr id="48" name="Group 47">
            <a:extLst>
              <a:ext uri="{FF2B5EF4-FFF2-40B4-BE49-F238E27FC236}">
                <a16:creationId xmlns:a16="http://schemas.microsoft.com/office/drawing/2014/main" id="{D8B3708D-F8AA-4F19-EA53-29DFD200A4FA}"/>
              </a:ext>
            </a:extLst>
          </p:cNvPr>
          <p:cNvGrpSpPr/>
          <p:nvPr/>
        </p:nvGrpSpPr>
        <p:grpSpPr>
          <a:xfrm>
            <a:off x="0" y="0"/>
            <a:ext cx="9144000" cy="6866731"/>
            <a:chOff x="0" y="0"/>
            <a:chExt cx="9144000" cy="6866731"/>
          </a:xfrm>
        </p:grpSpPr>
        <p:cxnSp>
          <p:nvCxnSpPr>
            <p:cNvPr id="6" name="Straight Connector 5">
              <a:extLst>
                <a:ext uri="{FF2B5EF4-FFF2-40B4-BE49-F238E27FC236}">
                  <a16:creationId xmlns:a16="http://schemas.microsoft.com/office/drawing/2014/main" id="{64FE103B-ADEE-9DF9-CDE0-56489D8A7D64}"/>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94734CA1-6200-546E-1D90-E294FD3DE533}"/>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546EB22B-4083-B113-185D-B1185F6AB505}"/>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45CC035-FC8E-E8B3-A6D7-5FC394BB542E}"/>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73A9962-1A4B-3F70-567B-982B6DBDA6D5}"/>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2C0F5004-1BA3-8C01-8875-9CA6537ED1F9}"/>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3112715C-6606-8598-2B64-EF899C95571E}"/>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1798106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“Groups of 3 – Mostly”</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AE76870-8724-61F1-CFD6-DDC8A8B390C7}"/>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beads </a:t>
            </a:r>
          </a:p>
          <a:p>
            <a:pPr algn="ctr"/>
            <a:r>
              <a:rPr lang="en-US" sz="2000" b="1" dirty="0">
                <a:solidFill>
                  <a:schemeClr val="tx1"/>
                </a:solidFill>
              </a:rPr>
              <a:t>are in the container?</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FBAE3B-BB34-F827-2BEF-14B0728E4906}"/>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a 2-digit number </a:t>
            </a:r>
          </a:p>
          <a:p>
            <a:pPr algn="ctr"/>
            <a:r>
              <a:rPr lang="en-US" b="1" dirty="0">
                <a:solidFill>
                  <a:schemeClr val="tx1"/>
                </a:solidFill>
              </a:rPr>
              <a:t>that is greater than 40.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Eliminate the even numbers.</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Except for yellow, </a:t>
            </a:r>
          </a:p>
          <a:p>
            <a:pPr algn="ctr"/>
            <a:r>
              <a:rPr lang="en-US" b="1" dirty="0">
                <a:solidFill>
                  <a:schemeClr val="tx1"/>
                </a:solidFill>
              </a:rPr>
              <a:t>all of the beads are in groups of 3.</a:t>
            </a:r>
          </a:p>
          <a:p>
            <a:pPr algn="ctr"/>
            <a:r>
              <a:rPr lang="en-US" b="1" dirty="0">
                <a:solidFill>
                  <a:schemeClr val="tx1"/>
                </a:solidFill>
              </a:rPr>
              <a:t>There are 2 yellow groups of 5.</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next clue is a digit storm.  </a:t>
            </a:r>
          </a:p>
          <a:p>
            <a:pPr algn="ctr"/>
            <a:r>
              <a:rPr lang="en-US" b="1" dirty="0">
                <a:solidFill>
                  <a:schemeClr val="tx1"/>
                </a:solidFill>
              </a:rPr>
              <a:t>You’ll see 4 digits.  </a:t>
            </a:r>
          </a:p>
          <a:p>
            <a:pPr algn="ctr"/>
            <a:r>
              <a:rPr lang="en-US" b="1" dirty="0">
                <a:solidFill>
                  <a:schemeClr val="tx1"/>
                </a:solidFill>
              </a:rPr>
              <a:t>None of those digits is in the answer.</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 digit storm:  3, 5, 6, 7</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858FA81-928D-516B-776A-F1A3F5813E5C}"/>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075351C-369F-BE91-4B1C-B1B31091DE1E}"/>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91 beads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0A48763A-117D-4E06-A282-445DE11ADFC2}"/>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7294A5E7-6465-2C7A-B279-98132CD0BE90}"/>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A61A015F-A3DD-C33E-5674-FFD01B639BD5}"/>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50AFCAEC-D77A-9618-0D24-185606441284}"/>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ED33C7A7-D0BA-F0B4-A9C8-9EE85018BD4F}"/>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62FDD34A-EBF7-08E6-D0B0-F06A8F0155E8}"/>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F786F18D-77CC-5EE1-D752-C85A1578DE1B}"/>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B3F0858A-FC5E-EC76-D956-3D51D76B333A}"/>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C4968D9B-B728-81CF-B53E-2004761484DF}"/>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C086B83B-09CF-DEDA-3860-A45E76297132}"/>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44EB9C8D-A69C-9569-03F7-4C5981756F77}"/>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rId29"/>
              </a:rPr>
              <a:t> </a:t>
            </a:r>
          </a:p>
          <a:p>
            <a:pPr algn="ctr"/>
            <a:r>
              <a:rPr lang="en-US" sz="1000" b="1" dirty="0">
                <a:hlinkClick r:id="rId29"/>
              </a:rPr>
              <a:t>100 New Esti-Mysteries</a:t>
            </a:r>
            <a:r>
              <a:rPr lang="en-US" sz="1000" b="1" dirty="0"/>
              <a:t> </a:t>
            </a:r>
          </a:p>
        </p:txBody>
      </p:sp>
      <p:pic>
        <p:nvPicPr>
          <p:cNvPr id="7" name="Picture 6">
            <a:hlinkClick r:id="rId30"/>
            <a:extLst>
              <a:ext uri="{FF2B5EF4-FFF2-40B4-BE49-F238E27FC236}">
                <a16:creationId xmlns:a16="http://schemas.microsoft.com/office/drawing/2014/main" id="{139DEB99-DE9E-7C02-2800-7C93A82D5B4A}"/>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379566A5-5F98-0CEA-B430-D32D65770CFA}"/>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A3C3B37C-4156-1780-AF0D-AF3C00AE4656}"/>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4476CAC2-FAFF-C5A7-1372-245B7837CEAB}"/>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69AAB391-7C0B-F6E9-9985-D1CD2F0B0EEC}"/>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B0EB72A8-086E-4CEB-8BD4-EA9BEAAFE808}"/>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 action="ppaction://noaction"/>
              </a:rPr>
              <a:t>Leaping Numbers:</a:t>
            </a:r>
          </a:p>
          <a:p>
            <a:pPr algn="ctr"/>
            <a:r>
              <a:rPr lang="en-US" sz="1000" b="1" dirty="0">
                <a:hlinkClick r:id="" action="ppaction://noaction"/>
              </a:rPr>
              <a:t>Leap</a:t>
            </a:r>
            <a:r>
              <a:rPr lang="en-US" sz="1000" b="1" dirty="0">
                <a:hlinkClick r:id="rId34"/>
              </a:rPr>
              <a:t> Day Pattern Challenge Series</a:t>
            </a:r>
            <a:endParaRPr lang="en-US" sz="1000" b="1" dirty="0"/>
          </a:p>
        </p:txBody>
      </p:sp>
      <p:grpSp>
        <p:nvGrpSpPr>
          <p:cNvPr id="48" name="Group 47">
            <a:extLst>
              <a:ext uri="{FF2B5EF4-FFF2-40B4-BE49-F238E27FC236}">
                <a16:creationId xmlns:a16="http://schemas.microsoft.com/office/drawing/2014/main" id="{0F2EDF14-A0D3-431D-2E46-195825FCB523}"/>
              </a:ext>
            </a:extLst>
          </p:cNvPr>
          <p:cNvGrpSpPr/>
          <p:nvPr/>
        </p:nvGrpSpPr>
        <p:grpSpPr>
          <a:xfrm>
            <a:off x="0" y="0"/>
            <a:ext cx="9144000" cy="6866731"/>
            <a:chOff x="0" y="0"/>
            <a:chExt cx="9144000" cy="6866731"/>
          </a:xfrm>
        </p:grpSpPr>
        <p:cxnSp>
          <p:nvCxnSpPr>
            <p:cNvPr id="6" name="Straight Connector 5"/>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DCC4AE4-905C-D582-7EBF-67ED2FC9815B}"/>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D5735E2-7521-6355-A750-6C558BBA3511}"/>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63D3BAA-7851-A742-CF12-7321804B1F11}"/>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565CE31B-6FF6-CBEC-F5C1-0087A949A115}"/>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F6352322-9D1F-9B55-BBD3-079DC2ED4676}"/>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2455735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66A6ECF-96A7-09E4-DEE6-0A1CD5191B93}"/>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A21598D8-6FEA-3624-1D2D-01C22B3874EB}"/>
              </a:ext>
            </a:extLst>
          </p:cNvPr>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“Groups of 3 – Mostly”</a:t>
            </a:r>
          </a:p>
        </p:txBody>
      </p:sp>
      <p:sp>
        <p:nvSpPr>
          <p:cNvPr id="4" name="Rectangle 3">
            <a:extLst>
              <a:ext uri="{FF2B5EF4-FFF2-40B4-BE49-F238E27FC236}">
                <a16:creationId xmlns:a16="http://schemas.microsoft.com/office/drawing/2014/main" id="{97343376-DDF7-17DA-6C8E-B7A75BACCACE}"/>
              </a:ext>
            </a:extLst>
          </p:cNvPr>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a:extLst>
              <a:ext uri="{FF2B5EF4-FFF2-40B4-BE49-F238E27FC236}">
                <a16:creationId xmlns:a16="http://schemas.microsoft.com/office/drawing/2014/main" id="{B4A0E580-5943-22DA-6729-B6BC22855A17}"/>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a:extLst>
              <a:ext uri="{FF2B5EF4-FFF2-40B4-BE49-F238E27FC236}">
                <a16:creationId xmlns:a16="http://schemas.microsoft.com/office/drawing/2014/main" id="{764C011D-3D13-96E1-6721-AE10B82E2C54}"/>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476247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44DEF71-85C3-7AEE-B53A-26951793D50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C6361E5-4054-B6B0-70D7-4140611A8EFB}"/>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a:extLst>
              <a:ext uri="{FF2B5EF4-FFF2-40B4-BE49-F238E27FC236}">
                <a16:creationId xmlns:a16="http://schemas.microsoft.com/office/drawing/2014/main" id="{12CCA311-A538-9CCC-6AD5-105567DA2FC7}"/>
              </a:ext>
            </a:extLst>
          </p:cNvPr>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a:extLst>
              <a:ext uri="{FF2B5EF4-FFF2-40B4-BE49-F238E27FC236}">
                <a16:creationId xmlns:a16="http://schemas.microsoft.com/office/drawing/2014/main" id="{82FF83FA-2D8B-73DA-2019-2A783CF472FB}"/>
              </a:ext>
            </a:extLst>
          </p:cNvPr>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beads </a:t>
            </a:r>
          </a:p>
          <a:p>
            <a:pPr algn="ctr"/>
            <a:r>
              <a:rPr lang="en-US" sz="2000" b="1" dirty="0">
                <a:solidFill>
                  <a:schemeClr val="tx1"/>
                </a:solidFill>
              </a:rPr>
              <a:t>are in the container?</a:t>
            </a:r>
          </a:p>
        </p:txBody>
      </p:sp>
      <p:sp>
        <p:nvSpPr>
          <p:cNvPr id="13" name="Rectangle 12">
            <a:extLst>
              <a:ext uri="{FF2B5EF4-FFF2-40B4-BE49-F238E27FC236}">
                <a16:creationId xmlns:a16="http://schemas.microsoft.com/office/drawing/2014/main" id="{9BF1B423-1522-DC4A-6B75-73610BAC390E}"/>
              </a:ext>
            </a:extLst>
          </p:cNvPr>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a:extLst>
              <a:ext uri="{FF2B5EF4-FFF2-40B4-BE49-F238E27FC236}">
                <a16:creationId xmlns:a16="http://schemas.microsoft.com/office/drawing/2014/main" id="{97F22FA1-F870-7058-3595-ECE447F23E8A}"/>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a:extLst>
              <a:ext uri="{FF2B5EF4-FFF2-40B4-BE49-F238E27FC236}">
                <a16:creationId xmlns:a16="http://schemas.microsoft.com/office/drawing/2014/main" id="{755628BB-9645-BBAA-806A-FBC4CB1DAD90}"/>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34053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19671</TotalTime>
  <Words>2267</Words>
  <Application>Microsoft Office PowerPoint</Application>
  <PresentationFormat>On-screen Show (4:3)</PresentationFormat>
  <Paragraphs>659</Paragraphs>
  <Slides>19</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 Wyborney</cp:lastModifiedBy>
  <cp:revision>226</cp:revision>
  <dcterms:created xsi:type="dcterms:W3CDTF">2020-11-09T02:38:45Z</dcterms:created>
  <dcterms:modified xsi:type="dcterms:W3CDTF">2024-10-24T15:55:06Z</dcterms:modified>
</cp:coreProperties>
</file>