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695" r:id="rId9"/>
    <p:sldId id="1696" r:id="rId10"/>
    <p:sldId id="1697" r:id="rId11"/>
    <p:sldId id="1698" r:id="rId12"/>
    <p:sldId id="1699" r:id="rId13"/>
    <p:sldId id="1707" r:id="rId14"/>
    <p:sldId id="1701" r:id="rId15"/>
    <p:sldId id="1702" r:id="rId16"/>
    <p:sldId id="1703" r:id="rId17"/>
    <p:sldId id="1704" r:id="rId18"/>
    <p:sldId id="1705" r:id="rId19"/>
    <p:sldId id="170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B4280-D634-E258-BF37-097E753ADA9B}"/>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683610" y="-9236"/>
            <a:ext cx="3357180" cy="530081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greater than 30 and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one more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Is the answer odd or even?  </a:t>
            </a:r>
          </a:p>
          <a:p>
            <a:pPr algn="ctr"/>
            <a:r>
              <a:rPr lang="en-US" b="1" dirty="0">
                <a:solidFill>
                  <a:schemeClr val="tx1"/>
                </a:solidFill>
              </a:rPr>
              <a:t>The answer is on the die.</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8 is important for 2 reasons.</a:t>
            </a:r>
          </a:p>
          <a:p>
            <a:pPr algn="ctr"/>
            <a:r>
              <a:rPr lang="en-US" b="1" dirty="0">
                <a:solidFill>
                  <a:schemeClr val="tx1"/>
                </a:solidFill>
              </a:rPr>
              <a:t>The answer does not include the digit 8. The answer is not a multiple of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23, 26 and 38.</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F6AE3E1-922E-1495-2403-46907C7D0E73}"/>
              </a:ext>
            </a:extLst>
          </p:cNvPr>
          <p:cNvGraphicFramePr>
            <a:graphicFrameLocks noGrp="1"/>
          </p:cNvGraphicFramePr>
          <p:nvPr>
            <p:extLst>
              <p:ext uri="{D42A27DB-BD31-4B8C-83A1-F6EECF244321}">
                <p14:modId xmlns:p14="http://schemas.microsoft.com/office/powerpoint/2010/main" val="1196035064"/>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34502007"/>
                    </a:ext>
                  </a:extLst>
                </a:gridCol>
                <a:gridCol w="441960">
                  <a:extLst>
                    <a:ext uri="{9D8B030D-6E8A-4147-A177-3AD203B41FA5}">
                      <a16:colId xmlns:a16="http://schemas.microsoft.com/office/drawing/2014/main" val="1180087044"/>
                    </a:ext>
                  </a:extLst>
                </a:gridCol>
                <a:gridCol w="441960">
                  <a:extLst>
                    <a:ext uri="{9D8B030D-6E8A-4147-A177-3AD203B41FA5}">
                      <a16:colId xmlns:a16="http://schemas.microsoft.com/office/drawing/2014/main" val="2654629606"/>
                    </a:ext>
                  </a:extLst>
                </a:gridCol>
                <a:gridCol w="441960">
                  <a:extLst>
                    <a:ext uri="{9D8B030D-6E8A-4147-A177-3AD203B41FA5}">
                      <a16:colId xmlns:a16="http://schemas.microsoft.com/office/drawing/2014/main" val="2741479560"/>
                    </a:ext>
                  </a:extLst>
                </a:gridCol>
                <a:gridCol w="441960">
                  <a:extLst>
                    <a:ext uri="{9D8B030D-6E8A-4147-A177-3AD203B41FA5}">
                      <a16:colId xmlns:a16="http://schemas.microsoft.com/office/drawing/2014/main" val="3213310173"/>
                    </a:ext>
                  </a:extLst>
                </a:gridCol>
                <a:gridCol w="441960">
                  <a:extLst>
                    <a:ext uri="{9D8B030D-6E8A-4147-A177-3AD203B41FA5}">
                      <a16:colId xmlns:a16="http://schemas.microsoft.com/office/drawing/2014/main" val="1338692056"/>
                    </a:ext>
                  </a:extLst>
                </a:gridCol>
                <a:gridCol w="441960">
                  <a:extLst>
                    <a:ext uri="{9D8B030D-6E8A-4147-A177-3AD203B41FA5}">
                      <a16:colId xmlns:a16="http://schemas.microsoft.com/office/drawing/2014/main" val="2635656736"/>
                    </a:ext>
                  </a:extLst>
                </a:gridCol>
                <a:gridCol w="441960">
                  <a:extLst>
                    <a:ext uri="{9D8B030D-6E8A-4147-A177-3AD203B41FA5}">
                      <a16:colId xmlns:a16="http://schemas.microsoft.com/office/drawing/2014/main" val="3069188595"/>
                    </a:ext>
                  </a:extLst>
                </a:gridCol>
                <a:gridCol w="441960">
                  <a:extLst>
                    <a:ext uri="{9D8B030D-6E8A-4147-A177-3AD203B41FA5}">
                      <a16:colId xmlns:a16="http://schemas.microsoft.com/office/drawing/2014/main" val="2782031560"/>
                    </a:ext>
                  </a:extLst>
                </a:gridCol>
                <a:gridCol w="441960">
                  <a:extLst>
                    <a:ext uri="{9D8B030D-6E8A-4147-A177-3AD203B41FA5}">
                      <a16:colId xmlns:a16="http://schemas.microsoft.com/office/drawing/2014/main" val="199667073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5657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9770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2617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50696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173423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681797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0126122"/>
                  </a:ext>
                </a:extLst>
              </a:tr>
            </a:tbl>
          </a:graphicData>
        </a:graphic>
      </p:graphicFrame>
    </p:spTree>
    <p:extLst>
      <p:ext uri="{BB962C8B-B14F-4D97-AF65-F5344CB8AC3E}">
        <p14:creationId xmlns:p14="http://schemas.microsoft.com/office/powerpoint/2010/main" val="310670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3BD893-0CC2-40F1-99A2-F06F7CADF12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737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286C7-05F0-2854-8613-CDA68E387EA7}"/>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70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7173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73187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“Quick!  </a:t>
            </a:r>
          </a:p>
          <a:p>
            <a:r>
              <a:rPr lang="en-US" sz="6000" b="1" dirty="0">
                <a:solidFill>
                  <a:srgbClr val="FFFF00"/>
                </a:solidFill>
              </a:rPr>
              <a:t>Take the Picture Before the Die Slides All the Way Down to the Bottom!”</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4480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0EDEC-76F7-168C-BB82-37BC41C30D36}"/>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532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B4280-D634-E258-BF37-097E753ADA9B}"/>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683610" y="-9236"/>
            <a:ext cx="3357180" cy="530081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greater than 30 and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one more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Is the answer odd or even?  </a:t>
            </a:r>
          </a:p>
          <a:p>
            <a:pPr algn="ctr"/>
            <a:r>
              <a:rPr lang="en-US" b="1" dirty="0">
                <a:solidFill>
                  <a:schemeClr val="tx1"/>
                </a:solidFill>
              </a:rPr>
              <a:t>The answer is on the die.</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8 is important for 2 reasons.</a:t>
            </a:r>
          </a:p>
          <a:p>
            <a:pPr algn="ctr"/>
            <a:r>
              <a:rPr lang="en-US" b="1" dirty="0">
                <a:solidFill>
                  <a:schemeClr val="tx1"/>
                </a:solidFill>
              </a:rPr>
              <a:t>The answer does not include the digit 8. The answer is not a multiple of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23, 26 and 38.</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F6AE3E1-922E-1495-2403-46907C7D0E73}"/>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34502007"/>
                    </a:ext>
                  </a:extLst>
                </a:gridCol>
                <a:gridCol w="441960">
                  <a:extLst>
                    <a:ext uri="{9D8B030D-6E8A-4147-A177-3AD203B41FA5}">
                      <a16:colId xmlns:a16="http://schemas.microsoft.com/office/drawing/2014/main" val="1180087044"/>
                    </a:ext>
                  </a:extLst>
                </a:gridCol>
                <a:gridCol w="441960">
                  <a:extLst>
                    <a:ext uri="{9D8B030D-6E8A-4147-A177-3AD203B41FA5}">
                      <a16:colId xmlns:a16="http://schemas.microsoft.com/office/drawing/2014/main" val="2654629606"/>
                    </a:ext>
                  </a:extLst>
                </a:gridCol>
                <a:gridCol w="441960">
                  <a:extLst>
                    <a:ext uri="{9D8B030D-6E8A-4147-A177-3AD203B41FA5}">
                      <a16:colId xmlns:a16="http://schemas.microsoft.com/office/drawing/2014/main" val="2741479560"/>
                    </a:ext>
                  </a:extLst>
                </a:gridCol>
                <a:gridCol w="441960">
                  <a:extLst>
                    <a:ext uri="{9D8B030D-6E8A-4147-A177-3AD203B41FA5}">
                      <a16:colId xmlns:a16="http://schemas.microsoft.com/office/drawing/2014/main" val="3213310173"/>
                    </a:ext>
                  </a:extLst>
                </a:gridCol>
                <a:gridCol w="441960">
                  <a:extLst>
                    <a:ext uri="{9D8B030D-6E8A-4147-A177-3AD203B41FA5}">
                      <a16:colId xmlns:a16="http://schemas.microsoft.com/office/drawing/2014/main" val="1338692056"/>
                    </a:ext>
                  </a:extLst>
                </a:gridCol>
                <a:gridCol w="441960">
                  <a:extLst>
                    <a:ext uri="{9D8B030D-6E8A-4147-A177-3AD203B41FA5}">
                      <a16:colId xmlns:a16="http://schemas.microsoft.com/office/drawing/2014/main" val="2635656736"/>
                    </a:ext>
                  </a:extLst>
                </a:gridCol>
                <a:gridCol w="441960">
                  <a:extLst>
                    <a:ext uri="{9D8B030D-6E8A-4147-A177-3AD203B41FA5}">
                      <a16:colId xmlns:a16="http://schemas.microsoft.com/office/drawing/2014/main" val="3069188595"/>
                    </a:ext>
                  </a:extLst>
                </a:gridCol>
                <a:gridCol w="441960">
                  <a:extLst>
                    <a:ext uri="{9D8B030D-6E8A-4147-A177-3AD203B41FA5}">
                      <a16:colId xmlns:a16="http://schemas.microsoft.com/office/drawing/2014/main" val="2782031560"/>
                    </a:ext>
                  </a:extLst>
                </a:gridCol>
                <a:gridCol w="441960">
                  <a:extLst>
                    <a:ext uri="{9D8B030D-6E8A-4147-A177-3AD203B41FA5}">
                      <a16:colId xmlns:a16="http://schemas.microsoft.com/office/drawing/2014/main" val="199667073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5657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9770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2617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50696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173423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681797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0126122"/>
                  </a:ext>
                </a:extLst>
              </a:tr>
            </a:tbl>
          </a:graphicData>
        </a:graphic>
      </p:graphicFrame>
      <p:graphicFrame>
        <p:nvGraphicFramePr>
          <p:cNvPr id="4" name="Table 3">
            <a:extLst>
              <a:ext uri="{FF2B5EF4-FFF2-40B4-BE49-F238E27FC236}">
                <a16:creationId xmlns:a16="http://schemas.microsoft.com/office/drawing/2014/main" id="{C451F321-0E72-EBA6-094D-01F664B2046D}"/>
              </a:ext>
            </a:extLst>
          </p:cNvPr>
          <p:cNvGraphicFramePr>
            <a:graphicFrameLocks noGrp="1"/>
          </p:cNvGraphicFramePr>
          <p:nvPr>
            <p:extLst>
              <p:ext uri="{D42A27DB-BD31-4B8C-83A1-F6EECF244321}">
                <p14:modId xmlns:p14="http://schemas.microsoft.com/office/powerpoint/2010/main" val="2153029434"/>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34502007"/>
                    </a:ext>
                  </a:extLst>
                </a:gridCol>
                <a:gridCol w="441960">
                  <a:extLst>
                    <a:ext uri="{9D8B030D-6E8A-4147-A177-3AD203B41FA5}">
                      <a16:colId xmlns:a16="http://schemas.microsoft.com/office/drawing/2014/main" val="1180087044"/>
                    </a:ext>
                  </a:extLst>
                </a:gridCol>
                <a:gridCol w="441960">
                  <a:extLst>
                    <a:ext uri="{9D8B030D-6E8A-4147-A177-3AD203B41FA5}">
                      <a16:colId xmlns:a16="http://schemas.microsoft.com/office/drawing/2014/main" val="2654629606"/>
                    </a:ext>
                  </a:extLst>
                </a:gridCol>
                <a:gridCol w="441960">
                  <a:extLst>
                    <a:ext uri="{9D8B030D-6E8A-4147-A177-3AD203B41FA5}">
                      <a16:colId xmlns:a16="http://schemas.microsoft.com/office/drawing/2014/main" val="2741479560"/>
                    </a:ext>
                  </a:extLst>
                </a:gridCol>
                <a:gridCol w="441960">
                  <a:extLst>
                    <a:ext uri="{9D8B030D-6E8A-4147-A177-3AD203B41FA5}">
                      <a16:colId xmlns:a16="http://schemas.microsoft.com/office/drawing/2014/main" val="3213310173"/>
                    </a:ext>
                  </a:extLst>
                </a:gridCol>
                <a:gridCol w="441960">
                  <a:extLst>
                    <a:ext uri="{9D8B030D-6E8A-4147-A177-3AD203B41FA5}">
                      <a16:colId xmlns:a16="http://schemas.microsoft.com/office/drawing/2014/main" val="1338692056"/>
                    </a:ext>
                  </a:extLst>
                </a:gridCol>
                <a:gridCol w="441960">
                  <a:extLst>
                    <a:ext uri="{9D8B030D-6E8A-4147-A177-3AD203B41FA5}">
                      <a16:colId xmlns:a16="http://schemas.microsoft.com/office/drawing/2014/main" val="2635656736"/>
                    </a:ext>
                  </a:extLst>
                </a:gridCol>
                <a:gridCol w="441960">
                  <a:extLst>
                    <a:ext uri="{9D8B030D-6E8A-4147-A177-3AD203B41FA5}">
                      <a16:colId xmlns:a16="http://schemas.microsoft.com/office/drawing/2014/main" val="3069188595"/>
                    </a:ext>
                  </a:extLst>
                </a:gridCol>
                <a:gridCol w="441960">
                  <a:extLst>
                    <a:ext uri="{9D8B030D-6E8A-4147-A177-3AD203B41FA5}">
                      <a16:colId xmlns:a16="http://schemas.microsoft.com/office/drawing/2014/main" val="2782031560"/>
                    </a:ext>
                  </a:extLst>
                </a:gridCol>
                <a:gridCol w="441960">
                  <a:extLst>
                    <a:ext uri="{9D8B030D-6E8A-4147-A177-3AD203B41FA5}">
                      <a16:colId xmlns:a16="http://schemas.microsoft.com/office/drawing/2014/main" val="199667073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5657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9770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92617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50696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173423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681797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0126122"/>
                  </a:ext>
                </a:extLst>
              </a:tr>
            </a:tbl>
          </a:graphicData>
        </a:graphic>
      </p:graphicFrame>
      <p:graphicFrame>
        <p:nvGraphicFramePr>
          <p:cNvPr id="5" name="Table 4">
            <a:extLst>
              <a:ext uri="{FF2B5EF4-FFF2-40B4-BE49-F238E27FC236}">
                <a16:creationId xmlns:a16="http://schemas.microsoft.com/office/drawing/2014/main" id="{B485EB3D-65F1-E4FE-A8EE-C791DD991BFF}"/>
              </a:ext>
            </a:extLst>
          </p:cNvPr>
          <p:cNvGraphicFramePr>
            <a:graphicFrameLocks noGrp="1"/>
          </p:cNvGraphicFramePr>
          <p:nvPr>
            <p:extLst>
              <p:ext uri="{D42A27DB-BD31-4B8C-83A1-F6EECF244321}">
                <p14:modId xmlns:p14="http://schemas.microsoft.com/office/powerpoint/2010/main" val="1472411513"/>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34502007"/>
                    </a:ext>
                  </a:extLst>
                </a:gridCol>
                <a:gridCol w="441960">
                  <a:extLst>
                    <a:ext uri="{9D8B030D-6E8A-4147-A177-3AD203B41FA5}">
                      <a16:colId xmlns:a16="http://schemas.microsoft.com/office/drawing/2014/main" val="1180087044"/>
                    </a:ext>
                  </a:extLst>
                </a:gridCol>
                <a:gridCol w="441960">
                  <a:extLst>
                    <a:ext uri="{9D8B030D-6E8A-4147-A177-3AD203B41FA5}">
                      <a16:colId xmlns:a16="http://schemas.microsoft.com/office/drawing/2014/main" val="2654629606"/>
                    </a:ext>
                  </a:extLst>
                </a:gridCol>
                <a:gridCol w="441960">
                  <a:extLst>
                    <a:ext uri="{9D8B030D-6E8A-4147-A177-3AD203B41FA5}">
                      <a16:colId xmlns:a16="http://schemas.microsoft.com/office/drawing/2014/main" val="2741479560"/>
                    </a:ext>
                  </a:extLst>
                </a:gridCol>
                <a:gridCol w="441960">
                  <a:extLst>
                    <a:ext uri="{9D8B030D-6E8A-4147-A177-3AD203B41FA5}">
                      <a16:colId xmlns:a16="http://schemas.microsoft.com/office/drawing/2014/main" val="3213310173"/>
                    </a:ext>
                  </a:extLst>
                </a:gridCol>
                <a:gridCol w="441960">
                  <a:extLst>
                    <a:ext uri="{9D8B030D-6E8A-4147-A177-3AD203B41FA5}">
                      <a16:colId xmlns:a16="http://schemas.microsoft.com/office/drawing/2014/main" val="1338692056"/>
                    </a:ext>
                  </a:extLst>
                </a:gridCol>
                <a:gridCol w="441960">
                  <a:extLst>
                    <a:ext uri="{9D8B030D-6E8A-4147-A177-3AD203B41FA5}">
                      <a16:colId xmlns:a16="http://schemas.microsoft.com/office/drawing/2014/main" val="2635656736"/>
                    </a:ext>
                  </a:extLst>
                </a:gridCol>
                <a:gridCol w="441960">
                  <a:extLst>
                    <a:ext uri="{9D8B030D-6E8A-4147-A177-3AD203B41FA5}">
                      <a16:colId xmlns:a16="http://schemas.microsoft.com/office/drawing/2014/main" val="3069188595"/>
                    </a:ext>
                  </a:extLst>
                </a:gridCol>
                <a:gridCol w="441960">
                  <a:extLst>
                    <a:ext uri="{9D8B030D-6E8A-4147-A177-3AD203B41FA5}">
                      <a16:colId xmlns:a16="http://schemas.microsoft.com/office/drawing/2014/main" val="2782031560"/>
                    </a:ext>
                  </a:extLst>
                </a:gridCol>
                <a:gridCol w="441960">
                  <a:extLst>
                    <a:ext uri="{9D8B030D-6E8A-4147-A177-3AD203B41FA5}">
                      <a16:colId xmlns:a16="http://schemas.microsoft.com/office/drawing/2014/main" val="199667073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5657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19770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92617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50696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8173423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681797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0126122"/>
                  </a:ext>
                </a:extLst>
              </a:tr>
            </a:tbl>
          </a:graphicData>
        </a:graphic>
      </p:graphicFrame>
      <p:graphicFrame>
        <p:nvGraphicFramePr>
          <p:cNvPr id="6" name="Table 5">
            <a:extLst>
              <a:ext uri="{FF2B5EF4-FFF2-40B4-BE49-F238E27FC236}">
                <a16:creationId xmlns:a16="http://schemas.microsoft.com/office/drawing/2014/main" id="{9F895DD1-B457-2658-BDE9-F387EDA11C5F}"/>
              </a:ext>
            </a:extLst>
          </p:cNvPr>
          <p:cNvGraphicFramePr>
            <a:graphicFrameLocks noGrp="1"/>
          </p:cNvGraphicFramePr>
          <p:nvPr>
            <p:extLst>
              <p:ext uri="{D42A27DB-BD31-4B8C-83A1-F6EECF244321}">
                <p14:modId xmlns:p14="http://schemas.microsoft.com/office/powerpoint/2010/main" val="51240670"/>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34502007"/>
                    </a:ext>
                  </a:extLst>
                </a:gridCol>
                <a:gridCol w="441960">
                  <a:extLst>
                    <a:ext uri="{9D8B030D-6E8A-4147-A177-3AD203B41FA5}">
                      <a16:colId xmlns:a16="http://schemas.microsoft.com/office/drawing/2014/main" val="1180087044"/>
                    </a:ext>
                  </a:extLst>
                </a:gridCol>
                <a:gridCol w="441960">
                  <a:extLst>
                    <a:ext uri="{9D8B030D-6E8A-4147-A177-3AD203B41FA5}">
                      <a16:colId xmlns:a16="http://schemas.microsoft.com/office/drawing/2014/main" val="2654629606"/>
                    </a:ext>
                  </a:extLst>
                </a:gridCol>
                <a:gridCol w="441960">
                  <a:extLst>
                    <a:ext uri="{9D8B030D-6E8A-4147-A177-3AD203B41FA5}">
                      <a16:colId xmlns:a16="http://schemas.microsoft.com/office/drawing/2014/main" val="2741479560"/>
                    </a:ext>
                  </a:extLst>
                </a:gridCol>
                <a:gridCol w="441960">
                  <a:extLst>
                    <a:ext uri="{9D8B030D-6E8A-4147-A177-3AD203B41FA5}">
                      <a16:colId xmlns:a16="http://schemas.microsoft.com/office/drawing/2014/main" val="3213310173"/>
                    </a:ext>
                  </a:extLst>
                </a:gridCol>
                <a:gridCol w="441960">
                  <a:extLst>
                    <a:ext uri="{9D8B030D-6E8A-4147-A177-3AD203B41FA5}">
                      <a16:colId xmlns:a16="http://schemas.microsoft.com/office/drawing/2014/main" val="1338692056"/>
                    </a:ext>
                  </a:extLst>
                </a:gridCol>
                <a:gridCol w="441960">
                  <a:extLst>
                    <a:ext uri="{9D8B030D-6E8A-4147-A177-3AD203B41FA5}">
                      <a16:colId xmlns:a16="http://schemas.microsoft.com/office/drawing/2014/main" val="2635656736"/>
                    </a:ext>
                  </a:extLst>
                </a:gridCol>
                <a:gridCol w="441960">
                  <a:extLst>
                    <a:ext uri="{9D8B030D-6E8A-4147-A177-3AD203B41FA5}">
                      <a16:colId xmlns:a16="http://schemas.microsoft.com/office/drawing/2014/main" val="3069188595"/>
                    </a:ext>
                  </a:extLst>
                </a:gridCol>
                <a:gridCol w="441960">
                  <a:extLst>
                    <a:ext uri="{9D8B030D-6E8A-4147-A177-3AD203B41FA5}">
                      <a16:colId xmlns:a16="http://schemas.microsoft.com/office/drawing/2014/main" val="2782031560"/>
                    </a:ext>
                  </a:extLst>
                </a:gridCol>
                <a:gridCol w="441960">
                  <a:extLst>
                    <a:ext uri="{9D8B030D-6E8A-4147-A177-3AD203B41FA5}">
                      <a16:colId xmlns:a16="http://schemas.microsoft.com/office/drawing/2014/main" val="199667073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5657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19770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92617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50696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8173423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681797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0126122"/>
                  </a:ext>
                </a:extLst>
              </a:tr>
            </a:tbl>
          </a:graphicData>
        </a:graphic>
      </p:graphicFrame>
      <p:graphicFrame>
        <p:nvGraphicFramePr>
          <p:cNvPr id="7" name="Table 6">
            <a:extLst>
              <a:ext uri="{FF2B5EF4-FFF2-40B4-BE49-F238E27FC236}">
                <a16:creationId xmlns:a16="http://schemas.microsoft.com/office/drawing/2014/main" id="{CBEF8876-B7E1-D139-BF62-400F650DF3F3}"/>
              </a:ext>
            </a:extLst>
          </p:cNvPr>
          <p:cNvGraphicFramePr>
            <a:graphicFrameLocks noGrp="1"/>
          </p:cNvGraphicFramePr>
          <p:nvPr>
            <p:extLst>
              <p:ext uri="{D42A27DB-BD31-4B8C-83A1-F6EECF244321}">
                <p14:modId xmlns:p14="http://schemas.microsoft.com/office/powerpoint/2010/main" val="2576151809"/>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34502007"/>
                    </a:ext>
                  </a:extLst>
                </a:gridCol>
                <a:gridCol w="441960">
                  <a:extLst>
                    <a:ext uri="{9D8B030D-6E8A-4147-A177-3AD203B41FA5}">
                      <a16:colId xmlns:a16="http://schemas.microsoft.com/office/drawing/2014/main" val="1180087044"/>
                    </a:ext>
                  </a:extLst>
                </a:gridCol>
                <a:gridCol w="441960">
                  <a:extLst>
                    <a:ext uri="{9D8B030D-6E8A-4147-A177-3AD203B41FA5}">
                      <a16:colId xmlns:a16="http://schemas.microsoft.com/office/drawing/2014/main" val="2654629606"/>
                    </a:ext>
                  </a:extLst>
                </a:gridCol>
                <a:gridCol w="441960">
                  <a:extLst>
                    <a:ext uri="{9D8B030D-6E8A-4147-A177-3AD203B41FA5}">
                      <a16:colId xmlns:a16="http://schemas.microsoft.com/office/drawing/2014/main" val="2741479560"/>
                    </a:ext>
                  </a:extLst>
                </a:gridCol>
                <a:gridCol w="441960">
                  <a:extLst>
                    <a:ext uri="{9D8B030D-6E8A-4147-A177-3AD203B41FA5}">
                      <a16:colId xmlns:a16="http://schemas.microsoft.com/office/drawing/2014/main" val="3213310173"/>
                    </a:ext>
                  </a:extLst>
                </a:gridCol>
                <a:gridCol w="441960">
                  <a:extLst>
                    <a:ext uri="{9D8B030D-6E8A-4147-A177-3AD203B41FA5}">
                      <a16:colId xmlns:a16="http://schemas.microsoft.com/office/drawing/2014/main" val="1338692056"/>
                    </a:ext>
                  </a:extLst>
                </a:gridCol>
                <a:gridCol w="441960">
                  <a:extLst>
                    <a:ext uri="{9D8B030D-6E8A-4147-A177-3AD203B41FA5}">
                      <a16:colId xmlns:a16="http://schemas.microsoft.com/office/drawing/2014/main" val="2635656736"/>
                    </a:ext>
                  </a:extLst>
                </a:gridCol>
                <a:gridCol w="441960">
                  <a:extLst>
                    <a:ext uri="{9D8B030D-6E8A-4147-A177-3AD203B41FA5}">
                      <a16:colId xmlns:a16="http://schemas.microsoft.com/office/drawing/2014/main" val="3069188595"/>
                    </a:ext>
                  </a:extLst>
                </a:gridCol>
                <a:gridCol w="441960">
                  <a:extLst>
                    <a:ext uri="{9D8B030D-6E8A-4147-A177-3AD203B41FA5}">
                      <a16:colId xmlns:a16="http://schemas.microsoft.com/office/drawing/2014/main" val="2782031560"/>
                    </a:ext>
                  </a:extLst>
                </a:gridCol>
                <a:gridCol w="441960">
                  <a:extLst>
                    <a:ext uri="{9D8B030D-6E8A-4147-A177-3AD203B41FA5}">
                      <a16:colId xmlns:a16="http://schemas.microsoft.com/office/drawing/2014/main" val="199667073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35657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19770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92617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50696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8173423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681797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0126122"/>
                  </a:ext>
                </a:extLst>
              </a:tr>
            </a:tbl>
          </a:graphicData>
        </a:graphic>
      </p:graphicFrame>
      <p:graphicFrame>
        <p:nvGraphicFramePr>
          <p:cNvPr id="8" name="Table 7">
            <a:extLst>
              <a:ext uri="{FF2B5EF4-FFF2-40B4-BE49-F238E27FC236}">
                <a16:creationId xmlns:a16="http://schemas.microsoft.com/office/drawing/2014/main" id="{6555D596-944E-F633-64E6-4FF1A03E238B}"/>
              </a:ext>
            </a:extLst>
          </p:cNvPr>
          <p:cNvGraphicFramePr>
            <a:graphicFrameLocks noGrp="1"/>
          </p:cNvGraphicFramePr>
          <p:nvPr>
            <p:extLst>
              <p:ext uri="{D42A27DB-BD31-4B8C-83A1-F6EECF244321}">
                <p14:modId xmlns:p14="http://schemas.microsoft.com/office/powerpoint/2010/main" val="734761369"/>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34502007"/>
                    </a:ext>
                  </a:extLst>
                </a:gridCol>
                <a:gridCol w="441960">
                  <a:extLst>
                    <a:ext uri="{9D8B030D-6E8A-4147-A177-3AD203B41FA5}">
                      <a16:colId xmlns:a16="http://schemas.microsoft.com/office/drawing/2014/main" val="1180087044"/>
                    </a:ext>
                  </a:extLst>
                </a:gridCol>
                <a:gridCol w="441960">
                  <a:extLst>
                    <a:ext uri="{9D8B030D-6E8A-4147-A177-3AD203B41FA5}">
                      <a16:colId xmlns:a16="http://schemas.microsoft.com/office/drawing/2014/main" val="2654629606"/>
                    </a:ext>
                  </a:extLst>
                </a:gridCol>
                <a:gridCol w="441960">
                  <a:extLst>
                    <a:ext uri="{9D8B030D-6E8A-4147-A177-3AD203B41FA5}">
                      <a16:colId xmlns:a16="http://schemas.microsoft.com/office/drawing/2014/main" val="2741479560"/>
                    </a:ext>
                  </a:extLst>
                </a:gridCol>
                <a:gridCol w="441960">
                  <a:extLst>
                    <a:ext uri="{9D8B030D-6E8A-4147-A177-3AD203B41FA5}">
                      <a16:colId xmlns:a16="http://schemas.microsoft.com/office/drawing/2014/main" val="3213310173"/>
                    </a:ext>
                  </a:extLst>
                </a:gridCol>
                <a:gridCol w="441960">
                  <a:extLst>
                    <a:ext uri="{9D8B030D-6E8A-4147-A177-3AD203B41FA5}">
                      <a16:colId xmlns:a16="http://schemas.microsoft.com/office/drawing/2014/main" val="1338692056"/>
                    </a:ext>
                  </a:extLst>
                </a:gridCol>
                <a:gridCol w="441960">
                  <a:extLst>
                    <a:ext uri="{9D8B030D-6E8A-4147-A177-3AD203B41FA5}">
                      <a16:colId xmlns:a16="http://schemas.microsoft.com/office/drawing/2014/main" val="2635656736"/>
                    </a:ext>
                  </a:extLst>
                </a:gridCol>
                <a:gridCol w="441960">
                  <a:extLst>
                    <a:ext uri="{9D8B030D-6E8A-4147-A177-3AD203B41FA5}">
                      <a16:colId xmlns:a16="http://schemas.microsoft.com/office/drawing/2014/main" val="3069188595"/>
                    </a:ext>
                  </a:extLst>
                </a:gridCol>
                <a:gridCol w="441960">
                  <a:extLst>
                    <a:ext uri="{9D8B030D-6E8A-4147-A177-3AD203B41FA5}">
                      <a16:colId xmlns:a16="http://schemas.microsoft.com/office/drawing/2014/main" val="2782031560"/>
                    </a:ext>
                  </a:extLst>
                </a:gridCol>
                <a:gridCol w="441960">
                  <a:extLst>
                    <a:ext uri="{9D8B030D-6E8A-4147-A177-3AD203B41FA5}">
                      <a16:colId xmlns:a16="http://schemas.microsoft.com/office/drawing/2014/main" val="199667073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35657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1977020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92617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50696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8173423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681797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0126122"/>
                  </a:ext>
                </a:extLst>
              </a:tr>
            </a:tbl>
          </a:graphicData>
        </a:graphic>
      </p:graphicFrame>
    </p:spTree>
    <p:extLst>
      <p:ext uri="{BB962C8B-B14F-4D97-AF65-F5344CB8AC3E}">
        <p14:creationId xmlns:p14="http://schemas.microsoft.com/office/powerpoint/2010/main" val="347386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3BD893-0CC2-40F1-99A2-F06F7CADF12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896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286C7-05F0-2854-8613-CDA68E387EA7}"/>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70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7781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51664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“Quick!  </a:t>
            </a:r>
          </a:p>
          <a:p>
            <a:r>
              <a:rPr lang="en-US" sz="6000" b="1" dirty="0">
                <a:solidFill>
                  <a:srgbClr val="FFFF00"/>
                </a:solidFill>
              </a:rPr>
              <a:t>Take the Picture Before the Die Slides All the Way Down to the Bottom!”</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0EDEC-76F7-168C-BB82-37BC41C30D36}"/>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B4280-D634-E258-BF37-097E753ADA9B}"/>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greater than 30 and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one more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Is the answer odd or even?  </a:t>
            </a:r>
          </a:p>
          <a:p>
            <a:pPr algn="ctr"/>
            <a:r>
              <a:rPr lang="en-US" b="1" dirty="0">
                <a:solidFill>
                  <a:schemeClr val="tx1"/>
                </a:solidFill>
              </a:rPr>
              <a:t>The answer is on the die.</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8 is important for 2 reasons.</a:t>
            </a:r>
          </a:p>
          <a:p>
            <a:pPr algn="ctr"/>
            <a:r>
              <a:rPr lang="en-US" b="1" dirty="0">
                <a:solidFill>
                  <a:schemeClr val="tx1"/>
                </a:solidFill>
              </a:rPr>
              <a:t>The answer does not include the digit 8. The answer is not a multiple of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23, 26 and 38.</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3BD893-0CC2-40F1-99A2-F06F7CADF12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286C7-05F0-2854-8613-CDA68E387EA7}"/>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70 beach balls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“Quick!  </a:t>
            </a:r>
          </a:p>
          <a:p>
            <a:r>
              <a:rPr lang="en-US" sz="6000" b="1" dirty="0">
                <a:solidFill>
                  <a:srgbClr val="FFFF00"/>
                </a:solidFill>
              </a:rPr>
              <a:t>Take the Picture Before the Die Slides All the Way Down to the Bottom!”</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5449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0EDEC-76F7-168C-BB82-37BC41C30D36}"/>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beach balls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5319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10231</TotalTime>
  <Words>2439</Words>
  <Application>Microsoft Office PowerPoint</Application>
  <PresentationFormat>On-screen Show (4:3)</PresentationFormat>
  <Paragraphs>789</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209</cp:revision>
  <dcterms:created xsi:type="dcterms:W3CDTF">2020-11-09T02:38:45Z</dcterms:created>
  <dcterms:modified xsi:type="dcterms:W3CDTF">2024-10-15T22:11:18Z</dcterms:modified>
</cp:coreProperties>
</file>