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1680" r:id="rId2"/>
    <p:sldId id="257" r:id="rId3"/>
    <p:sldId id="258" r:id="rId4"/>
    <p:sldId id="259" r:id="rId5"/>
    <p:sldId id="260" r:id="rId6"/>
    <p:sldId id="261" r:id="rId7"/>
    <p:sldId id="1691" r:id="rId8"/>
    <p:sldId id="1862" r:id="rId9"/>
    <p:sldId id="1863" r:id="rId10"/>
    <p:sldId id="1864" r:id="rId11"/>
    <p:sldId id="1865" r:id="rId12"/>
    <p:sldId id="1866" r:id="rId13"/>
    <p:sldId id="1867" r:id="rId14"/>
    <p:sldId id="1868" r:id="rId15"/>
    <p:sldId id="1869" r:id="rId16"/>
    <p:sldId id="1870" r:id="rId17"/>
    <p:sldId id="1871" r:id="rId18"/>
    <p:sldId id="1872" r:id="rId19"/>
    <p:sldId id="1873"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00FF"/>
    <a:srgbClr val="00B05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varScale="1">
        <p:scale>
          <a:sx n="104" d="100"/>
          <a:sy n="104" d="100"/>
        </p:scale>
        <p:origin x="1188" y="96"/>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3/6/2025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7</a:t>
            </a:fld>
            <a:endParaRPr lang="en-US"/>
          </a:p>
        </p:txBody>
      </p:sp>
    </p:spTree>
    <p:extLst>
      <p:ext uri="{BB962C8B-B14F-4D97-AF65-F5344CB8AC3E}">
        <p14:creationId xmlns:p14="http://schemas.microsoft.com/office/powerpoint/2010/main" val="3914269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38A4E-E19F-2177-5DCA-D628E485EF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CBA4A8-FC61-3AEB-8328-44C9A52889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AA0367-64C1-254B-5A17-BD0528F2CB3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7BDA5FD-AB5F-24F1-CFC4-D8BA67E79A91}"/>
              </a:ext>
            </a:extLst>
          </p:cNvPr>
          <p:cNvSpPr>
            <a:spLocks noGrp="1"/>
          </p:cNvSpPr>
          <p:nvPr>
            <p:ph type="sldNum" sz="quarter" idx="5"/>
          </p:nvPr>
        </p:nvSpPr>
        <p:spPr/>
        <p:txBody>
          <a:bodyPr/>
          <a:lstStyle/>
          <a:p>
            <a:fld id="{A97C6312-8C16-44A8-8BC3-00D60876EE71}" type="slidenum">
              <a:rPr lang="en-US" smtClean="0"/>
              <a:t>13</a:t>
            </a:fld>
            <a:endParaRPr lang="en-US"/>
          </a:p>
        </p:txBody>
      </p:sp>
    </p:spTree>
    <p:extLst>
      <p:ext uri="{BB962C8B-B14F-4D97-AF65-F5344CB8AC3E}">
        <p14:creationId xmlns:p14="http://schemas.microsoft.com/office/powerpoint/2010/main" val="1229559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4BF92B-14E8-B4F1-5BE3-6D7B6C66C4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20BD03-EBC5-3704-5673-B0D695237A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4279A9-5BFB-EF93-A1D3-6A8E2ADE72A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651F0B9-52BB-A6B7-6D8B-48EBCA69B2B0}"/>
              </a:ext>
            </a:extLst>
          </p:cNvPr>
          <p:cNvSpPr>
            <a:spLocks noGrp="1"/>
          </p:cNvSpPr>
          <p:nvPr>
            <p:ph type="sldNum" sz="quarter" idx="5"/>
          </p:nvPr>
        </p:nvSpPr>
        <p:spPr/>
        <p:txBody>
          <a:bodyPr/>
          <a:lstStyle/>
          <a:p>
            <a:fld id="{A97C6312-8C16-44A8-8BC3-00D60876EE71}" type="slidenum">
              <a:rPr lang="en-US" smtClean="0"/>
              <a:t>19</a:t>
            </a:fld>
            <a:endParaRPr lang="en-US"/>
          </a:p>
        </p:txBody>
      </p:sp>
    </p:spTree>
    <p:extLst>
      <p:ext uri="{BB962C8B-B14F-4D97-AF65-F5344CB8AC3E}">
        <p14:creationId xmlns:p14="http://schemas.microsoft.com/office/powerpoint/2010/main" val="6469158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3/6/2025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3/6/2025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3/6/2025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3/6/2025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3/6/2025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3/6/2025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3/6/2025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2.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2.xml"/><Relationship Id="rId16" Type="http://schemas.openxmlformats.org/officeDocument/2006/relationships/hyperlink" Target="https://stevewyborney.com/2018/04/the-estimation-clipboard/" TargetMode="External"/><Relationship Id="rId20" Type="http://schemas.openxmlformats.org/officeDocument/2006/relationships/image" Target="../media/image9.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17.jpeg"/><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3.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5.jpeg"/><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0.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2.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3.xml"/><Relationship Id="rId16" Type="http://schemas.openxmlformats.org/officeDocument/2006/relationships/hyperlink" Target="https://stevewyborney.com/2018/04/the-estimation-clipboard/" TargetMode="External"/><Relationship Id="rId20" Type="http://schemas.openxmlformats.org/officeDocument/2006/relationships/image" Target="../media/image9.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17.jpeg"/><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3.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5.jpeg"/><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0.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2.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1.xml"/><Relationship Id="rId16" Type="http://schemas.openxmlformats.org/officeDocument/2006/relationships/hyperlink" Target="https://stevewyborney.com/2018/04/the-estimation-clipboard/" TargetMode="External"/><Relationship Id="rId20" Type="http://schemas.openxmlformats.org/officeDocument/2006/relationships/image" Target="../media/image9.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17.jpeg"/><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3.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5.jpeg"/><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0.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000" b="1" dirty="0"/>
          </a:p>
          <a:p>
            <a:pPr algn="l"/>
            <a:r>
              <a:rPr lang="en-US" sz="1600" b="1" i="1" dirty="0"/>
              <a:t>     Use slides 2-7 if your students have charts to write on.  </a:t>
            </a:r>
            <a:r>
              <a:rPr lang="en-US" sz="1600" dirty="0"/>
              <a:t>Your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400" b="1" dirty="0"/>
          </a:p>
          <a:p>
            <a:pPr algn="l"/>
            <a:r>
              <a:rPr lang="en-US" sz="2000" b="1" dirty="0"/>
              <a:t>“I need to display a chart for everyone to see, and I have a way to write on it.”</a:t>
            </a:r>
          </a:p>
          <a:p>
            <a:pPr algn="l"/>
            <a:endParaRPr lang="en-US" sz="1000" b="1" dirty="0"/>
          </a:p>
          <a:p>
            <a:pPr algn="l"/>
            <a:r>
              <a:rPr lang="en-US" sz="1600" b="1" i="1" dirty="0"/>
              <a:t>     Use slides 8-13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use a digital pen, or use the chart in many other ways.</a:t>
            </a:r>
          </a:p>
          <a:p>
            <a:pPr algn="l"/>
            <a:endParaRPr lang="en-US" sz="2400" b="1" dirty="0"/>
          </a:p>
          <a:p>
            <a:pPr algn="l"/>
            <a:r>
              <a:rPr lang="en-US" sz="2000" b="1" dirty="0"/>
              <a:t>“I need a step-by-step animated chart that eliminates numbers after every clue.”</a:t>
            </a:r>
          </a:p>
          <a:p>
            <a:pPr algn="l"/>
            <a:endParaRPr lang="en-US" sz="1000" b="1" dirty="0"/>
          </a:p>
          <a:p>
            <a:pPr algn="l"/>
            <a:r>
              <a:rPr lang="en-US" sz="1600" b="1" i="1" dirty="0"/>
              <a:t>     Use slides 14-19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
        <p:nvSpPr>
          <p:cNvPr id="7" name="Rectangle 6">
            <a:extLst>
              <a:ext uri="{FF2B5EF4-FFF2-40B4-BE49-F238E27FC236}">
                <a16:creationId xmlns:a16="http://schemas.microsoft.com/office/drawing/2014/main" id="{A7C530C2-5DFE-D45B-5D4C-297FA86C80B4}"/>
              </a:ext>
            </a:extLst>
          </p:cNvPr>
          <p:cNvSpPr/>
          <p:nvPr/>
        </p:nvSpPr>
        <p:spPr>
          <a:xfrm>
            <a:off x="6705600" y="76200"/>
            <a:ext cx="2286000" cy="838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Watch this YouTube video </a:t>
            </a:r>
          </a:p>
          <a:p>
            <a:pPr algn="ctr"/>
            <a:r>
              <a:rPr lang="en-US" sz="1200" dirty="0">
                <a:solidFill>
                  <a:schemeClr val="tx1"/>
                </a:solidFill>
              </a:rPr>
              <a:t>for more information about </a:t>
            </a:r>
          </a:p>
          <a:p>
            <a:pPr algn="ctr"/>
            <a:r>
              <a:rPr lang="en-US" sz="1200" dirty="0">
                <a:solidFill>
                  <a:schemeClr val="tx1"/>
                </a:solidFill>
                <a:hlinkClick r:id="" action="ppaction://noaction"/>
              </a:rPr>
              <a:t>How to Use Esti-Mysteries </a:t>
            </a:r>
          </a:p>
          <a:p>
            <a:pPr algn="ctr"/>
            <a:r>
              <a:rPr lang="en-US" sz="1200" dirty="0">
                <a:solidFill>
                  <a:schemeClr val="tx1"/>
                </a:solidFill>
                <a:hlinkClick r:id="" action="ppaction://noaction"/>
              </a:rPr>
              <a:t>with Embedded Charts</a:t>
            </a:r>
            <a:endParaRPr lang="en-US" sz="1200" dirty="0">
              <a:solidFill>
                <a:schemeClr val="tx1"/>
              </a:solidFill>
            </a:endParaRPr>
          </a:p>
        </p:txBody>
      </p:sp>
    </p:spTree>
    <p:extLst>
      <p:ext uri="{BB962C8B-B14F-4D97-AF65-F5344CB8AC3E}">
        <p14:creationId xmlns:p14="http://schemas.microsoft.com/office/powerpoint/2010/main" val="2032059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5C52578-F072-FD2D-46A0-190789CDD032}"/>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0B50EBF-CA23-7B21-51F7-C020D1B00A88}"/>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344056" y="0"/>
            <a:ext cx="4013200" cy="6019800"/>
          </a:xfrm>
          <a:prstGeom prst="rect">
            <a:avLst/>
          </a:prstGeom>
        </p:spPr>
      </p:pic>
      <p:sp>
        <p:nvSpPr>
          <p:cNvPr id="17" name="Rectangle 16">
            <a:extLst>
              <a:ext uri="{FF2B5EF4-FFF2-40B4-BE49-F238E27FC236}">
                <a16:creationId xmlns:a16="http://schemas.microsoft.com/office/drawing/2014/main" id="{EC2EE9F6-B1EA-4986-E2A8-7A4E4F29CDA9}"/>
              </a:ext>
            </a:extLst>
          </p:cNvPr>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a:extLst>
              <a:ext uri="{FF2B5EF4-FFF2-40B4-BE49-F238E27FC236}">
                <a16:creationId xmlns:a16="http://schemas.microsoft.com/office/drawing/2014/main" id="{439A9981-C466-AFCE-5280-9739BED8E165}"/>
              </a:ext>
            </a:extLst>
          </p:cNvPr>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a:extLst>
              <a:ext uri="{FF2B5EF4-FFF2-40B4-BE49-F238E27FC236}">
                <a16:creationId xmlns:a16="http://schemas.microsoft.com/office/drawing/2014/main" id="{304FE294-6FC6-0A68-8F81-D3E7598B57D3}"/>
              </a:ext>
            </a:extLst>
          </p:cNvPr>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a:extLst>
              <a:ext uri="{FF2B5EF4-FFF2-40B4-BE49-F238E27FC236}">
                <a16:creationId xmlns:a16="http://schemas.microsoft.com/office/drawing/2014/main" id="{96B1633C-044E-C453-7BE1-FB46A8E44A43}"/>
              </a:ext>
            </a:extLst>
          </p:cNvPr>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8" name="Rectangle 27">
            <a:extLst>
              <a:ext uri="{FF2B5EF4-FFF2-40B4-BE49-F238E27FC236}">
                <a16:creationId xmlns:a16="http://schemas.microsoft.com/office/drawing/2014/main" id="{0C4F6402-64E6-87F2-8AF9-9FF5A0A4E5C8}"/>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between a 2-digit number that is greater than 70. </a:t>
            </a:r>
          </a:p>
        </p:txBody>
      </p:sp>
      <p:sp>
        <p:nvSpPr>
          <p:cNvPr id="29" name="Rectangle 28">
            <a:extLst>
              <a:ext uri="{FF2B5EF4-FFF2-40B4-BE49-F238E27FC236}">
                <a16:creationId xmlns:a16="http://schemas.microsoft.com/office/drawing/2014/main" id="{5C684FA0-BBBE-2117-656C-52B2CEA68ABD}"/>
              </a:ext>
            </a:extLst>
          </p:cNvPr>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a multiple of 4.</a:t>
            </a:r>
          </a:p>
        </p:txBody>
      </p:sp>
      <p:sp>
        <p:nvSpPr>
          <p:cNvPr id="30" name="Rectangle 29">
            <a:extLst>
              <a:ext uri="{FF2B5EF4-FFF2-40B4-BE49-F238E27FC236}">
                <a16:creationId xmlns:a16="http://schemas.microsoft.com/office/drawing/2014/main" id="{F59973D0-8DCA-D9CE-009A-AEF222F46B11}"/>
              </a:ext>
            </a:extLst>
          </p:cNvPr>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digit 8 is not in the answer.</a:t>
            </a:r>
          </a:p>
        </p:txBody>
      </p:sp>
      <p:sp>
        <p:nvSpPr>
          <p:cNvPr id="31" name="Rectangle 30">
            <a:extLst>
              <a:ext uri="{FF2B5EF4-FFF2-40B4-BE49-F238E27FC236}">
                <a16:creationId xmlns:a16="http://schemas.microsoft.com/office/drawing/2014/main" id="{5C199CAB-FCDC-2B3A-9AEA-B7344BD9F1AF}"/>
              </a:ext>
            </a:extLst>
          </p:cNvPr>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Look at the die.  The answer does not include any of those digits.</a:t>
            </a:r>
          </a:p>
        </p:txBody>
      </p:sp>
      <p:sp>
        <p:nvSpPr>
          <p:cNvPr id="14" name="TextBox 13">
            <a:extLst>
              <a:ext uri="{FF2B5EF4-FFF2-40B4-BE49-F238E27FC236}">
                <a16:creationId xmlns:a16="http://schemas.microsoft.com/office/drawing/2014/main" id="{651B0805-5D4C-08F1-7529-3B2F26950A07}"/>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a:extLst>
              <a:ext uri="{FF2B5EF4-FFF2-40B4-BE49-F238E27FC236}">
                <a16:creationId xmlns:a16="http://schemas.microsoft.com/office/drawing/2014/main" id="{53F04086-6447-00A7-5BC5-300F5437AC5E}"/>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4A9B77A6-C131-A12A-0BAA-52B0E8761BA7}"/>
              </a:ext>
            </a:extLst>
          </p:cNvPr>
          <p:cNvGraphicFramePr>
            <a:graphicFrameLocks noGrp="1"/>
          </p:cNvGraphicFramePr>
          <p:nvPr>
            <p:extLst>
              <p:ext uri="{D42A27DB-BD31-4B8C-83A1-F6EECF244321}">
                <p14:modId xmlns:p14="http://schemas.microsoft.com/office/powerpoint/2010/main" val="506456314"/>
              </p:ext>
            </p:extLst>
          </p:nvPr>
        </p:nvGraphicFramePr>
        <p:xfrm>
          <a:off x="152400" y="5715000"/>
          <a:ext cx="4419600" cy="769548"/>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037770294"/>
                    </a:ext>
                  </a:extLst>
                </a:gridCol>
                <a:gridCol w="441960">
                  <a:extLst>
                    <a:ext uri="{9D8B030D-6E8A-4147-A177-3AD203B41FA5}">
                      <a16:colId xmlns:a16="http://schemas.microsoft.com/office/drawing/2014/main" val="1968026318"/>
                    </a:ext>
                  </a:extLst>
                </a:gridCol>
                <a:gridCol w="441960">
                  <a:extLst>
                    <a:ext uri="{9D8B030D-6E8A-4147-A177-3AD203B41FA5}">
                      <a16:colId xmlns:a16="http://schemas.microsoft.com/office/drawing/2014/main" val="3324939812"/>
                    </a:ext>
                  </a:extLst>
                </a:gridCol>
                <a:gridCol w="441960">
                  <a:extLst>
                    <a:ext uri="{9D8B030D-6E8A-4147-A177-3AD203B41FA5}">
                      <a16:colId xmlns:a16="http://schemas.microsoft.com/office/drawing/2014/main" val="793985402"/>
                    </a:ext>
                  </a:extLst>
                </a:gridCol>
                <a:gridCol w="441960">
                  <a:extLst>
                    <a:ext uri="{9D8B030D-6E8A-4147-A177-3AD203B41FA5}">
                      <a16:colId xmlns:a16="http://schemas.microsoft.com/office/drawing/2014/main" val="4212650172"/>
                    </a:ext>
                  </a:extLst>
                </a:gridCol>
                <a:gridCol w="441960">
                  <a:extLst>
                    <a:ext uri="{9D8B030D-6E8A-4147-A177-3AD203B41FA5}">
                      <a16:colId xmlns:a16="http://schemas.microsoft.com/office/drawing/2014/main" val="3946565422"/>
                    </a:ext>
                  </a:extLst>
                </a:gridCol>
                <a:gridCol w="441960">
                  <a:extLst>
                    <a:ext uri="{9D8B030D-6E8A-4147-A177-3AD203B41FA5}">
                      <a16:colId xmlns:a16="http://schemas.microsoft.com/office/drawing/2014/main" val="2958448521"/>
                    </a:ext>
                  </a:extLst>
                </a:gridCol>
                <a:gridCol w="441960">
                  <a:extLst>
                    <a:ext uri="{9D8B030D-6E8A-4147-A177-3AD203B41FA5}">
                      <a16:colId xmlns:a16="http://schemas.microsoft.com/office/drawing/2014/main" val="1540605409"/>
                    </a:ext>
                  </a:extLst>
                </a:gridCol>
                <a:gridCol w="441960">
                  <a:extLst>
                    <a:ext uri="{9D8B030D-6E8A-4147-A177-3AD203B41FA5}">
                      <a16:colId xmlns:a16="http://schemas.microsoft.com/office/drawing/2014/main" val="472983884"/>
                    </a:ext>
                  </a:extLst>
                </a:gridCol>
                <a:gridCol w="441960">
                  <a:extLst>
                    <a:ext uri="{9D8B030D-6E8A-4147-A177-3AD203B41FA5}">
                      <a16:colId xmlns:a16="http://schemas.microsoft.com/office/drawing/2014/main" val="2270540317"/>
                    </a:ext>
                  </a:extLst>
                </a:gridCol>
              </a:tblGrid>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56069734"/>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08145228"/>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7429286"/>
                  </a:ext>
                </a:extLst>
              </a:tr>
            </a:tbl>
          </a:graphicData>
        </a:graphic>
      </p:graphicFrame>
    </p:spTree>
    <p:extLst>
      <p:ext uri="{BB962C8B-B14F-4D97-AF65-F5344CB8AC3E}">
        <p14:creationId xmlns:p14="http://schemas.microsoft.com/office/powerpoint/2010/main" val="2758477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500"/>
                                        <p:tgtEl>
                                          <p:spTgt spid="2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500"/>
                                        <p:tgtEl>
                                          <p:spTgt spid="2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500"/>
                                        <p:tgtEl>
                                          <p:spTgt spid="3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fade">
                                      <p:cBhvr>
                                        <p:cTn id="4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8" grpId="0" animBg="1"/>
      <p:bldP spid="29" grpId="0" animBg="1"/>
      <p:bldP spid="30" grpId="0" animBg="1"/>
      <p:bldP spid="3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17F80512-E64A-4C6A-E897-45B51E53C7AD}"/>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3FFEE080-6B30-A753-381F-E726DA3FE4FA}"/>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a:extLst>
              <a:ext uri="{FF2B5EF4-FFF2-40B4-BE49-F238E27FC236}">
                <a16:creationId xmlns:a16="http://schemas.microsoft.com/office/drawing/2014/main" id="{C6ACCE42-F8D9-AD89-48ED-401B0334DD8B}"/>
              </a:ext>
            </a:extLst>
          </p:cNvPr>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a:extLst>
              <a:ext uri="{FF2B5EF4-FFF2-40B4-BE49-F238E27FC236}">
                <a16:creationId xmlns:a16="http://schemas.microsoft.com/office/drawing/2014/main" id="{8FF54D74-1D2F-AA7C-2D4A-CDFDBA343BBB}"/>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a:extLst>
              <a:ext uri="{FF2B5EF4-FFF2-40B4-BE49-F238E27FC236}">
                <a16:creationId xmlns:a16="http://schemas.microsoft.com/office/drawing/2014/main" id="{C179E12B-A867-9B78-E1D8-C231FB6C6A4F}"/>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208618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062C319-54FA-F2FE-C928-F1F0E0C433B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79417C18-E37B-C729-F277-16382777A447}"/>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a:extLst>
              <a:ext uri="{FF2B5EF4-FFF2-40B4-BE49-F238E27FC236}">
                <a16:creationId xmlns:a16="http://schemas.microsoft.com/office/drawing/2014/main" id="{6AABD7B6-6934-E406-04A8-B96D5FD6B892}"/>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76 objects</a:t>
            </a:r>
          </a:p>
        </p:txBody>
      </p:sp>
      <p:sp>
        <p:nvSpPr>
          <p:cNvPr id="17" name="Rectangle 16">
            <a:extLst>
              <a:ext uri="{FF2B5EF4-FFF2-40B4-BE49-F238E27FC236}">
                <a16:creationId xmlns:a16="http://schemas.microsoft.com/office/drawing/2014/main" id="{8633AA53-5BE9-E053-042A-9F943AFB01F8}"/>
              </a:ext>
            </a:extLst>
          </p:cNvPr>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a:extLst>
              <a:ext uri="{FF2B5EF4-FFF2-40B4-BE49-F238E27FC236}">
                <a16:creationId xmlns:a16="http://schemas.microsoft.com/office/drawing/2014/main" id="{45AC7BF6-14DB-BAFA-CDFC-0EA83EB9A61A}"/>
              </a:ext>
            </a:extLst>
          </p:cNvPr>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a:extLst>
              <a:ext uri="{FF2B5EF4-FFF2-40B4-BE49-F238E27FC236}">
                <a16:creationId xmlns:a16="http://schemas.microsoft.com/office/drawing/2014/main" id="{07FA05A5-65C7-8718-039E-D133102E1CF3}"/>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a:extLst>
              <a:ext uri="{FF2B5EF4-FFF2-40B4-BE49-F238E27FC236}">
                <a16:creationId xmlns:a16="http://schemas.microsoft.com/office/drawing/2014/main" id="{F87AE4BD-0AF5-E4DC-0990-830659EF26E1}"/>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6607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23E2B3-23B6-7363-897B-86F85884BD1E}"/>
            </a:ext>
          </a:extLst>
        </p:cNvPr>
        <p:cNvGrpSpPr/>
        <p:nvPr/>
      </p:nvGrpSpPr>
      <p:grpSpPr>
        <a:xfrm>
          <a:off x="0" y="0"/>
          <a:ext cx="0" cy="0"/>
          <a:chOff x="0" y="0"/>
          <a:chExt cx="0" cy="0"/>
        </a:xfrm>
      </p:grpSpPr>
      <p:pic>
        <p:nvPicPr>
          <p:cNvPr id="39" name="Picture 2" descr="C:\Users\Steve Wyborney\Desktop\Presentation1.jpg">
            <a:hlinkClick r:id="rId3"/>
            <a:extLst>
              <a:ext uri="{FF2B5EF4-FFF2-40B4-BE49-F238E27FC236}">
                <a16:creationId xmlns:a16="http://schemas.microsoft.com/office/drawing/2014/main" id="{4D8C5F94-9C0F-AD7E-E6EC-29E6E2794CA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BDB5E64D-D167-DF27-C727-A2BB434B1E6C}"/>
              </a:ext>
            </a:extLst>
          </p:cNvPr>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a:extLst>
              <a:ext uri="{FF2B5EF4-FFF2-40B4-BE49-F238E27FC236}">
                <a16:creationId xmlns:a16="http://schemas.microsoft.com/office/drawing/2014/main" id="{50F56B52-DF01-EE2E-E076-E54A1323DE0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a:extLst>
              <a:ext uri="{FF2B5EF4-FFF2-40B4-BE49-F238E27FC236}">
                <a16:creationId xmlns:a16="http://schemas.microsoft.com/office/drawing/2014/main" id="{53841D04-4485-00E4-3F4B-E6CDB3FD1F5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a:extLst>
              <a:ext uri="{FF2B5EF4-FFF2-40B4-BE49-F238E27FC236}">
                <a16:creationId xmlns:a16="http://schemas.microsoft.com/office/drawing/2014/main" id="{F68E865D-A836-F0E3-66F5-5C009D84BDEA}"/>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5341CCDD-BC01-EAFE-0F42-6F6886344000}"/>
              </a:ext>
            </a:extLst>
          </p:cNvPr>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a:extLst>
              <a:ext uri="{FF2B5EF4-FFF2-40B4-BE49-F238E27FC236}">
                <a16:creationId xmlns:a16="http://schemas.microsoft.com/office/drawing/2014/main" id="{42E302F4-22EA-6E66-87AC-35DC94AFCAAC}"/>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D5D384A4-44DF-B41E-10EF-9985CF1FC3C4}"/>
              </a:ext>
            </a:extLst>
          </p:cNvPr>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a:extLst>
              <a:ext uri="{FF2B5EF4-FFF2-40B4-BE49-F238E27FC236}">
                <a16:creationId xmlns:a16="http://schemas.microsoft.com/office/drawing/2014/main" id="{3CF0134D-6062-2C16-696A-80B0B229E532}"/>
              </a:ext>
            </a:extLst>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a:extLst>
              <a:ext uri="{FF2B5EF4-FFF2-40B4-BE49-F238E27FC236}">
                <a16:creationId xmlns:a16="http://schemas.microsoft.com/office/drawing/2014/main" id="{AB10CE5A-80A6-AA38-F114-6FE7F8E75A26}"/>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D4FF158C-7C63-F60B-7877-E42F4F3E2963}"/>
              </a:ext>
            </a:extLst>
          </p:cNvPr>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a:extLst>
              <a:ext uri="{FF2B5EF4-FFF2-40B4-BE49-F238E27FC236}">
                <a16:creationId xmlns:a16="http://schemas.microsoft.com/office/drawing/2014/main" id="{F36C422C-52AA-83F3-1C20-C773C1E9D7E9}"/>
              </a:ext>
            </a:extLst>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DE12BA4D-25AC-3428-D1A1-284260069B31}"/>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9CF6758D-0CD0-2EA8-9636-7DD54EF95730}"/>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91C4851A-D05F-4A7A-42F5-00B64439142D}"/>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7EFC2E08-3934-0051-BC06-9603AA853A13}"/>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4EBA5016-2EBB-B052-4BC1-CBF80487BF66}"/>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702D3A0A-F559-2F8A-CC77-2D444DB0E1D4}"/>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CE97D1BD-C538-E14E-0CAB-149F7847419F}"/>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A95AB936-3549-7695-51C5-4237C20E7A0D}"/>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F6554649-3107-692D-E99C-6254556D11AC}"/>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B15F02F1-DF31-8ECF-E782-B4E0F08D1232}"/>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A5B5A418-0C59-35BA-5CE0-DE764507F222}"/>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B4AD6D68-1115-AC84-DD53-DDA8B287C2EB}"/>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050DBAE1-D440-442D-6ED0-801A45155A5F}"/>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E1893034-DBAB-21AF-4781-C3DDF9986803}"/>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0F5431E3-C4F4-5122-3246-332239DF5E32}"/>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rId29"/>
              </a:rPr>
              <a:t> </a:t>
            </a:r>
          </a:p>
          <a:p>
            <a:pPr algn="ctr"/>
            <a:r>
              <a:rPr lang="en-US" sz="1000" b="1" dirty="0">
                <a:hlinkClick r:id="rId29"/>
              </a:rPr>
              <a:t>100 New Esti-Mysteries</a:t>
            </a:r>
            <a:r>
              <a:rPr lang="en-US" sz="1000" b="1" dirty="0"/>
              <a:t> </a:t>
            </a:r>
          </a:p>
        </p:txBody>
      </p:sp>
      <p:pic>
        <p:nvPicPr>
          <p:cNvPr id="7" name="Picture 6">
            <a:hlinkClick r:id="rId30"/>
            <a:extLst>
              <a:ext uri="{FF2B5EF4-FFF2-40B4-BE49-F238E27FC236}">
                <a16:creationId xmlns:a16="http://schemas.microsoft.com/office/drawing/2014/main" id="{B6624819-7A47-11C6-51D2-5F8BA114285D}"/>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B4089601-2C47-CA4D-9343-5218852CA1A4}"/>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A3DB60E5-8D6C-45E0-2AB0-B70833E7E046}"/>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15F01DEB-0B93-6649-43DA-C137777B308C}"/>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D9AB50B9-195D-AA5D-8C5F-0BAEEAEF3D7A}"/>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9F71878A-6FD7-73A3-E0E6-8D6C43F1B0B2}"/>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 action="ppaction://noaction"/>
              </a:rPr>
              <a:t>Leaping Numbers:</a:t>
            </a:r>
          </a:p>
          <a:p>
            <a:pPr algn="ctr"/>
            <a:r>
              <a:rPr lang="en-US" sz="1000" b="1" dirty="0">
                <a:hlinkClick r:id="" action="ppaction://noaction"/>
              </a:rPr>
              <a:t>Leap</a:t>
            </a:r>
            <a:r>
              <a:rPr lang="en-US" sz="1000" b="1" dirty="0">
                <a:hlinkClick r:id="rId34"/>
              </a:rPr>
              <a:t> Day Pattern Challenge Series</a:t>
            </a:r>
            <a:endParaRPr lang="en-US" sz="1000" b="1" dirty="0"/>
          </a:p>
        </p:txBody>
      </p:sp>
      <p:grpSp>
        <p:nvGrpSpPr>
          <p:cNvPr id="48" name="Group 47">
            <a:extLst>
              <a:ext uri="{FF2B5EF4-FFF2-40B4-BE49-F238E27FC236}">
                <a16:creationId xmlns:a16="http://schemas.microsoft.com/office/drawing/2014/main" id="{27A32F94-3C3A-59BD-9BE8-0BAC81B3C828}"/>
              </a:ext>
            </a:extLst>
          </p:cNvPr>
          <p:cNvGrpSpPr/>
          <p:nvPr/>
        </p:nvGrpSpPr>
        <p:grpSpPr>
          <a:xfrm>
            <a:off x="0" y="0"/>
            <a:ext cx="9144000" cy="6866731"/>
            <a:chOff x="0" y="0"/>
            <a:chExt cx="9144000" cy="6866731"/>
          </a:xfrm>
        </p:grpSpPr>
        <p:cxnSp>
          <p:nvCxnSpPr>
            <p:cNvPr id="6" name="Straight Connector 5">
              <a:extLst>
                <a:ext uri="{FF2B5EF4-FFF2-40B4-BE49-F238E27FC236}">
                  <a16:creationId xmlns:a16="http://schemas.microsoft.com/office/drawing/2014/main" id="{0A68C958-BC5C-5A30-8630-65913F9F7869}"/>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F2AF075-863B-98A2-092D-505E57F38FFB}"/>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DF861A18-F506-C841-A0CD-8724DED4FC11}"/>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DB8D552-F90B-8886-6E33-DC027D04ED04}"/>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8E01259-61D8-B200-267F-E11DA22157E7}"/>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CEB61DA5-7BFE-DD7B-4A59-036CBF49BA7B}"/>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25235166-DECF-3582-D01B-2D5349E5ED09}"/>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2790882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A83A337-A7A6-EA50-78F8-E1DA5BA448C1}"/>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17A32A1F-B3F3-257D-DBA9-0B84BCFC9B77}"/>
              </a:ext>
            </a:extLst>
          </p:cNvPr>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“There is Often </a:t>
            </a:r>
          </a:p>
          <a:p>
            <a:r>
              <a:rPr lang="en-US" sz="6000" b="1" dirty="0">
                <a:solidFill>
                  <a:srgbClr val="FFFF00"/>
                </a:solidFill>
              </a:rPr>
              <a:t>a Clue on the Die”</a:t>
            </a:r>
          </a:p>
        </p:txBody>
      </p:sp>
      <p:sp>
        <p:nvSpPr>
          <p:cNvPr id="4" name="Rectangle 3">
            <a:extLst>
              <a:ext uri="{FF2B5EF4-FFF2-40B4-BE49-F238E27FC236}">
                <a16:creationId xmlns:a16="http://schemas.microsoft.com/office/drawing/2014/main" id="{58785270-6592-F9E8-04A5-769736182B08}"/>
              </a:ext>
            </a:extLst>
          </p:cNvPr>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a:extLst>
              <a:ext uri="{FF2B5EF4-FFF2-40B4-BE49-F238E27FC236}">
                <a16:creationId xmlns:a16="http://schemas.microsoft.com/office/drawing/2014/main" id="{93498717-A5D4-3BFD-CE21-19417C0653BD}"/>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a:extLst>
              <a:ext uri="{FF2B5EF4-FFF2-40B4-BE49-F238E27FC236}">
                <a16:creationId xmlns:a16="http://schemas.microsoft.com/office/drawing/2014/main" id="{34ABCE1D-6908-D179-4604-EE4E214F3E50}"/>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340713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8098B127-E22A-E940-F810-1EAD295E5C84}"/>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A2D70B97-9A55-DF45-C846-776EABB62344}"/>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a:extLst>
              <a:ext uri="{FF2B5EF4-FFF2-40B4-BE49-F238E27FC236}">
                <a16:creationId xmlns:a16="http://schemas.microsoft.com/office/drawing/2014/main" id="{489F12D1-0C01-309D-7E42-B2F7D2C64470}"/>
              </a:ext>
            </a:extLst>
          </p:cNvPr>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a:extLst>
              <a:ext uri="{FF2B5EF4-FFF2-40B4-BE49-F238E27FC236}">
                <a16:creationId xmlns:a16="http://schemas.microsoft.com/office/drawing/2014/main" id="{4B3896A9-86A8-CF34-93AC-F54539C254A4}"/>
              </a:ext>
            </a:extLst>
          </p:cNvPr>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objects are in the vase?</a:t>
            </a:r>
          </a:p>
        </p:txBody>
      </p:sp>
      <p:sp>
        <p:nvSpPr>
          <p:cNvPr id="13" name="Rectangle 12">
            <a:extLst>
              <a:ext uri="{FF2B5EF4-FFF2-40B4-BE49-F238E27FC236}">
                <a16:creationId xmlns:a16="http://schemas.microsoft.com/office/drawing/2014/main" id="{6F23C1A2-8453-B1F5-DE3F-EEB0757C4532}"/>
              </a:ext>
            </a:extLst>
          </p:cNvPr>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a:extLst>
              <a:ext uri="{FF2B5EF4-FFF2-40B4-BE49-F238E27FC236}">
                <a16:creationId xmlns:a16="http://schemas.microsoft.com/office/drawing/2014/main" id="{9BA9CF29-530A-D99B-7EF1-33B9EB51D23C}"/>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a:extLst>
              <a:ext uri="{FF2B5EF4-FFF2-40B4-BE49-F238E27FC236}">
                <a16:creationId xmlns:a16="http://schemas.microsoft.com/office/drawing/2014/main" id="{D2701251-AE2B-A4D9-83A8-5CDE89573C0A}"/>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269570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4100233-C3A1-D3D4-D526-2FADFE24BC18}"/>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0A27CEFC-BB96-87CA-FB62-430EEC08ABB1}"/>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344056" y="0"/>
            <a:ext cx="4013200" cy="6019800"/>
          </a:xfrm>
          <a:prstGeom prst="rect">
            <a:avLst/>
          </a:prstGeom>
        </p:spPr>
      </p:pic>
      <p:sp>
        <p:nvSpPr>
          <p:cNvPr id="17" name="Rectangle 16">
            <a:extLst>
              <a:ext uri="{FF2B5EF4-FFF2-40B4-BE49-F238E27FC236}">
                <a16:creationId xmlns:a16="http://schemas.microsoft.com/office/drawing/2014/main" id="{BEF9AD6D-7F46-920D-2117-A50A49E9904A}"/>
              </a:ext>
            </a:extLst>
          </p:cNvPr>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a:extLst>
              <a:ext uri="{FF2B5EF4-FFF2-40B4-BE49-F238E27FC236}">
                <a16:creationId xmlns:a16="http://schemas.microsoft.com/office/drawing/2014/main" id="{854535CE-8664-2460-E8D9-AA5DEC55C714}"/>
              </a:ext>
            </a:extLst>
          </p:cNvPr>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a:extLst>
              <a:ext uri="{FF2B5EF4-FFF2-40B4-BE49-F238E27FC236}">
                <a16:creationId xmlns:a16="http://schemas.microsoft.com/office/drawing/2014/main" id="{F61221DA-F6A2-2A5A-FA86-0BEB9D83D38A}"/>
              </a:ext>
            </a:extLst>
          </p:cNvPr>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a:extLst>
              <a:ext uri="{FF2B5EF4-FFF2-40B4-BE49-F238E27FC236}">
                <a16:creationId xmlns:a16="http://schemas.microsoft.com/office/drawing/2014/main" id="{EBC47096-405D-2112-3DA2-A96810D4D251}"/>
              </a:ext>
            </a:extLst>
          </p:cNvPr>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8" name="Rectangle 27">
            <a:extLst>
              <a:ext uri="{FF2B5EF4-FFF2-40B4-BE49-F238E27FC236}">
                <a16:creationId xmlns:a16="http://schemas.microsoft.com/office/drawing/2014/main" id="{DF339ABC-5F0E-BCDB-BF81-B5B9BCB53DF9}"/>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between a 2-digit number that is greater than 70. </a:t>
            </a:r>
          </a:p>
        </p:txBody>
      </p:sp>
      <p:sp>
        <p:nvSpPr>
          <p:cNvPr id="29" name="Rectangle 28">
            <a:extLst>
              <a:ext uri="{FF2B5EF4-FFF2-40B4-BE49-F238E27FC236}">
                <a16:creationId xmlns:a16="http://schemas.microsoft.com/office/drawing/2014/main" id="{0CE81C9D-99C6-2800-13D6-E2DCDAB870B8}"/>
              </a:ext>
            </a:extLst>
          </p:cNvPr>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a multiple of 4.</a:t>
            </a:r>
          </a:p>
        </p:txBody>
      </p:sp>
      <p:sp>
        <p:nvSpPr>
          <p:cNvPr id="30" name="Rectangle 29">
            <a:extLst>
              <a:ext uri="{FF2B5EF4-FFF2-40B4-BE49-F238E27FC236}">
                <a16:creationId xmlns:a16="http://schemas.microsoft.com/office/drawing/2014/main" id="{B1E1EE70-380A-D56D-17C5-7703D0398B64}"/>
              </a:ext>
            </a:extLst>
          </p:cNvPr>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digit 8 is not in the answer.</a:t>
            </a:r>
          </a:p>
        </p:txBody>
      </p:sp>
      <p:sp>
        <p:nvSpPr>
          <p:cNvPr id="31" name="Rectangle 30">
            <a:extLst>
              <a:ext uri="{FF2B5EF4-FFF2-40B4-BE49-F238E27FC236}">
                <a16:creationId xmlns:a16="http://schemas.microsoft.com/office/drawing/2014/main" id="{D4B2E9EA-164E-940D-358E-3CB383315D30}"/>
              </a:ext>
            </a:extLst>
          </p:cNvPr>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Look at the die.  The answer does not include any of those digits.</a:t>
            </a:r>
          </a:p>
        </p:txBody>
      </p:sp>
      <p:sp>
        <p:nvSpPr>
          <p:cNvPr id="14" name="TextBox 13">
            <a:extLst>
              <a:ext uri="{FF2B5EF4-FFF2-40B4-BE49-F238E27FC236}">
                <a16:creationId xmlns:a16="http://schemas.microsoft.com/office/drawing/2014/main" id="{5CF338BF-837E-1990-8556-FB12A6C6CA44}"/>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a:extLst>
              <a:ext uri="{FF2B5EF4-FFF2-40B4-BE49-F238E27FC236}">
                <a16:creationId xmlns:a16="http://schemas.microsoft.com/office/drawing/2014/main" id="{622D6133-2239-8571-7D83-CF3E3D794934}"/>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B3DC6B94-B291-196D-4DC7-D28CD353A9A4}"/>
              </a:ext>
            </a:extLst>
          </p:cNvPr>
          <p:cNvGraphicFramePr>
            <a:graphicFrameLocks noGrp="1"/>
          </p:cNvGraphicFramePr>
          <p:nvPr/>
        </p:nvGraphicFramePr>
        <p:xfrm>
          <a:off x="152400" y="5715000"/>
          <a:ext cx="4419600" cy="769548"/>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037770294"/>
                    </a:ext>
                  </a:extLst>
                </a:gridCol>
                <a:gridCol w="441960">
                  <a:extLst>
                    <a:ext uri="{9D8B030D-6E8A-4147-A177-3AD203B41FA5}">
                      <a16:colId xmlns:a16="http://schemas.microsoft.com/office/drawing/2014/main" val="1968026318"/>
                    </a:ext>
                  </a:extLst>
                </a:gridCol>
                <a:gridCol w="441960">
                  <a:extLst>
                    <a:ext uri="{9D8B030D-6E8A-4147-A177-3AD203B41FA5}">
                      <a16:colId xmlns:a16="http://schemas.microsoft.com/office/drawing/2014/main" val="3324939812"/>
                    </a:ext>
                  </a:extLst>
                </a:gridCol>
                <a:gridCol w="441960">
                  <a:extLst>
                    <a:ext uri="{9D8B030D-6E8A-4147-A177-3AD203B41FA5}">
                      <a16:colId xmlns:a16="http://schemas.microsoft.com/office/drawing/2014/main" val="793985402"/>
                    </a:ext>
                  </a:extLst>
                </a:gridCol>
                <a:gridCol w="441960">
                  <a:extLst>
                    <a:ext uri="{9D8B030D-6E8A-4147-A177-3AD203B41FA5}">
                      <a16:colId xmlns:a16="http://schemas.microsoft.com/office/drawing/2014/main" val="4212650172"/>
                    </a:ext>
                  </a:extLst>
                </a:gridCol>
                <a:gridCol w="441960">
                  <a:extLst>
                    <a:ext uri="{9D8B030D-6E8A-4147-A177-3AD203B41FA5}">
                      <a16:colId xmlns:a16="http://schemas.microsoft.com/office/drawing/2014/main" val="3946565422"/>
                    </a:ext>
                  </a:extLst>
                </a:gridCol>
                <a:gridCol w="441960">
                  <a:extLst>
                    <a:ext uri="{9D8B030D-6E8A-4147-A177-3AD203B41FA5}">
                      <a16:colId xmlns:a16="http://schemas.microsoft.com/office/drawing/2014/main" val="2958448521"/>
                    </a:ext>
                  </a:extLst>
                </a:gridCol>
                <a:gridCol w="441960">
                  <a:extLst>
                    <a:ext uri="{9D8B030D-6E8A-4147-A177-3AD203B41FA5}">
                      <a16:colId xmlns:a16="http://schemas.microsoft.com/office/drawing/2014/main" val="1540605409"/>
                    </a:ext>
                  </a:extLst>
                </a:gridCol>
                <a:gridCol w="441960">
                  <a:extLst>
                    <a:ext uri="{9D8B030D-6E8A-4147-A177-3AD203B41FA5}">
                      <a16:colId xmlns:a16="http://schemas.microsoft.com/office/drawing/2014/main" val="472983884"/>
                    </a:ext>
                  </a:extLst>
                </a:gridCol>
                <a:gridCol w="441960">
                  <a:extLst>
                    <a:ext uri="{9D8B030D-6E8A-4147-A177-3AD203B41FA5}">
                      <a16:colId xmlns:a16="http://schemas.microsoft.com/office/drawing/2014/main" val="2270540317"/>
                    </a:ext>
                  </a:extLst>
                </a:gridCol>
              </a:tblGrid>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56069734"/>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08145228"/>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7429286"/>
                  </a:ext>
                </a:extLst>
              </a:tr>
            </a:tbl>
          </a:graphicData>
        </a:graphic>
      </p:graphicFrame>
      <p:graphicFrame>
        <p:nvGraphicFramePr>
          <p:cNvPr id="4" name="Table 3">
            <a:extLst>
              <a:ext uri="{FF2B5EF4-FFF2-40B4-BE49-F238E27FC236}">
                <a16:creationId xmlns:a16="http://schemas.microsoft.com/office/drawing/2014/main" id="{030BECE4-9F31-7738-479B-A5DCEA0C8EE4}"/>
              </a:ext>
            </a:extLst>
          </p:cNvPr>
          <p:cNvGraphicFramePr>
            <a:graphicFrameLocks noGrp="1"/>
          </p:cNvGraphicFramePr>
          <p:nvPr>
            <p:extLst>
              <p:ext uri="{D42A27DB-BD31-4B8C-83A1-F6EECF244321}">
                <p14:modId xmlns:p14="http://schemas.microsoft.com/office/powerpoint/2010/main" val="2309938387"/>
              </p:ext>
            </p:extLst>
          </p:nvPr>
        </p:nvGraphicFramePr>
        <p:xfrm>
          <a:off x="152400" y="5715000"/>
          <a:ext cx="4419600" cy="769548"/>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037770294"/>
                    </a:ext>
                  </a:extLst>
                </a:gridCol>
                <a:gridCol w="441960">
                  <a:extLst>
                    <a:ext uri="{9D8B030D-6E8A-4147-A177-3AD203B41FA5}">
                      <a16:colId xmlns:a16="http://schemas.microsoft.com/office/drawing/2014/main" val="1968026318"/>
                    </a:ext>
                  </a:extLst>
                </a:gridCol>
                <a:gridCol w="441960">
                  <a:extLst>
                    <a:ext uri="{9D8B030D-6E8A-4147-A177-3AD203B41FA5}">
                      <a16:colId xmlns:a16="http://schemas.microsoft.com/office/drawing/2014/main" val="3324939812"/>
                    </a:ext>
                  </a:extLst>
                </a:gridCol>
                <a:gridCol w="441960">
                  <a:extLst>
                    <a:ext uri="{9D8B030D-6E8A-4147-A177-3AD203B41FA5}">
                      <a16:colId xmlns:a16="http://schemas.microsoft.com/office/drawing/2014/main" val="793985402"/>
                    </a:ext>
                  </a:extLst>
                </a:gridCol>
                <a:gridCol w="441960">
                  <a:extLst>
                    <a:ext uri="{9D8B030D-6E8A-4147-A177-3AD203B41FA5}">
                      <a16:colId xmlns:a16="http://schemas.microsoft.com/office/drawing/2014/main" val="4212650172"/>
                    </a:ext>
                  </a:extLst>
                </a:gridCol>
                <a:gridCol w="441960">
                  <a:extLst>
                    <a:ext uri="{9D8B030D-6E8A-4147-A177-3AD203B41FA5}">
                      <a16:colId xmlns:a16="http://schemas.microsoft.com/office/drawing/2014/main" val="3946565422"/>
                    </a:ext>
                  </a:extLst>
                </a:gridCol>
                <a:gridCol w="441960">
                  <a:extLst>
                    <a:ext uri="{9D8B030D-6E8A-4147-A177-3AD203B41FA5}">
                      <a16:colId xmlns:a16="http://schemas.microsoft.com/office/drawing/2014/main" val="2958448521"/>
                    </a:ext>
                  </a:extLst>
                </a:gridCol>
                <a:gridCol w="441960">
                  <a:extLst>
                    <a:ext uri="{9D8B030D-6E8A-4147-A177-3AD203B41FA5}">
                      <a16:colId xmlns:a16="http://schemas.microsoft.com/office/drawing/2014/main" val="1540605409"/>
                    </a:ext>
                  </a:extLst>
                </a:gridCol>
                <a:gridCol w="441960">
                  <a:extLst>
                    <a:ext uri="{9D8B030D-6E8A-4147-A177-3AD203B41FA5}">
                      <a16:colId xmlns:a16="http://schemas.microsoft.com/office/drawing/2014/main" val="472983884"/>
                    </a:ext>
                  </a:extLst>
                </a:gridCol>
                <a:gridCol w="441960">
                  <a:extLst>
                    <a:ext uri="{9D8B030D-6E8A-4147-A177-3AD203B41FA5}">
                      <a16:colId xmlns:a16="http://schemas.microsoft.com/office/drawing/2014/main" val="2270540317"/>
                    </a:ext>
                  </a:extLst>
                </a:gridCol>
              </a:tblGrid>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56069734"/>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08145228"/>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97429286"/>
                  </a:ext>
                </a:extLst>
              </a:tr>
            </a:tbl>
          </a:graphicData>
        </a:graphic>
      </p:graphicFrame>
      <p:graphicFrame>
        <p:nvGraphicFramePr>
          <p:cNvPr id="5" name="Table 4">
            <a:extLst>
              <a:ext uri="{FF2B5EF4-FFF2-40B4-BE49-F238E27FC236}">
                <a16:creationId xmlns:a16="http://schemas.microsoft.com/office/drawing/2014/main" id="{61EA818E-54A7-ABEB-92B1-3124610F3C26}"/>
              </a:ext>
            </a:extLst>
          </p:cNvPr>
          <p:cNvGraphicFramePr>
            <a:graphicFrameLocks noGrp="1"/>
          </p:cNvGraphicFramePr>
          <p:nvPr>
            <p:extLst>
              <p:ext uri="{D42A27DB-BD31-4B8C-83A1-F6EECF244321}">
                <p14:modId xmlns:p14="http://schemas.microsoft.com/office/powerpoint/2010/main" val="1938661519"/>
              </p:ext>
            </p:extLst>
          </p:nvPr>
        </p:nvGraphicFramePr>
        <p:xfrm>
          <a:off x="152400" y="5715000"/>
          <a:ext cx="4419600" cy="769548"/>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037770294"/>
                    </a:ext>
                  </a:extLst>
                </a:gridCol>
                <a:gridCol w="441960">
                  <a:extLst>
                    <a:ext uri="{9D8B030D-6E8A-4147-A177-3AD203B41FA5}">
                      <a16:colId xmlns:a16="http://schemas.microsoft.com/office/drawing/2014/main" val="1968026318"/>
                    </a:ext>
                  </a:extLst>
                </a:gridCol>
                <a:gridCol w="441960">
                  <a:extLst>
                    <a:ext uri="{9D8B030D-6E8A-4147-A177-3AD203B41FA5}">
                      <a16:colId xmlns:a16="http://schemas.microsoft.com/office/drawing/2014/main" val="3324939812"/>
                    </a:ext>
                  </a:extLst>
                </a:gridCol>
                <a:gridCol w="441960">
                  <a:extLst>
                    <a:ext uri="{9D8B030D-6E8A-4147-A177-3AD203B41FA5}">
                      <a16:colId xmlns:a16="http://schemas.microsoft.com/office/drawing/2014/main" val="793985402"/>
                    </a:ext>
                  </a:extLst>
                </a:gridCol>
                <a:gridCol w="441960">
                  <a:extLst>
                    <a:ext uri="{9D8B030D-6E8A-4147-A177-3AD203B41FA5}">
                      <a16:colId xmlns:a16="http://schemas.microsoft.com/office/drawing/2014/main" val="4212650172"/>
                    </a:ext>
                  </a:extLst>
                </a:gridCol>
                <a:gridCol w="441960">
                  <a:extLst>
                    <a:ext uri="{9D8B030D-6E8A-4147-A177-3AD203B41FA5}">
                      <a16:colId xmlns:a16="http://schemas.microsoft.com/office/drawing/2014/main" val="3946565422"/>
                    </a:ext>
                  </a:extLst>
                </a:gridCol>
                <a:gridCol w="441960">
                  <a:extLst>
                    <a:ext uri="{9D8B030D-6E8A-4147-A177-3AD203B41FA5}">
                      <a16:colId xmlns:a16="http://schemas.microsoft.com/office/drawing/2014/main" val="2958448521"/>
                    </a:ext>
                  </a:extLst>
                </a:gridCol>
                <a:gridCol w="441960">
                  <a:extLst>
                    <a:ext uri="{9D8B030D-6E8A-4147-A177-3AD203B41FA5}">
                      <a16:colId xmlns:a16="http://schemas.microsoft.com/office/drawing/2014/main" val="1540605409"/>
                    </a:ext>
                  </a:extLst>
                </a:gridCol>
                <a:gridCol w="441960">
                  <a:extLst>
                    <a:ext uri="{9D8B030D-6E8A-4147-A177-3AD203B41FA5}">
                      <a16:colId xmlns:a16="http://schemas.microsoft.com/office/drawing/2014/main" val="472983884"/>
                    </a:ext>
                  </a:extLst>
                </a:gridCol>
                <a:gridCol w="441960">
                  <a:extLst>
                    <a:ext uri="{9D8B030D-6E8A-4147-A177-3AD203B41FA5}">
                      <a16:colId xmlns:a16="http://schemas.microsoft.com/office/drawing/2014/main" val="2270540317"/>
                    </a:ext>
                  </a:extLst>
                </a:gridCol>
              </a:tblGrid>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56069734"/>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508145228"/>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97429286"/>
                  </a:ext>
                </a:extLst>
              </a:tr>
            </a:tbl>
          </a:graphicData>
        </a:graphic>
      </p:graphicFrame>
      <p:graphicFrame>
        <p:nvGraphicFramePr>
          <p:cNvPr id="6" name="Table 5">
            <a:extLst>
              <a:ext uri="{FF2B5EF4-FFF2-40B4-BE49-F238E27FC236}">
                <a16:creationId xmlns:a16="http://schemas.microsoft.com/office/drawing/2014/main" id="{CE5CF4AA-0B10-C0D4-CF73-06E4045537C8}"/>
              </a:ext>
            </a:extLst>
          </p:cNvPr>
          <p:cNvGraphicFramePr>
            <a:graphicFrameLocks noGrp="1"/>
          </p:cNvGraphicFramePr>
          <p:nvPr>
            <p:extLst>
              <p:ext uri="{D42A27DB-BD31-4B8C-83A1-F6EECF244321}">
                <p14:modId xmlns:p14="http://schemas.microsoft.com/office/powerpoint/2010/main" val="1900395066"/>
              </p:ext>
            </p:extLst>
          </p:nvPr>
        </p:nvGraphicFramePr>
        <p:xfrm>
          <a:off x="152400" y="5715000"/>
          <a:ext cx="4419600" cy="769548"/>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037770294"/>
                    </a:ext>
                  </a:extLst>
                </a:gridCol>
                <a:gridCol w="441960">
                  <a:extLst>
                    <a:ext uri="{9D8B030D-6E8A-4147-A177-3AD203B41FA5}">
                      <a16:colId xmlns:a16="http://schemas.microsoft.com/office/drawing/2014/main" val="1968026318"/>
                    </a:ext>
                  </a:extLst>
                </a:gridCol>
                <a:gridCol w="441960">
                  <a:extLst>
                    <a:ext uri="{9D8B030D-6E8A-4147-A177-3AD203B41FA5}">
                      <a16:colId xmlns:a16="http://schemas.microsoft.com/office/drawing/2014/main" val="3324939812"/>
                    </a:ext>
                  </a:extLst>
                </a:gridCol>
                <a:gridCol w="441960">
                  <a:extLst>
                    <a:ext uri="{9D8B030D-6E8A-4147-A177-3AD203B41FA5}">
                      <a16:colId xmlns:a16="http://schemas.microsoft.com/office/drawing/2014/main" val="793985402"/>
                    </a:ext>
                  </a:extLst>
                </a:gridCol>
                <a:gridCol w="441960">
                  <a:extLst>
                    <a:ext uri="{9D8B030D-6E8A-4147-A177-3AD203B41FA5}">
                      <a16:colId xmlns:a16="http://schemas.microsoft.com/office/drawing/2014/main" val="4212650172"/>
                    </a:ext>
                  </a:extLst>
                </a:gridCol>
                <a:gridCol w="441960">
                  <a:extLst>
                    <a:ext uri="{9D8B030D-6E8A-4147-A177-3AD203B41FA5}">
                      <a16:colId xmlns:a16="http://schemas.microsoft.com/office/drawing/2014/main" val="3946565422"/>
                    </a:ext>
                  </a:extLst>
                </a:gridCol>
                <a:gridCol w="441960">
                  <a:extLst>
                    <a:ext uri="{9D8B030D-6E8A-4147-A177-3AD203B41FA5}">
                      <a16:colId xmlns:a16="http://schemas.microsoft.com/office/drawing/2014/main" val="2958448521"/>
                    </a:ext>
                  </a:extLst>
                </a:gridCol>
                <a:gridCol w="441960">
                  <a:extLst>
                    <a:ext uri="{9D8B030D-6E8A-4147-A177-3AD203B41FA5}">
                      <a16:colId xmlns:a16="http://schemas.microsoft.com/office/drawing/2014/main" val="1540605409"/>
                    </a:ext>
                  </a:extLst>
                </a:gridCol>
                <a:gridCol w="441960">
                  <a:extLst>
                    <a:ext uri="{9D8B030D-6E8A-4147-A177-3AD203B41FA5}">
                      <a16:colId xmlns:a16="http://schemas.microsoft.com/office/drawing/2014/main" val="472983884"/>
                    </a:ext>
                  </a:extLst>
                </a:gridCol>
                <a:gridCol w="441960">
                  <a:extLst>
                    <a:ext uri="{9D8B030D-6E8A-4147-A177-3AD203B41FA5}">
                      <a16:colId xmlns:a16="http://schemas.microsoft.com/office/drawing/2014/main" val="2270540317"/>
                    </a:ext>
                  </a:extLst>
                </a:gridCol>
              </a:tblGrid>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056069734"/>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508145228"/>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97429286"/>
                  </a:ext>
                </a:extLst>
              </a:tr>
            </a:tbl>
          </a:graphicData>
        </a:graphic>
      </p:graphicFrame>
      <p:graphicFrame>
        <p:nvGraphicFramePr>
          <p:cNvPr id="7" name="Table 6">
            <a:extLst>
              <a:ext uri="{FF2B5EF4-FFF2-40B4-BE49-F238E27FC236}">
                <a16:creationId xmlns:a16="http://schemas.microsoft.com/office/drawing/2014/main" id="{73FA9977-D848-7BE9-5D54-6E52C13EDD22}"/>
              </a:ext>
            </a:extLst>
          </p:cNvPr>
          <p:cNvGraphicFramePr>
            <a:graphicFrameLocks noGrp="1"/>
          </p:cNvGraphicFramePr>
          <p:nvPr>
            <p:extLst>
              <p:ext uri="{D42A27DB-BD31-4B8C-83A1-F6EECF244321}">
                <p14:modId xmlns:p14="http://schemas.microsoft.com/office/powerpoint/2010/main" val="2901864135"/>
              </p:ext>
            </p:extLst>
          </p:nvPr>
        </p:nvGraphicFramePr>
        <p:xfrm>
          <a:off x="152400" y="5715000"/>
          <a:ext cx="4419600" cy="769548"/>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037770294"/>
                    </a:ext>
                  </a:extLst>
                </a:gridCol>
                <a:gridCol w="441960">
                  <a:extLst>
                    <a:ext uri="{9D8B030D-6E8A-4147-A177-3AD203B41FA5}">
                      <a16:colId xmlns:a16="http://schemas.microsoft.com/office/drawing/2014/main" val="1968026318"/>
                    </a:ext>
                  </a:extLst>
                </a:gridCol>
                <a:gridCol w="441960">
                  <a:extLst>
                    <a:ext uri="{9D8B030D-6E8A-4147-A177-3AD203B41FA5}">
                      <a16:colId xmlns:a16="http://schemas.microsoft.com/office/drawing/2014/main" val="3324939812"/>
                    </a:ext>
                  </a:extLst>
                </a:gridCol>
                <a:gridCol w="441960">
                  <a:extLst>
                    <a:ext uri="{9D8B030D-6E8A-4147-A177-3AD203B41FA5}">
                      <a16:colId xmlns:a16="http://schemas.microsoft.com/office/drawing/2014/main" val="793985402"/>
                    </a:ext>
                  </a:extLst>
                </a:gridCol>
                <a:gridCol w="441960">
                  <a:extLst>
                    <a:ext uri="{9D8B030D-6E8A-4147-A177-3AD203B41FA5}">
                      <a16:colId xmlns:a16="http://schemas.microsoft.com/office/drawing/2014/main" val="4212650172"/>
                    </a:ext>
                  </a:extLst>
                </a:gridCol>
                <a:gridCol w="441960">
                  <a:extLst>
                    <a:ext uri="{9D8B030D-6E8A-4147-A177-3AD203B41FA5}">
                      <a16:colId xmlns:a16="http://schemas.microsoft.com/office/drawing/2014/main" val="3946565422"/>
                    </a:ext>
                  </a:extLst>
                </a:gridCol>
                <a:gridCol w="441960">
                  <a:extLst>
                    <a:ext uri="{9D8B030D-6E8A-4147-A177-3AD203B41FA5}">
                      <a16:colId xmlns:a16="http://schemas.microsoft.com/office/drawing/2014/main" val="2958448521"/>
                    </a:ext>
                  </a:extLst>
                </a:gridCol>
                <a:gridCol w="441960">
                  <a:extLst>
                    <a:ext uri="{9D8B030D-6E8A-4147-A177-3AD203B41FA5}">
                      <a16:colId xmlns:a16="http://schemas.microsoft.com/office/drawing/2014/main" val="1540605409"/>
                    </a:ext>
                  </a:extLst>
                </a:gridCol>
                <a:gridCol w="441960">
                  <a:extLst>
                    <a:ext uri="{9D8B030D-6E8A-4147-A177-3AD203B41FA5}">
                      <a16:colId xmlns:a16="http://schemas.microsoft.com/office/drawing/2014/main" val="472983884"/>
                    </a:ext>
                  </a:extLst>
                </a:gridCol>
                <a:gridCol w="441960">
                  <a:extLst>
                    <a:ext uri="{9D8B030D-6E8A-4147-A177-3AD203B41FA5}">
                      <a16:colId xmlns:a16="http://schemas.microsoft.com/office/drawing/2014/main" val="2270540317"/>
                    </a:ext>
                  </a:extLst>
                </a:gridCol>
              </a:tblGrid>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056069734"/>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508145228"/>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97429286"/>
                  </a:ext>
                </a:extLst>
              </a:tr>
            </a:tbl>
          </a:graphicData>
        </a:graphic>
      </p:graphicFrame>
    </p:spTree>
    <p:extLst>
      <p:ext uri="{BB962C8B-B14F-4D97-AF65-F5344CB8AC3E}">
        <p14:creationId xmlns:p14="http://schemas.microsoft.com/office/powerpoint/2010/main" val="3480914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500"/>
                                        <p:tgtEl>
                                          <p:spTgt spid="2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500"/>
                                        <p:tgtEl>
                                          <p:spTgt spid="3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fade">
                                      <p:cBhvr>
                                        <p:cTn id="51" dur="500"/>
                                        <p:tgtEl>
                                          <p:spTgt spid="6"/>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500"/>
                                        <p:tgtEl>
                                          <p:spTgt spid="31"/>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fade">
                                      <p:cBhvr>
                                        <p:cTn id="6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8" grpId="0" animBg="1"/>
      <p:bldP spid="29" grpId="0" animBg="1"/>
      <p:bldP spid="30" grpId="0" animBg="1"/>
      <p:bldP spid="3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4867FE3-687B-8686-E0F9-8B5B3CD6DCEA}"/>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1E6AE3F1-98E0-157C-9DFA-0639587BD92B}"/>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a:extLst>
              <a:ext uri="{FF2B5EF4-FFF2-40B4-BE49-F238E27FC236}">
                <a16:creationId xmlns:a16="http://schemas.microsoft.com/office/drawing/2014/main" id="{312B69AD-635D-0541-C74D-70F4CC34A4A4}"/>
              </a:ext>
            </a:extLst>
          </p:cNvPr>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a:extLst>
              <a:ext uri="{FF2B5EF4-FFF2-40B4-BE49-F238E27FC236}">
                <a16:creationId xmlns:a16="http://schemas.microsoft.com/office/drawing/2014/main" id="{E1E4DB5B-60DC-809F-9206-4B56D1180145}"/>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a:extLst>
              <a:ext uri="{FF2B5EF4-FFF2-40B4-BE49-F238E27FC236}">
                <a16:creationId xmlns:a16="http://schemas.microsoft.com/office/drawing/2014/main" id="{66404DBA-2C9E-847A-77B4-0003B3CCE0BD}"/>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807287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24B88F3-3F42-C430-F8CE-48503393E12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722DF762-51B8-08BE-2727-2CF3E76053AD}"/>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a:extLst>
              <a:ext uri="{FF2B5EF4-FFF2-40B4-BE49-F238E27FC236}">
                <a16:creationId xmlns:a16="http://schemas.microsoft.com/office/drawing/2014/main" id="{9E697614-1F39-B8C7-491A-B145FE4EF09A}"/>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76 objects</a:t>
            </a:r>
          </a:p>
        </p:txBody>
      </p:sp>
      <p:sp>
        <p:nvSpPr>
          <p:cNvPr id="17" name="Rectangle 16">
            <a:extLst>
              <a:ext uri="{FF2B5EF4-FFF2-40B4-BE49-F238E27FC236}">
                <a16:creationId xmlns:a16="http://schemas.microsoft.com/office/drawing/2014/main" id="{D6DA55D9-CD28-3A43-85A8-5F5C8A40DB55}"/>
              </a:ext>
            </a:extLst>
          </p:cNvPr>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a:extLst>
              <a:ext uri="{FF2B5EF4-FFF2-40B4-BE49-F238E27FC236}">
                <a16:creationId xmlns:a16="http://schemas.microsoft.com/office/drawing/2014/main" id="{68E2EC73-B82A-A400-917F-041B3D87196E}"/>
              </a:ext>
            </a:extLst>
          </p:cNvPr>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a:extLst>
              <a:ext uri="{FF2B5EF4-FFF2-40B4-BE49-F238E27FC236}">
                <a16:creationId xmlns:a16="http://schemas.microsoft.com/office/drawing/2014/main" id="{F6959C86-EEBE-E2F6-2A44-4719DF96CF63}"/>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a:extLst>
              <a:ext uri="{FF2B5EF4-FFF2-40B4-BE49-F238E27FC236}">
                <a16:creationId xmlns:a16="http://schemas.microsoft.com/office/drawing/2014/main" id="{38E4DFD8-73A0-2364-DCDF-0A2CBC596105}"/>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815483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3803C7-4066-AFA8-B6E4-EFBDD3822BBC}"/>
            </a:ext>
          </a:extLst>
        </p:cNvPr>
        <p:cNvGrpSpPr/>
        <p:nvPr/>
      </p:nvGrpSpPr>
      <p:grpSpPr>
        <a:xfrm>
          <a:off x="0" y="0"/>
          <a:ext cx="0" cy="0"/>
          <a:chOff x="0" y="0"/>
          <a:chExt cx="0" cy="0"/>
        </a:xfrm>
      </p:grpSpPr>
      <p:pic>
        <p:nvPicPr>
          <p:cNvPr id="39" name="Picture 2" descr="C:\Users\Steve Wyborney\Desktop\Presentation1.jpg">
            <a:hlinkClick r:id="rId3"/>
            <a:extLst>
              <a:ext uri="{FF2B5EF4-FFF2-40B4-BE49-F238E27FC236}">
                <a16:creationId xmlns:a16="http://schemas.microsoft.com/office/drawing/2014/main" id="{64DAC257-FF73-5502-2BB9-A98501AA27E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08EA3D4B-12B7-A8D3-825F-FB9A0F26F1E5}"/>
              </a:ext>
            </a:extLst>
          </p:cNvPr>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a:extLst>
              <a:ext uri="{FF2B5EF4-FFF2-40B4-BE49-F238E27FC236}">
                <a16:creationId xmlns:a16="http://schemas.microsoft.com/office/drawing/2014/main" id="{D570332D-4B19-628A-8D02-D566BBA634C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a:extLst>
              <a:ext uri="{FF2B5EF4-FFF2-40B4-BE49-F238E27FC236}">
                <a16:creationId xmlns:a16="http://schemas.microsoft.com/office/drawing/2014/main" id="{7E232E07-BD95-865D-EE3E-1411FA33B12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a:extLst>
              <a:ext uri="{FF2B5EF4-FFF2-40B4-BE49-F238E27FC236}">
                <a16:creationId xmlns:a16="http://schemas.microsoft.com/office/drawing/2014/main" id="{03774B15-05E8-B290-D853-5B2FF6900D6B}"/>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510AE986-A57A-E698-C0BE-00C22E83233B}"/>
              </a:ext>
            </a:extLst>
          </p:cNvPr>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a:extLst>
              <a:ext uri="{FF2B5EF4-FFF2-40B4-BE49-F238E27FC236}">
                <a16:creationId xmlns:a16="http://schemas.microsoft.com/office/drawing/2014/main" id="{EA66A53C-648D-5499-BBCA-87D595E43B3E}"/>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AE467D95-9656-99D2-22D6-822E5474F6D2}"/>
              </a:ext>
            </a:extLst>
          </p:cNvPr>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a:extLst>
              <a:ext uri="{FF2B5EF4-FFF2-40B4-BE49-F238E27FC236}">
                <a16:creationId xmlns:a16="http://schemas.microsoft.com/office/drawing/2014/main" id="{96ABD888-513E-5099-EF68-AB6AFB039060}"/>
              </a:ext>
            </a:extLst>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a:extLst>
              <a:ext uri="{FF2B5EF4-FFF2-40B4-BE49-F238E27FC236}">
                <a16:creationId xmlns:a16="http://schemas.microsoft.com/office/drawing/2014/main" id="{8DBB8361-A6E3-895C-B7C3-0499E93F1C51}"/>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1E08CB64-BCC3-BC0C-D1A3-5FF469AAE2C7}"/>
              </a:ext>
            </a:extLst>
          </p:cNvPr>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a:extLst>
              <a:ext uri="{FF2B5EF4-FFF2-40B4-BE49-F238E27FC236}">
                <a16:creationId xmlns:a16="http://schemas.microsoft.com/office/drawing/2014/main" id="{3772F88B-CE54-616A-90AB-A31DB478BCEC}"/>
              </a:ext>
            </a:extLst>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E6F90B02-5035-F3DF-62F9-24754B1A6BBB}"/>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16D39492-CF31-94F1-7149-120525B4445E}"/>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50F1443F-EF20-8C39-8F4F-B2664D3E1DE3}"/>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7BDC90BF-25C6-B7D4-B717-224CC0DBBD88}"/>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A24DCF7C-0B99-9270-4D05-8C8C244DB657}"/>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5160FA4A-E2FD-7C1D-4065-1E9574B2B625}"/>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EB7FA910-032A-59B8-72F8-FA3D57734CD3}"/>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51480E3F-61B2-62A5-A534-9C422BBD4B91}"/>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E61DE654-4BB1-B40A-87A9-0F8D6E5C707C}"/>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4C15DDC3-137C-2B9E-71B0-96EC7224F5D4}"/>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72F2D856-0EF2-40C8-1E54-361C8026445E}"/>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A488423A-E90F-5CAD-B1C8-DCB9BF9BFD10}"/>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91994389-5212-42CD-CFD8-4D73107ADDC0}"/>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EAA4EFEE-C181-E4C8-D86C-0A750AEE19AB}"/>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7A7E0839-C95F-9B16-2CF5-BA301320ACCD}"/>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rId29"/>
              </a:rPr>
              <a:t> </a:t>
            </a:r>
          </a:p>
          <a:p>
            <a:pPr algn="ctr"/>
            <a:r>
              <a:rPr lang="en-US" sz="1000" b="1" dirty="0">
                <a:hlinkClick r:id="rId29"/>
              </a:rPr>
              <a:t>100 New Esti-Mysteries</a:t>
            </a:r>
            <a:r>
              <a:rPr lang="en-US" sz="1000" b="1" dirty="0"/>
              <a:t> </a:t>
            </a:r>
          </a:p>
        </p:txBody>
      </p:sp>
      <p:pic>
        <p:nvPicPr>
          <p:cNvPr id="7" name="Picture 6">
            <a:hlinkClick r:id="rId30"/>
            <a:extLst>
              <a:ext uri="{FF2B5EF4-FFF2-40B4-BE49-F238E27FC236}">
                <a16:creationId xmlns:a16="http://schemas.microsoft.com/office/drawing/2014/main" id="{3D8EB6B0-8240-F204-0BE3-5FC36AB7E80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EE015989-8F3C-786D-26F0-6788FCA7450D}"/>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044202CC-A1E5-C4B9-FFDF-8E2CF991ED3D}"/>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1BF15F56-800D-3694-FF0A-3E63937A69A5}"/>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8AEA1259-1C9A-5738-EC23-071EE532AAC3}"/>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70960763-D4C4-79C9-A8DB-07B1F19A0FA9}"/>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 action="ppaction://noaction"/>
              </a:rPr>
              <a:t>Leaping Numbers:</a:t>
            </a:r>
          </a:p>
          <a:p>
            <a:pPr algn="ctr"/>
            <a:r>
              <a:rPr lang="en-US" sz="1000" b="1" dirty="0">
                <a:hlinkClick r:id="" action="ppaction://noaction"/>
              </a:rPr>
              <a:t>Leap</a:t>
            </a:r>
            <a:r>
              <a:rPr lang="en-US" sz="1000" b="1" dirty="0">
                <a:hlinkClick r:id="rId34"/>
              </a:rPr>
              <a:t> Day Pattern Challenge Series</a:t>
            </a:r>
            <a:endParaRPr lang="en-US" sz="1000" b="1" dirty="0"/>
          </a:p>
        </p:txBody>
      </p:sp>
      <p:grpSp>
        <p:nvGrpSpPr>
          <p:cNvPr id="48" name="Group 47">
            <a:extLst>
              <a:ext uri="{FF2B5EF4-FFF2-40B4-BE49-F238E27FC236}">
                <a16:creationId xmlns:a16="http://schemas.microsoft.com/office/drawing/2014/main" id="{752D730C-7D77-B23C-EAE7-B5B8D1F6D6FA}"/>
              </a:ext>
            </a:extLst>
          </p:cNvPr>
          <p:cNvGrpSpPr/>
          <p:nvPr/>
        </p:nvGrpSpPr>
        <p:grpSpPr>
          <a:xfrm>
            <a:off x="0" y="0"/>
            <a:ext cx="9144000" cy="6866731"/>
            <a:chOff x="0" y="0"/>
            <a:chExt cx="9144000" cy="6866731"/>
          </a:xfrm>
        </p:grpSpPr>
        <p:cxnSp>
          <p:nvCxnSpPr>
            <p:cNvPr id="6" name="Straight Connector 5">
              <a:extLst>
                <a:ext uri="{FF2B5EF4-FFF2-40B4-BE49-F238E27FC236}">
                  <a16:creationId xmlns:a16="http://schemas.microsoft.com/office/drawing/2014/main" id="{3AD2BFC6-0E4E-AD57-1B81-06E7D4E35338}"/>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0C5FDA8-A70D-E218-9742-A31F48668943}"/>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80B19D72-1BCE-5B88-BD79-0A8A38EDD2BD}"/>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68D8516-CF50-E774-C79F-F55144C9F25C}"/>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52A0A932-FB27-5552-64C7-4815B65A7231}"/>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06A43880-14FC-E7DF-A6F4-71DDFA61059A}"/>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52178B53-201F-4558-35BF-4366E64713A1}"/>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3595184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“There is Often </a:t>
            </a:r>
          </a:p>
          <a:p>
            <a:r>
              <a:rPr lang="en-US" sz="6000" b="1" dirty="0">
                <a:solidFill>
                  <a:srgbClr val="FFFF00"/>
                </a:solidFill>
              </a:rPr>
              <a:t>a Clue on the Die”</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3140719-E94A-7F8C-D34F-1186AA680C89}"/>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objects 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5B6357D-88FB-6771-9FA3-7D7B9BF90F4C}"/>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between a 2-digit number that is greater than 70. </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a multiple of 4.</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digit 8 is not in the answer.</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Look at the die.  The answer does not include any of those digits.</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500"/>
                                        <p:tgtEl>
                                          <p:spTgt spid="2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500"/>
                                        <p:tgtEl>
                                          <p:spTgt spid="2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8" grpId="0" animBg="1"/>
      <p:bldP spid="29" grpId="0" animBg="1"/>
      <p:bldP spid="30" grpId="0" animBg="1"/>
      <p:bldP spid="3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87C11C5-91CA-A396-8555-BE65BE12821F}"/>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F4CE685-C5D5-AC85-20C6-670A1739D20C}"/>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76 objects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0A48763A-117D-4E06-A282-445DE11ADFC2}"/>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7294A5E7-6465-2C7A-B279-98132CD0BE90}"/>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A61A015F-A3DD-C33E-5674-FFD01B639BD5}"/>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50AFCAEC-D77A-9618-0D24-185606441284}"/>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ED33C7A7-D0BA-F0B4-A9C8-9EE85018BD4F}"/>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62FDD34A-EBF7-08E6-D0B0-F06A8F0155E8}"/>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F786F18D-77CC-5EE1-D752-C85A1578DE1B}"/>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B3F0858A-FC5E-EC76-D956-3D51D76B333A}"/>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C4968D9B-B728-81CF-B53E-2004761484DF}"/>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C086B83B-09CF-DEDA-3860-A45E76297132}"/>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44EB9C8D-A69C-9569-03F7-4C5981756F77}"/>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rId29"/>
              </a:rPr>
              <a:t> </a:t>
            </a:r>
          </a:p>
          <a:p>
            <a:pPr algn="ctr"/>
            <a:r>
              <a:rPr lang="en-US" sz="1000" b="1" dirty="0">
                <a:hlinkClick r:id="rId29"/>
              </a:rPr>
              <a:t>100 New Esti-Mysteries</a:t>
            </a:r>
            <a:r>
              <a:rPr lang="en-US" sz="1000" b="1" dirty="0"/>
              <a:t> </a:t>
            </a:r>
          </a:p>
        </p:txBody>
      </p:sp>
      <p:pic>
        <p:nvPicPr>
          <p:cNvPr id="7" name="Picture 6">
            <a:hlinkClick r:id="rId30"/>
            <a:extLst>
              <a:ext uri="{FF2B5EF4-FFF2-40B4-BE49-F238E27FC236}">
                <a16:creationId xmlns:a16="http://schemas.microsoft.com/office/drawing/2014/main" id="{139DEB99-DE9E-7C02-2800-7C93A82D5B4A}"/>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379566A5-5F98-0CEA-B430-D32D65770CFA}"/>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A3C3B37C-4156-1780-AF0D-AF3C00AE4656}"/>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4476CAC2-FAFF-C5A7-1372-245B7837CEAB}"/>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69AAB391-7C0B-F6E9-9985-D1CD2F0B0EEC}"/>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B0EB72A8-086E-4CEB-8BD4-EA9BEAAFE808}"/>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 action="ppaction://noaction"/>
              </a:rPr>
              <a:t>Leaping Numbers:</a:t>
            </a:r>
          </a:p>
          <a:p>
            <a:pPr algn="ctr"/>
            <a:r>
              <a:rPr lang="en-US" sz="1000" b="1" dirty="0">
                <a:hlinkClick r:id="" action="ppaction://noaction"/>
              </a:rPr>
              <a:t>Leap</a:t>
            </a:r>
            <a:r>
              <a:rPr lang="en-US" sz="1000" b="1" dirty="0">
                <a:hlinkClick r:id="rId34"/>
              </a:rPr>
              <a:t> Day Pattern Challenge Series</a:t>
            </a:r>
            <a:endParaRPr lang="en-US" sz="1000" b="1" dirty="0"/>
          </a:p>
        </p:txBody>
      </p:sp>
      <p:grpSp>
        <p:nvGrpSpPr>
          <p:cNvPr id="48" name="Group 47">
            <a:extLst>
              <a:ext uri="{FF2B5EF4-FFF2-40B4-BE49-F238E27FC236}">
                <a16:creationId xmlns:a16="http://schemas.microsoft.com/office/drawing/2014/main" id="{0F2EDF14-A0D3-431D-2E46-195825FCB523}"/>
              </a:ext>
            </a:extLst>
          </p:cNvPr>
          <p:cNvGrpSpPr/>
          <p:nvPr/>
        </p:nvGrpSpPr>
        <p:grpSpPr>
          <a:xfrm>
            <a:off x="0" y="0"/>
            <a:ext cx="9144000" cy="6866731"/>
            <a:chOff x="0" y="0"/>
            <a:chExt cx="9144000" cy="6866731"/>
          </a:xfrm>
        </p:grpSpPr>
        <p:cxnSp>
          <p:nvCxnSpPr>
            <p:cNvPr id="6" name="Straight Connector 5"/>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DCC4AE4-905C-D582-7EBF-67ED2FC9815B}"/>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D5735E2-7521-6355-A750-6C558BBA3511}"/>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63D3BAA-7851-A742-CF12-7321804B1F11}"/>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565CE31B-6FF6-CBEC-F5C1-0087A949A115}"/>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F6352322-9D1F-9B55-BBD3-079DC2ED4676}"/>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2455735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15BE5A3-0A4E-87A4-561F-B206531C017E}"/>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98BB1695-0257-D648-16FE-EEEE1A990304}"/>
              </a:ext>
            </a:extLst>
          </p:cNvPr>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“There is Often </a:t>
            </a:r>
          </a:p>
          <a:p>
            <a:r>
              <a:rPr lang="en-US" sz="6000" b="1" dirty="0">
                <a:solidFill>
                  <a:srgbClr val="FFFF00"/>
                </a:solidFill>
              </a:rPr>
              <a:t>a Clue on the Die”</a:t>
            </a:r>
          </a:p>
        </p:txBody>
      </p:sp>
      <p:sp>
        <p:nvSpPr>
          <p:cNvPr id="4" name="Rectangle 3">
            <a:extLst>
              <a:ext uri="{FF2B5EF4-FFF2-40B4-BE49-F238E27FC236}">
                <a16:creationId xmlns:a16="http://schemas.microsoft.com/office/drawing/2014/main" id="{9F1CC81A-65C0-D0DC-E491-545E52DF6367}"/>
              </a:ext>
            </a:extLst>
          </p:cNvPr>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a:extLst>
              <a:ext uri="{FF2B5EF4-FFF2-40B4-BE49-F238E27FC236}">
                <a16:creationId xmlns:a16="http://schemas.microsoft.com/office/drawing/2014/main" id="{A87A646C-5B51-EAFB-7722-5230BE330727}"/>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a:extLst>
              <a:ext uri="{FF2B5EF4-FFF2-40B4-BE49-F238E27FC236}">
                <a16:creationId xmlns:a16="http://schemas.microsoft.com/office/drawing/2014/main" id="{BF8F691F-99F4-96E9-E572-4AAFC03DC129}"/>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37805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173BE54-5E62-B153-3161-CC1692E6BA8F}"/>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E8F8693-9BB7-6DFE-4996-AB0C51BA73BD}"/>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a:extLst>
              <a:ext uri="{FF2B5EF4-FFF2-40B4-BE49-F238E27FC236}">
                <a16:creationId xmlns:a16="http://schemas.microsoft.com/office/drawing/2014/main" id="{9F6D8017-C18F-A8CC-7FC0-79E0B7AD03B4}"/>
              </a:ext>
            </a:extLst>
          </p:cNvPr>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a:extLst>
              <a:ext uri="{FF2B5EF4-FFF2-40B4-BE49-F238E27FC236}">
                <a16:creationId xmlns:a16="http://schemas.microsoft.com/office/drawing/2014/main" id="{F68FA8A4-2DAE-DEEB-2808-93AC37649F6F}"/>
              </a:ext>
            </a:extLst>
          </p:cNvPr>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objects are in the vase?</a:t>
            </a:r>
          </a:p>
        </p:txBody>
      </p:sp>
      <p:sp>
        <p:nvSpPr>
          <p:cNvPr id="13" name="Rectangle 12">
            <a:extLst>
              <a:ext uri="{FF2B5EF4-FFF2-40B4-BE49-F238E27FC236}">
                <a16:creationId xmlns:a16="http://schemas.microsoft.com/office/drawing/2014/main" id="{7C71F29F-461C-4858-78B9-4CB46FD91EB1}"/>
              </a:ext>
            </a:extLst>
          </p:cNvPr>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a:extLst>
              <a:ext uri="{FF2B5EF4-FFF2-40B4-BE49-F238E27FC236}">
                <a16:creationId xmlns:a16="http://schemas.microsoft.com/office/drawing/2014/main" id="{1B1F5444-E1C7-C423-1915-7473BCF328CC}"/>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a:extLst>
              <a:ext uri="{FF2B5EF4-FFF2-40B4-BE49-F238E27FC236}">
                <a16:creationId xmlns:a16="http://schemas.microsoft.com/office/drawing/2014/main" id="{94CFA54C-2DDA-41DA-2F1E-74DC2EE64B28}"/>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615198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20118</TotalTime>
  <Words>1997</Words>
  <Application>Microsoft Office PowerPoint</Application>
  <PresentationFormat>On-screen Show (4:3)</PresentationFormat>
  <Paragraphs>455</Paragraphs>
  <Slides>19</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 Wyborney</cp:lastModifiedBy>
  <cp:revision>235</cp:revision>
  <dcterms:created xsi:type="dcterms:W3CDTF">2020-11-09T02:38:45Z</dcterms:created>
  <dcterms:modified xsi:type="dcterms:W3CDTF">2025-03-06T18:53:41Z</dcterms:modified>
</cp:coreProperties>
</file>