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1680" r:id="rId2"/>
    <p:sldId id="257" r:id="rId3"/>
    <p:sldId id="258" r:id="rId4"/>
    <p:sldId id="259" r:id="rId5"/>
    <p:sldId id="260" r:id="rId6"/>
    <p:sldId id="261" r:id="rId7"/>
    <p:sldId id="1691" r:id="rId8"/>
    <p:sldId id="1852" r:id="rId9"/>
    <p:sldId id="1853" r:id="rId10"/>
    <p:sldId id="1854" r:id="rId11"/>
    <p:sldId id="1855" r:id="rId12"/>
    <p:sldId id="1856" r:id="rId13"/>
    <p:sldId id="1857" r:id="rId14"/>
    <p:sldId id="1858" r:id="rId15"/>
    <p:sldId id="1859" r:id="rId16"/>
    <p:sldId id="1860" r:id="rId17"/>
    <p:sldId id="1861" r:id="rId18"/>
    <p:sldId id="1862" r:id="rId19"/>
    <p:sldId id="1863"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FF00FF"/>
    <a:srgbClr val="00B050"/>
    <a:srgbClr val="0D0D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howGuides="1">
      <p:cViewPr varScale="1">
        <p:scale>
          <a:sx n="104" d="100"/>
          <a:sy n="104" d="100"/>
        </p:scale>
        <p:origin x="1188" y="96"/>
      </p:cViewPr>
      <p:guideLst>
        <p:guide orient="horz" pos="2160"/>
        <p:guide pos="2880"/>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FF2FEE6-ECFB-4167-B702-F3781D7BCD4A}" type="datetimeFigureOut">
              <a:rPr lang="en-US" smtClean="0"/>
              <a:t>3/6/2025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97C6312-8C16-44A8-8BC3-00D60876EE71}" type="slidenum">
              <a:rPr lang="en-US" smtClean="0"/>
              <a:t>‹#›</a:t>
            </a:fld>
            <a:endParaRPr lang="en-US"/>
          </a:p>
        </p:txBody>
      </p:sp>
    </p:spTree>
    <p:extLst>
      <p:ext uri="{BB962C8B-B14F-4D97-AF65-F5344CB8AC3E}">
        <p14:creationId xmlns:p14="http://schemas.microsoft.com/office/powerpoint/2010/main" val="11993092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97C6312-8C16-44A8-8BC3-00D60876EE71}" type="slidenum">
              <a:rPr lang="en-US" smtClean="0"/>
              <a:t>7</a:t>
            </a:fld>
            <a:endParaRPr lang="en-US"/>
          </a:p>
        </p:txBody>
      </p:sp>
    </p:spTree>
    <p:extLst>
      <p:ext uri="{BB962C8B-B14F-4D97-AF65-F5344CB8AC3E}">
        <p14:creationId xmlns:p14="http://schemas.microsoft.com/office/powerpoint/2010/main" val="39142697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966852-D7E2-6F98-F83E-6A48C07F596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3B9F5BD-B083-E078-B5CE-3161C42B612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7C958E2-9120-A93B-D042-8EAB32762C1A}"/>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97F671F-8F06-892B-CDE1-3399784960AE}"/>
              </a:ext>
            </a:extLst>
          </p:cNvPr>
          <p:cNvSpPr>
            <a:spLocks noGrp="1"/>
          </p:cNvSpPr>
          <p:nvPr>
            <p:ph type="sldNum" sz="quarter" idx="5"/>
          </p:nvPr>
        </p:nvSpPr>
        <p:spPr/>
        <p:txBody>
          <a:bodyPr/>
          <a:lstStyle/>
          <a:p>
            <a:fld id="{A97C6312-8C16-44A8-8BC3-00D60876EE71}" type="slidenum">
              <a:rPr lang="en-US" smtClean="0"/>
              <a:t>13</a:t>
            </a:fld>
            <a:endParaRPr lang="en-US"/>
          </a:p>
        </p:txBody>
      </p:sp>
    </p:spTree>
    <p:extLst>
      <p:ext uri="{BB962C8B-B14F-4D97-AF65-F5344CB8AC3E}">
        <p14:creationId xmlns:p14="http://schemas.microsoft.com/office/powerpoint/2010/main" val="3379468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ECFA0-FC6F-F9B9-EB94-0E24A3B5138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0D80E4-72B3-E6F6-80E3-09FEACDCE2F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998CE0E-03B6-48E3-E587-4DEBE241561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2CD24A2-0A76-D090-6CAC-1D9D718B3197}"/>
              </a:ext>
            </a:extLst>
          </p:cNvPr>
          <p:cNvSpPr>
            <a:spLocks noGrp="1"/>
          </p:cNvSpPr>
          <p:nvPr>
            <p:ph type="sldNum" sz="quarter" idx="5"/>
          </p:nvPr>
        </p:nvSpPr>
        <p:spPr/>
        <p:txBody>
          <a:bodyPr/>
          <a:lstStyle/>
          <a:p>
            <a:fld id="{A97C6312-8C16-44A8-8BC3-00D60876EE71}" type="slidenum">
              <a:rPr lang="en-US" smtClean="0"/>
              <a:t>19</a:t>
            </a:fld>
            <a:endParaRPr lang="en-US"/>
          </a:p>
        </p:txBody>
      </p:sp>
    </p:spTree>
    <p:extLst>
      <p:ext uri="{BB962C8B-B14F-4D97-AF65-F5344CB8AC3E}">
        <p14:creationId xmlns:p14="http://schemas.microsoft.com/office/powerpoint/2010/main" val="3720335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195764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010047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4714114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3755290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8081DBE-C326-4844-8DB5-D826D6CAAA87}" type="datetimeFigureOut">
              <a:rPr lang="en-US" smtClean="0"/>
              <a:t>3/6/2025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1745689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752434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8081DBE-C326-4844-8DB5-D826D6CAAA87}" type="datetimeFigureOut">
              <a:rPr lang="en-US" smtClean="0"/>
              <a:t>3/6/2025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8025217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8081DBE-C326-4844-8DB5-D826D6CAAA87}" type="datetimeFigureOut">
              <a:rPr lang="en-US" smtClean="0"/>
              <a:t>3/6/2025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4292543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8081DBE-C326-4844-8DB5-D826D6CAAA87}" type="datetimeFigureOut">
              <a:rPr lang="en-US" smtClean="0"/>
              <a:t>3/6/2025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834766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16280392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8081DBE-C326-4844-8DB5-D826D6CAAA87}" type="datetimeFigureOut">
              <a:rPr lang="en-US" smtClean="0"/>
              <a:t>3/6/2025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18CE93-4A7F-4A59-80AF-10DEEE34D36C}" type="slidenum">
              <a:rPr lang="en-US" smtClean="0"/>
              <a:t>‹#›</a:t>
            </a:fld>
            <a:endParaRPr lang="en-US"/>
          </a:p>
        </p:txBody>
      </p:sp>
    </p:spTree>
    <p:extLst>
      <p:ext uri="{BB962C8B-B14F-4D97-AF65-F5344CB8AC3E}">
        <p14:creationId xmlns:p14="http://schemas.microsoft.com/office/powerpoint/2010/main" val="21093385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081DBE-C326-4844-8DB5-D826D6CAAA87}" type="datetimeFigureOut">
              <a:rPr lang="en-US" smtClean="0"/>
              <a:t>3/6/2025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18CE93-4A7F-4A59-80AF-10DEEE34D36C}" type="slidenum">
              <a:rPr lang="en-US" smtClean="0"/>
              <a:t>‹#›</a:t>
            </a:fld>
            <a:endParaRPr lang="en-US"/>
          </a:p>
        </p:txBody>
      </p:sp>
    </p:spTree>
    <p:extLst>
      <p:ext uri="{BB962C8B-B14F-4D97-AF65-F5344CB8AC3E}">
        <p14:creationId xmlns:p14="http://schemas.microsoft.com/office/powerpoint/2010/main" val="29828198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2.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14.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3.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jpeg"/><Relationship Id="rId13" Type="http://schemas.openxmlformats.org/officeDocument/2006/relationships/hyperlink" Target="https://stevewyborney.com/2019/02/20-days-of-number-sense-rich-math-talk/" TargetMode="External"/><Relationship Id="rId18" Type="http://schemas.openxmlformats.org/officeDocument/2006/relationships/hyperlink" Target="https://stevewyborney.com/2021/11/150-new-esti-mysteries/" TargetMode="External"/><Relationship Id="rId26" Type="http://schemas.openxmlformats.org/officeDocument/2006/relationships/image" Target="../media/image12.jpeg"/><Relationship Id="rId3" Type="http://schemas.openxmlformats.org/officeDocument/2006/relationships/hyperlink" Target="http://www.stevewyborney.com/?p=1253" TargetMode="External"/><Relationship Id="rId21" Type="http://schemas.openxmlformats.org/officeDocument/2006/relationships/hyperlink" Target="https://stevewyborney.com/2022/10/170-new-esti-mysteries/" TargetMode="External"/><Relationship Id="rId34" Type="http://schemas.openxmlformats.org/officeDocument/2006/relationships/hyperlink" Target="https://stevewyborney.com/2024/02/leaping-numbers-leap-day-pattern-challenge-series/" TargetMode="External"/><Relationship Id="rId7" Type="http://schemas.openxmlformats.org/officeDocument/2006/relationships/hyperlink" Target="https://www.stevewyborney.com/?p=1891" TargetMode="External"/><Relationship Id="rId12" Type="http://schemas.openxmlformats.org/officeDocument/2006/relationships/image" Target="../media/image6.jpeg"/><Relationship Id="rId17" Type="http://schemas.openxmlformats.org/officeDocument/2006/relationships/hyperlink" Target="https://stevewyborney.com/2021/10/new-estimation-clipboards/" TargetMode="External"/><Relationship Id="rId25" Type="http://schemas.openxmlformats.org/officeDocument/2006/relationships/hyperlink" Target="https://www.youtube.com/playlist?list=PL9womXq-z7vDLjIwouzpUrSoD7g6Lokt8" TargetMode="External"/><Relationship Id="rId33" Type="http://schemas.openxmlformats.org/officeDocument/2006/relationships/image" Target="../media/image15.png"/><Relationship Id="rId38" Type="http://schemas.openxmlformats.org/officeDocument/2006/relationships/image" Target="../media/image18.jpeg"/><Relationship Id="rId2" Type="http://schemas.openxmlformats.org/officeDocument/2006/relationships/notesSlide" Target="../notesSlides/notesSlide1.xml"/><Relationship Id="rId16" Type="http://schemas.openxmlformats.org/officeDocument/2006/relationships/hyperlink" Target="https://stevewyborney.com/2018/04/the-estimation-clipboard/" TargetMode="External"/><Relationship Id="rId20" Type="http://schemas.openxmlformats.org/officeDocument/2006/relationships/image" Target="../media/image9.jpeg"/><Relationship Id="rId29" Type="http://schemas.openxmlformats.org/officeDocument/2006/relationships/hyperlink" Target="https://stevewyborney.com/2023/10/100-new-esti-mysteries/" TargetMode="External"/><Relationship Id="rId1" Type="http://schemas.openxmlformats.org/officeDocument/2006/relationships/slideLayout" Target="../slideLayouts/slideLayout2.xml"/><Relationship Id="rId6" Type="http://schemas.openxmlformats.org/officeDocument/2006/relationships/image" Target="../media/image3.jpeg"/><Relationship Id="rId11" Type="http://schemas.openxmlformats.org/officeDocument/2006/relationships/hyperlink" Target="http://www.stevewyborney.com/?p=1028" TargetMode="External"/><Relationship Id="rId24" Type="http://schemas.openxmlformats.org/officeDocument/2006/relationships/image" Target="../media/image11.png"/><Relationship Id="rId32" Type="http://schemas.openxmlformats.org/officeDocument/2006/relationships/hyperlink" Target="https://stevewyborney.com/2024/10/multiplication-facts-and-concepts-videos/" TargetMode="External"/><Relationship Id="rId37" Type="http://schemas.openxmlformats.org/officeDocument/2006/relationships/image" Target="../media/image17.jpeg"/><Relationship Id="rId5" Type="http://schemas.openxmlformats.org/officeDocument/2006/relationships/hyperlink" Target="https://stevewyborney.com/2019/09/51-esti-mysteries/" TargetMode="External"/><Relationship Id="rId15" Type="http://schemas.openxmlformats.org/officeDocument/2006/relationships/image" Target="../media/image7.jpeg"/><Relationship Id="rId23" Type="http://schemas.openxmlformats.org/officeDocument/2006/relationships/hyperlink" Target="https://stevewyborney.com/2022/10/the-multiplication-advantage-journey-into-multiplication/" TargetMode="External"/><Relationship Id="rId28" Type="http://schemas.openxmlformats.org/officeDocument/2006/relationships/image" Target="../media/image13.png"/><Relationship Id="rId36" Type="http://schemas.openxmlformats.org/officeDocument/2006/relationships/hyperlink" Target="https://stevewyborney.com/2022/10/the-3-container-estimation-routine/" TargetMode="External"/><Relationship Id="rId10" Type="http://schemas.openxmlformats.org/officeDocument/2006/relationships/image" Target="../media/image5.jpeg"/><Relationship Id="rId19" Type="http://schemas.openxmlformats.org/officeDocument/2006/relationships/image" Target="../media/image8.png"/><Relationship Id="rId31" Type="http://schemas.openxmlformats.org/officeDocument/2006/relationships/image" Target="../media/image14.png"/><Relationship Id="rId4" Type="http://schemas.openxmlformats.org/officeDocument/2006/relationships/image" Target="../media/image2.jpeg"/><Relationship Id="rId9" Type="http://schemas.openxmlformats.org/officeDocument/2006/relationships/hyperlink" Target="http://www.stevewyborney.com/?p=893" TargetMode="External"/><Relationship Id="rId14" Type="http://schemas.openxmlformats.org/officeDocument/2006/relationships/hyperlink" Target="https://www.stevewyborney.com/?p=1483" TargetMode="External"/><Relationship Id="rId22" Type="http://schemas.openxmlformats.org/officeDocument/2006/relationships/image" Target="../media/image10.jpeg"/><Relationship Id="rId27" Type="http://schemas.openxmlformats.org/officeDocument/2006/relationships/hyperlink" Target="https://stevewyborney.com/subscribe/" TargetMode="External"/><Relationship Id="rId30" Type="http://schemas.openxmlformats.org/officeDocument/2006/relationships/hyperlink" Target="https://stevewyborney.com/2024/10/110-new-esti-mysteries/" TargetMode="External"/><Relationship Id="rId35" Type="http://schemas.openxmlformats.org/officeDocument/2006/relationships/image" Target="../media/image16.png"/></Relationships>
</file>

<file path=ppt/slides/_rels/slide8.xml.rels><?xml version="1.0" encoding="UTF-8" standalone="yes"?>
<Relationships xmlns="http://schemas.openxmlformats.org/package/2006/relationships"><Relationship Id="rId2" Type="http://schemas.openxmlformats.org/officeDocument/2006/relationships/hyperlink" Target="http://www.stevewyborney.com/"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stevewyborney.com/"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0" y="2819400"/>
            <a:ext cx="91440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1800" b="1" u="sng" dirty="0"/>
              <a:t>I see 3 versions of this </a:t>
            </a:r>
            <a:r>
              <a:rPr lang="en-US" sz="1800" b="1" u="sng" dirty="0" err="1"/>
              <a:t>Esti</a:t>
            </a:r>
            <a:r>
              <a:rPr lang="en-US" sz="1800" b="1" u="sng" dirty="0"/>
              <a:t>-Mystery.  Which one should I use?</a:t>
            </a:r>
          </a:p>
          <a:p>
            <a:pPr algn="l"/>
            <a:endParaRPr lang="en-US" sz="2000" b="1" dirty="0"/>
          </a:p>
          <a:p>
            <a:pPr algn="l"/>
            <a:r>
              <a:rPr lang="en-US" sz="2000" b="1" dirty="0"/>
              <a:t>“</a:t>
            </a:r>
            <a:r>
              <a:rPr lang="en-US" sz="2000" b="1" dirty="0" err="1"/>
              <a:t>Esti</a:t>
            </a:r>
            <a:r>
              <a:rPr lang="en-US" sz="2000" b="1" dirty="0"/>
              <a:t>-Mysteries are already working well for my class.”</a:t>
            </a:r>
          </a:p>
          <a:p>
            <a:pPr algn="l"/>
            <a:endParaRPr lang="en-US" sz="1000" b="1" dirty="0"/>
          </a:p>
          <a:p>
            <a:pPr algn="l"/>
            <a:r>
              <a:rPr lang="en-US" sz="1600" b="1" i="1" dirty="0"/>
              <a:t>     Use slides 2-7 if your students have charts to write on.  </a:t>
            </a:r>
            <a:r>
              <a:rPr lang="en-US" sz="1600" dirty="0"/>
              <a:t>Your students are writing on a chart, writing down their estimates, and are discussing their ideas with each other after each clue.  They may be writing on paper, writing on a dry erase surface, or using a digital tool to annotate – or they have another way of responding to clues in writing.  You probably already notice that when students write down their estimate after each clue it helps to propel rich math talk and also builds anticipation for the next clue.  If this sounds familiar, then I recommend using slides 2-7. </a:t>
            </a:r>
          </a:p>
          <a:p>
            <a:pPr algn="l"/>
            <a:endParaRPr lang="en-US" sz="2400" b="1" dirty="0"/>
          </a:p>
          <a:p>
            <a:pPr algn="l"/>
            <a:r>
              <a:rPr lang="en-US" sz="2000" b="1" dirty="0"/>
              <a:t>“I need to display a chart for everyone to see, and I have a way to write on it.”</a:t>
            </a:r>
          </a:p>
          <a:p>
            <a:pPr algn="l"/>
            <a:endParaRPr lang="en-US" sz="1000" b="1" dirty="0"/>
          </a:p>
          <a:p>
            <a:pPr algn="l"/>
            <a:r>
              <a:rPr lang="en-US" sz="1600" b="1" i="1" dirty="0"/>
              <a:t>     Use slides 8-13 if you simply need an embedded chart to write on during discussion</a:t>
            </a:r>
            <a:r>
              <a:rPr lang="en-US" sz="1600" dirty="0"/>
              <a:t>. This may be helpful if you want to show a chart at the same time as the </a:t>
            </a:r>
            <a:r>
              <a:rPr lang="en-US" sz="1600" dirty="0" err="1"/>
              <a:t>Esti</a:t>
            </a:r>
            <a:r>
              <a:rPr lang="en-US" sz="1600" dirty="0"/>
              <a:t>-Mystery.  The chart (on slides 8-13) will appear on the screen so that you can write on it.  You can simply write on your whiteboard, use a digital pen, or use the chart in many other ways.</a:t>
            </a:r>
          </a:p>
          <a:p>
            <a:pPr algn="l"/>
            <a:endParaRPr lang="en-US" sz="2400" b="1" dirty="0"/>
          </a:p>
          <a:p>
            <a:pPr algn="l"/>
            <a:r>
              <a:rPr lang="en-US" sz="2000" b="1" dirty="0"/>
              <a:t>“I need a step-by-step animated chart that eliminates numbers after every clue.”</a:t>
            </a:r>
          </a:p>
          <a:p>
            <a:pPr algn="l"/>
            <a:endParaRPr lang="en-US" sz="1000" b="1" dirty="0"/>
          </a:p>
          <a:p>
            <a:pPr algn="l"/>
            <a:r>
              <a:rPr lang="en-US" sz="1600" b="1" i="1" dirty="0"/>
              <a:t>     Use slides 14-19 if you want to see numbers disappear from the chart after every clue.  </a:t>
            </a:r>
            <a:r>
              <a:rPr lang="en-US" sz="1600" dirty="0"/>
              <a:t>This may be helpful if you need a chart and don’t have an easy way to write on the chart.  After each clue, you’ll see which numbers are eliminated – and which ones are left.</a:t>
            </a:r>
          </a:p>
        </p:txBody>
      </p:sp>
      <p:sp>
        <p:nvSpPr>
          <p:cNvPr id="7" name="Rectangle 6">
            <a:extLst>
              <a:ext uri="{FF2B5EF4-FFF2-40B4-BE49-F238E27FC236}">
                <a16:creationId xmlns:a16="http://schemas.microsoft.com/office/drawing/2014/main" id="{A7C530C2-5DFE-D45B-5D4C-297FA86C80B4}"/>
              </a:ext>
            </a:extLst>
          </p:cNvPr>
          <p:cNvSpPr/>
          <p:nvPr/>
        </p:nvSpPr>
        <p:spPr>
          <a:xfrm>
            <a:off x="6705600" y="76200"/>
            <a:ext cx="2286000" cy="838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tx1"/>
                </a:solidFill>
              </a:rPr>
              <a:t>Watch this YouTube video </a:t>
            </a:r>
          </a:p>
          <a:p>
            <a:pPr algn="ctr"/>
            <a:r>
              <a:rPr lang="en-US" sz="1200" dirty="0">
                <a:solidFill>
                  <a:schemeClr val="tx1"/>
                </a:solidFill>
              </a:rPr>
              <a:t>for more information about </a:t>
            </a:r>
          </a:p>
          <a:p>
            <a:pPr algn="ctr"/>
            <a:r>
              <a:rPr lang="en-US" sz="1200" dirty="0">
                <a:solidFill>
                  <a:schemeClr val="tx1"/>
                </a:solidFill>
                <a:hlinkClick r:id="" action="ppaction://noaction"/>
              </a:rPr>
              <a:t>How to Use Esti-Mysteries </a:t>
            </a:r>
          </a:p>
          <a:p>
            <a:pPr algn="ctr"/>
            <a:r>
              <a:rPr lang="en-US" sz="1200" dirty="0">
                <a:solidFill>
                  <a:schemeClr val="tx1"/>
                </a:solidFill>
                <a:hlinkClick r:id="" action="ppaction://noaction"/>
              </a:rPr>
              <a:t>with Embedded Charts</a:t>
            </a:r>
            <a:endParaRPr lang="en-US" sz="1200" dirty="0">
              <a:solidFill>
                <a:schemeClr val="tx1"/>
              </a:solidFill>
            </a:endParaRPr>
          </a:p>
        </p:txBody>
      </p:sp>
    </p:spTree>
    <p:extLst>
      <p:ext uri="{BB962C8B-B14F-4D97-AF65-F5344CB8AC3E}">
        <p14:creationId xmlns:p14="http://schemas.microsoft.com/office/powerpoint/2010/main" val="20320597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5EE521D1-5801-96A3-CC25-23F405CF1AFF}"/>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DA7D513C-AE26-DE26-5061-E07DBC5D9172}"/>
              </a:ext>
            </a:extLst>
          </p:cNvPr>
          <p:cNvPicPr>
            <a:picLocks noChangeAspect="1"/>
          </p:cNvPicPr>
          <p:nvPr/>
        </p:nvPicPr>
        <p:blipFill>
          <a:blip r:embed="rId2">
            <a:extLst>
              <a:ext uri="{28A0092B-C50C-407E-A947-70E740481C1C}">
                <a14:useLocalDpi xmlns:a14="http://schemas.microsoft.com/office/drawing/2010/main" val="0"/>
              </a:ext>
            </a:extLst>
          </a:blip>
          <a:srcRect t="4027" r="50000"/>
          <a:stretch/>
        </p:blipFill>
        <p:spPr>
          <a:xfrm>
            <a:off x="314668" y="-1"/>
            <a:ext cx="3977932" cy="5726649"/>
          </a:xfrm>
          <a:prstGeom prst="rect">
            <a:avLst/>
          </a:prstGeom>
        </p:spPr>
      </p:pic>
      <p:sp>
        <p:nvSpPr>
          <p:cNvPr id="17" name="Rectangle 16">
            <a:extLst>
              <a:ext uri="{FF2B5EF4-FFF2-40B4-BE49-F238E27FC236}">
                <a16:creationId xmlns:a16="http://schemas.microsoft.com/office/drawing/2014/main" id="{D627321A-E329-3B5C-8CB4-C4996D9203E0}"/>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9E7C5D96-B5BA-BB40-F178-59C2D7FC376C}"/>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BD388486-0360-D7FE-05DB-ECCB51E782D9}"/>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8995A480-F78B-4E5C-687C-483415457037}"/>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84972DB8-B493-E04D-A2D5-F60C18692A38}"/>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EF628F57-FF61-EABC-9EBB-808B08378084}"/>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34 and 66, </a:t>
            </a:r>
          </a:p>
          <a:p>
            <a:pPr algn="ctr"/>
            <a:r>
              <a:rPr lang="en-US" b="1" dirty="0">
                <a:solidFill>
                  <a:schemeClr val="tx1"/>
                </a:solidFill>
              </a:rPr>
              <a:t>and it is part of this pattern: </a:t>
            </a:r>
          </a:p>
          <a:p>
            <a:pPr algn="ctr"/>
            <a:r>
              <a:rPr lang="en-US" b="1" dirty="0">
                <a:solidFill>
                  <a:schemeClr val="tx1"/>
                </a:solidFill>
              </a:rPr>
              <a:t>35, 37, 39, …</a:t>
            </a:r>
          </a:p>
        </p:txBody>
      </p:sp>
      <p:sp>
        <p:nvSpPr>
          <p:cNvPr id="29" name="Rectangle 28">
            <a:extLst>
              <a:ext uri="{FF2B5EF4-FFF2-40B4-BE49-F238E27FC236}">
                <a16:creationId xmlns:a16="http://schemas.microsoft.com/office/drawing/2014/main" id="{5788C4CB-0C5A-303E-45E8-89A2845164B9}"/>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4.</a:t>
            </a:r>
          </a:p>
        </p:txBody>
      </p:sp>
      <p:sp>
        <p:nvSpPr>
          <p:cNvPr id="30" name="Rectangle 29">
            <a:extLst>
              <a:ext uri="{FF2B5EF4-FFF2-40B4-BE49-F238E27FC236}">
                <a16:creationId xmlns:a16="http://schemas.microsoft.com/office/drawing/2014/main" id="{5FA6458C-C4B4-2A8F-93C2-16D780620C74}"/>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11 less than 50.</a:t>
            </a:r>
          </a:p>
        </p:txBody>
      </p:sp>
      <p:sp>
        <p:nvSpPr>
          <p:cNvPr id="31" name="Rectangle 30">
            <a:extLst>
              <a:ext uri="{FF2B5EF4-FFF2-40B4-BE49-F238E27FC236}">
                <a16:creationId xmlns:a16="http://schemas.microsoft.com/office/drawing/2014/main" id="{70F1B23A-1C7B-84E2-9CF3-9BBD4AB34AD2}"/>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11 more than 50.</a:t>
            </a:r>
          </a:p>
        </p:txBody>
      </p:sp>
      <p:sp>
        <p:nvSpPr>
          <p:cNvPr id="32" name="Rectangle 31">
            <a:extLst>
              <a:ext uri="{FF2B5EF4-FFF2-40B4-BE49-F238E27FC236}">
                <a16:creationId xmlns:a16="http://schemas.microsoft.com/office/drawing/2014/main" id="{4A79F499-D2FC-BD3E-9EB6-116EE48A06C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that is the number of this clue.</a:t>
            </a:r>
          </a:p>
        </p:txBody>
      </p:sp>
      <p:sp>
        <p:nvSpPr>
          <p:cNvPr id="14" name="TextBox 13">
            <a:extLst>
              <a:ext uri="{FF2B5EF4-FFF2-40B4-BE49-F238E27FC236}">
                <a16:creationId xmlns:a16="http://schemas.microsoft.com/office/drawing/2014/main" id="{F60FDC33-90DF-0240-2370-E8054A78EDC9}"/>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4CBEF1A5-C51F-E752-DDCF-223085B08C7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75C2AA51-0F6B-0B38-0AED-9853D532D106}"/>
              </a:ext>
            </a:extLst>
          </p:cNvPr>
          <p:cNvGraphicFramePr>
            <a:graphicFrameLocks noGrp="1"/>
          </p:cNvGraphicFramePr>
          <p:nvPr>
            <p:extLst>
              <p:ext uri="{D42A27DB-BD31-4B8C-83A1-F6EECF244321}">
                <p14:modId xmlns:p14="http://schemas.microsoft.com/office/powerpoint/2010/main" val="1228978223"/>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464251"/>
                    </a:ext>
                  </a:extLst>
                </a:gridCol>
                <a:gridCol w="441960">
                  <a:extLst>
                    <a:ext uri="{9D8B030D-6E8A-4147-A177-3AD203B41FA5}">
                      <a16:colId xmlns:a16="http://schemas.microsoft.com/office/drawing/2014/main" val="1629863848"/>
                    </a:ext>
                  </a:extLst>
                </a:gridCol>
                <a:gridCol w="441960">
                  <a:extLst>
                    <a:ext uri="{9D8B030D-6E8A-4147-A177-3AD203B41FA5}">
                      <a16:colId xmlns:a16="http://schemas.microsoft.com/office/drawing/2014/main" val="3269403113"/>
                    </a:ext>
                  </a:extLst>
                </a:gridCol>
                <a:gridCol w="441960">
                  <a:extLst>
                    <a:ext uri="{9D8B030D-6E8A-4147-A177-3AD203B41FA5}">
                      <a16:colId xmlns:a16="http://schemas.microsoft.com/office/drawing/2014/main" val="1341513508"/>
                    </a:ext>
                  </a:extLst>
                </a:gridCol>
                <a:gridCol w="441960">
                  <a:extLst>
                    <a:ext uri="{9D8B030D-6E8A-4147-A177-3AD203B41FA5}">
                      <a16:colId xmlns:a16="http://schemas.microsoft.com/office/drawing/2014/main" val="1760940746"/>
                    </a:ext>
                  </a:extLst>
                </a:gridCol>
                <a:gridCol w="441960">
                  <a:extLst>
                    <a:ext uri="{9D8B030D-6E8A-4147-A177-3AD203B41FA5}">
                      <a16:colId xmlns:a16="http://schemas.microsoft.com/office/drawing/2014/main" val="369960186"/>
                    </a:ext>
                  </a:extLst>
                </a:gridCol>
                <a:gridCol w="441960">
                  <a:extLst>
                    <a:ext uri="{9D8B030D-6E8A-4147-A177-3AD203B41FA5}">
                      <a16:colId xmlns:a16="http://schemas.microsoft.com/office/drawing/2014/main" val="2997169349"/>
                    </a:ext>
                  </a:extLst>
                </a:gridCol>
                <a:gridCol w="441960">
                  <a:extLst>
                    <a:ext uri="{9D8B030D-6E8A-4147-A177-3AD203B41FA5}">
                      <a16:colId xmlns:a16="http://schemas.microsoft.com/office/drawing/2014/main" val="828252814"/>
                    </a:ext>
                  </a:extLst>
                </a:gridCol>
                <a:gridCol w="441960">
                  <a:extLst>
                    <a:ext uri="{9D8B030D-6E8A-4147-A177-3AD203B41FA5}">
                      <a16:colId xmlns:a16="http://schemas.microsoft.com/office/drawing/2014/main" val="3018696842"/>
                    </a:ext>
                  </a:extLst>
                </a:gridCol>
                <a:gridCol w="441960">
                  <a:extLst>
                    <a:ext uri="{9D8B030D-6E8A-4147-A177-3AD203B41FA5}">
                      <a16:colId xmlns:a16="http://schemas.microsoft.com/office/drawing/2014/main" val="230338349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63321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934561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5714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788066"/>
                  </a:ext>
                </a:extLst>
              </a:tr>
            </a:tbl>
          </a:graphicData>
        </a:graphic>
      </p:graphicFrame>
    </p:spTree>
    <p:extLst>
      <p:ext uri="{BB962C8B-B14F-4D97-AF65-F5344CB8AC3E}">
        <p14:creationId xmlns:p14="http://schemas.microsoft.com/office/powerpoint/2010/main" val="277564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fade">
                                      <p:cBhvr>
                                        <p:cTn id="34" dur="500"/>
                                        <p:tgtEl>
                                          <p:spTgt spid="29"/>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500"/>
                                        <p:tgtEl>
                                          <p:spTgt spid="30"/>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68688474-8C19-2C5D-0B2B-C6CB721D14E7}"/>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65A73F74-C3D0-B1EA-3970-388AD8AE35D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EB55B0BF-87FB-B404-D8B2-D7F6754DF048}"/>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2AF12B58-3E72-F20C-7785-AD180B6185C5}"/>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70F1ABA3-722C-811F-A486-C5342C6AC82C}"/>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230005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7516AD91-58DF-4324-6146-5CBE2DEE04F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1A9719C-AEEB-4498-3015-60970118CA82}"/>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41B58681-A676-6A15-2FB3-4823DD8F9E23}"/>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pairs</a:t>
            </a:r>
          </a:p>
        </p:txBody>
      </p:sp>
      <p:sp>
        <p:nvSpPr>
          <p:cNvPr id="17" name="Rectangle 16">
            <a:extLst>
              <a:ext uri="{FF2B5EF4-FFF2-40B4-BE49-F238E27FC236}">
                <a16:creationId xmlns:a16="http://schemas.microsoft.com/office/drawing/2014/main" id="{75C79E40-0244-EB22-5B4B-22F9384479E7}"/>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E41ABFBC-0CC0-9BA3-E130-50350EED7104}"/>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3D755DED-DFCE-EB8C-747C-3FDCADE7F19C}"/>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D3FBA95E-FDE7-3E1A-0912-9A541E63F09E}"/>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71569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7D671-B801-8294-9C0A-D777670B7F2E}"/>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75D315BD-83E5-9A1E-5138-D7E4A004EC03}"/>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516FB617-7DE9-44AA-4EE2-1D68B1BAABFA}"/>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E3D065D8-BE6F-CDE5-CE36-0DAB4A1417A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FF3F4706-74A5-FD2F-B932-66ABC6804812}"/>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E3C21F8-60C9-3BB7-6D5B-FDF3EA0BED9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A03E6A98-99E1-2CBB-465F-2FEAF7D7D293}"/>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3BDF6D9-773B-7AC4-4FCA-F299AD2C7F9F}"/>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83B40ED-3CA8-5C10-9472-EC63E52C2A2A}"/>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0AA8F2E9-A6A2-FF43-81B8-F7CA25C20308}"/>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40D15137-5D00-D990-BAC5-E3BF8D7A9B00}"/>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B1A45125-B0AA-6304-27FF-9B238B5FDBDB}"/>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A14FBCD9-725F-7C21-023D-19052EA6C010}"/>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D997E463-A411-5133-D936-C9E2F3923FFF}"/>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EBA061D4-96C7-1D67-4E42-163C0939B0AA}"/>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63DC3278-BAEA-6237-F441-1005FCECF564}"/>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72E490CB-0B04-DD0D-95FD-ABF585B8FB3B}"/>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8D52A9D5-E938-7285-7E40-993532957A28}"/>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3D0C536C-9FEF-1845-720A-DFC960BA5DB4}"/>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8565D299-6DC3-C20E-2633-93827BD969E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2F5A8706-192E-D06C-3537-737A887D7FEC}"/>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8A6636E-6256-C943-1989-ACE94224008D}"/>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B072F851-7A84-CF18-071D-D0D6C549C8A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2D8D4C6E-C9D1-039D-5408-4ABD39EC14BD}"/>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79E137F2-3E08-F839-B626-65C94C48C130}"/>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2CE77B5D-2B62-06AB-CC1F-8A3631A55491}"/>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53F084B3-86AD-E195-0BE4-D656BB4A7DA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D16726C8-A466-35EC-05A2-7BF19F0795C9}"/>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D2630B07-906C-3A0A-DE05-A3BC8E111C52}"/>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16D002FF-832A-2544-2B10-D9A0C9C82D2C}"/>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DC22576C-C39A-B3CB-E090-1B67F3E7F13B}"/>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D425C0DD-B607-81A3-FD0E-09E6CF6D6AB1}"/>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A8E8493-50E2-E39F-7E00-1F616E06EA4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DC953F76-7974-3FAD-C8C7-4555B8C0EB1E}"/>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6280E82E-4677-CA36-28F9-61E64A0C6EB3}"/>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AA61686-7ABE-0975-58D6-ECF2F940963A}"/>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39BF83B1-6D4D-6192-C1CF-E4A894EA43DB}"/>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13B2994C-1AB1-BBC1-4D80-B642B46F264C}"/>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53825CB6-917F-BF22-9492-88360BC26714}"/>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32E12C1B-B9C1-05CA-CB88-F86D8C3DC0F4}"/>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80B89670-C167-3374-FAD9-6491145FD176}"/>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2EBBFE26-39C5-5C39-A61C-A244DE3761B5}"/>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776661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0DAC1B3-F12E-A866-0F07-0C6EFFA8F45C}"/>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8BB82F4A-B0F2-733C-3327-AD538719692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FF00"/>
                </a:solidFill>
              </a:rPr>
              <a:t>“Cheering for Esti-Mysteries”</a:t>
            </a:r>
          </a:p>
        </p:txBody>
      </p:sp>
      <p:sp>
        <p:nvSpPr>
          <p:cNvPr id="4" name="Rectangle 3">
            <a:extLst>
              <a:ext uri="{FF2B5EF4-FFF2-40B4-BE49-F238E27FC236}">
                <a16:creationId xmlns:a16="http://schemas.microsoft.com/office/drawing/2014/main" id="{FDE3C0EC-2834-D00D-B643-7FE9BAAF991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EB3714A0-8011-5F6A-DDED-C5438332103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60F19327-DBC6-4858-379E-0C987CDCFAD7}"/>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5472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1909B5E-3376-9018-13D3-05750696EBB2}"/>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234B4AC-17AB-CE6F-FB1E-E1A1176F24C5}"/>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1E685BBB-166E-5F68-382B-9C257C9F1340}"/>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C11A1CC8-E409-1A4C-B968-2A91CDF105C1}"/>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E3874C63-CBDE-8C94-9FB1-65E99C6B58C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76A8C748-118F-A5B0-A71A-9E6D89CE150A}"/>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0EFA9F99-A839-F3B4-0110-20BAF2A35DAF}"/>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934931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C8D4E8DB-14CB-F043-E289-120B9668694A}"/>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4AA1EEE2-5194-39E5-A57A-6E96DF4BB657}"/>
              </a:ext>
            </a:extLst>
          </p:cNvPr>
          <p:cNvPicPr>
            <a:picLocks noChangeAspect="1"/>
          </p:cNvPicPr>
          <p:nvPr/>
        </p:nvPicPr>
        <p:blipFill>
          <a:blip r:embed="rId2">
            <a:extLst>
              <a:ext uri="{28A0092B-C50C-407E-A947-70E740481C1C}">
                <a14:useLocalDpi xmlns:a14="http://schemas.microsoft.com/office/drawing/2010/main" val="0"/>
              </a:ext>
            </a:extLst>
          </a:blip>
          <a:srcRect t="4027" r="50000"/>
          <a:stretch/>
        </p:blipFill>
        <p:spPr>
          <a:xfrm>
            <a:off x="314668" y="-1"/>
            <a:ext cx="3977932" cy="5726649"/>
          </a:xfrm>
          <a:prstGeom prst="rect">
            <a:avLst/>
          </a:prstGeom>
        </p:spPr>
      </p:pic>
      <p:sp>
        <p:nvSpPr>
          <p:cNvPr id="17" name="Rectangle 16">
            <a:extLst>
              <a:ext uri="{FF2B5EF4-FFF2-40B4-BE49-F238E27FC236}">
                <a16:creationId xmlns:a16="http://schemas.microsoft.com/office/drawing/2014/main" id="{4887FC3A-DF65-04EB-927A-976DB0A5A6E8}"/>
              </a:ext>
            </a:extLst>
          </p:cNvPr>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a:extLst>
              <a:ext uri="{FF2B5EF4-FFF2-40B4-BE49-F238E27FC236}">
                <a16:creationId xmlns:a16="http://schemas.microsoft.com/office/drawing/2014/main" id="{35321CFD-A573-107E-3A55-DA98CCF2A6A5}"/>
              </a:ext>
            </a:extLst>
          </p:cNvPr>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a:extLst>
              <a:ext uri="{FF2B5EF4-FFF2-40B4-BE49-F238E27FC236}">
                <a16:creationId xmlns:a16="http://schemas.microsoft.com/office/drawing/2014/main" id="{48255D77-E5A0-98CC-4A13-582A0611D595}"/>
              </a:ext>
            </a:extLst>
          </p:cNvPr>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a:extLst>
              <a:ext uri="{FF2B5EF4-FFF2-40B4-BE49-F238E27FC236}">
                <a16:creationId xmlns:a16="http://schemas.microsoft.com/office/drawing/2014/main" id="{B5AA1A64-23AA-8D2C-99E5-8B4AA7BF5342}"/>
              </a:ext>
            </a:extLst>
          </p:cNvPr>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a:extLst>
              <a:ext uri="{FF2B5EF4-FFF2-40B4-BE49-F238E27FC236}">
                <a16:creationId xmlns:a16="http://schemas.microsoft.com/office/drawing/2014/main" id="{17FA246A-F314-BDB2-9299-978FB5481E7F}"/>
              </a:ext>
            </a:extLst>
          </p:cNvPr>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a:extLst>
              <a:ext uri="{FF2B5EF4-FFF2-40B4-BE49-F238E27FC236}">
                <a16:creationId xmlns:a16="http://schemas.microsoft.com/office/drawing/2014/main" id="{2EC5B2E3-22ED-F0D8-DC49-48FE7B039588}"/>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34 and 66, </a:t>
            </a:r>
          </a:p>
          <a:p>
            <a:pPr algn="ctr"/>
            <a:r>
              <a:rPr lang="en-US" b="1" dirty="0">
                <a:solidFill>
                  <a:schemeClr val="tx1"/>
                </a:solidFill>
              </a:rPr>
              <a:t>and it is part of this pattern: </a:t>
            </a:r>
          </a:p>
          <a:p>
            <a:pPr algn="ctr"/>
            <a:r>
              <a:rPr lang="en-US" b="1" dirty="0">
                <a:solidFill>
                  <a:schemeClr val="tx1"/>
                </a:solidFill>
              </a:rPr>
              <a:t>35, 37, 39, …</a:t>
            </a:r>
          </a:p>
        </p:txBody>
      </p:sp>
      <p:sp>
        <p:nvSpPr>
          <p:cNvPr id="29" name="Rectangle 28">
            <a:extLst>
              <a:ext uri="{FF2B5EF4-FFF2-40B4-BE49-F238E27FC236}">
                <a16:creationId xmlns:a16="http://schemas.microsoft.com/office/drawing/2014/main" id="{3975F079-642D-4A13-F25A-77AEF30F5BE1}"/>
              </a:ext>
            </a:extLst>
          </p:cNvPr>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4.</a:t>
            </a:r>
          </a:p>
        </p:txBody>
      </p:sp>
      <p:sp>
        <p:nvSpPr>
          <p:cNvPr id="30" name="Rectangle 29">
            <a:extLst>
              <a:ext uri="{FF2B5EF4-FFF2-40B4-BE49-F238E27FC236}">
                <a16:creationId xmlns:a16="http://schemas.microsoft.com/office/drawing/2014/main" id="{DE3699E3-6C93-4C5A-ABC3-B9A77B07C6FA}"/>
              </a:ext>
            </a:extLst>
          </p:cNvPr>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11 less than 50.</a:t>
            </a:r>
          </a:p>
        </p:txBody>
      </p:sp>
      <p:sp>
        <p:nvSpPr>
          <p:cNvPr id="31" name="Rectangle 30">
            <a:extLst>
              <a:ext uri="{FF2B5EF4-FFF2-40B4-BE49-F238E27FC236}">
                <a16:creationId xmlns:a16="http://schemas.microsoft.com/office/drawing/2014/main" id="{764A3C12-42F1-9B49-4E2C-4EA0B2206FD7}"/>
              </a:ext>
            </a:extLst>
          </p:cNvPr>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11 more than 50.</a:t>
            </a:r>
          </a:p>
        </p:txBody>
      </p:sp>
      <p:sp>
        <p:nvSpPr>
          <p:cNvPr id="32" name="Rectangle 31">
            <a:extLst>
              <a:ext uri="{FF2B5EF4-FFF2-40B4-BE49-F238E27FC236}">
                <a16:creationId xmlns:a16="http://schemas.microsoft.com/office/drawing/2014/main" id="{64D730FA-6885-D031-E567-85289E110F02}"/>
              </a:ext>
            </a:extLst>
          </p:cNvPr>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that is the number of this clue.</a:t>
            </a:r>
          </a:p>
        </p:txBody>
      </p:sp>
      <p:sp>
        <p:nvSpPr>
          <p:cNvPr id="14" name="TextBox 13">
            <a:extLst>
              <a:ext uri="{FF2B5EF4-FFF2-40B4-BE49-F238E27FC236}">
                <a16:creationId xmlns:a16="http://schemas.microsoft.com/office/drawing/2014/main" id="{FB635BAA-F8E3-95AB-094D-C0C6D5123A74}"/>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a:extLst>
              <a:ext uri="{FF2B5EF4-FFF2-40B4-BE49-F238E27FC236}">
                <a16:creationId xmlns:a16="http://schemas.microsoft.com/office/drawing/2014/main" id="{FF488593-2B6F-4B9C-D546-1EB10AF37F11}"/>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graphicFrame>
        <p:nvGraphicFramePr>
          <p:cNvPr id="2" name="Table 1">
            <a:extLst>
              <a:ext uri="{FF2B5EF4-FFF2-40B4-BE49-F238E27FC236}">
                <a16:creationId xmlns:a16="http://schemas.microsoft.com/office/drawing/2014/main" id="{CD1F5BCB-AE39-D37C-3720-6091FDF0AFBA}"/>
              </a:ext>
            </a:extLst>
          </p:cNvPr>
          <p:cNvGraphicFramePr>
            <a:graphicFrameLocks noGrp="1"/>
          </p:cNvGraphicFramePr>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464251"/>
                    </a:ext>
                  </a:extLst>
                </a:gridCol>
                <a:gridCol w="441960">
                  <a:extLst>
                    <a:ext uri="{9D8B030D-6E8A-4147-A177-3AD203B41FA5}">
                      <a16:colId xmlns:a16="http://schemas.microsoft.com/office/drawing/2014/main" val="1629863848"/>
                    </a:ext>
                  </a:extLst>
                </a:gridCol>
                <a:gridCol w="441960">
                  <a:extLst>
                    <a:ext uri="{9D8B030D-6E8A-4147-A177-3AD203B41FA5}">
                      <a16:colId xmlns:a16="http://schemas.microsoft.com/office/drawing/2014/main" val="3269403113"/>
                    </a:ext>
                  </a:extLst>
                </a:gridCol>
                <a:gridCol w="441960">
                  <a:extLst>
                    <a:ext uri="{9D8B030D-6E8A-4147-A177-3AD203B41FA5}">
                      <a16:colId xmlns:a16="http://schemas.microsoft.com/office/drawing/2014/main" val="1341513508"/>
                    </a:ext>
                  </a:extLst>
                </a:gridCol>
                <a:gridCol w="441960">
                  <a:extLst>
                    <a:ext uri="{9D8B030D-6E8A-4147-A177-3AD203B41FA5}">
                      <a16:colId xmlns:a16="http://schemas.microsoft.com/office/drawing/2014/main" val="1760940746"/>
                    </a:ext>
                  </a:extLst>
                </a:gridCol>
                <a:gridCol w="441960">
                  <a:extLst>
                    <a:ext uri="{9D8B030D-6E8A-4147-A177-3AD203B41FA5}">
                      <a16:colId xmlns:a16="http://schemas.microsoft.com/office/drawing/2014/main" val="369960186"/>
                    </a:ext>
                  </a:extLst>
                </a:gridCol>
                <a:gridCol w="441960">
                  <a:extLst>
                    <a:ext uri="{9D8B030D-6E8A-4147-A177-3AD203B41FA5}">
                      <a16:colId xmlns:a16="http://schemas.microsoft.com/office/drawing/2014/main" val="2997169349"/>
                    </a:ext>
                  </a:extLst>
                </a:gridCol>
                <a:gridCol w="441960">
                  <a:extLst>
                    <a:ext uri="{9D8B030D-6E8A-4147-A177-3AD203B41FA5}">
                      <a16:colId xmlns:a16="http://schemas.microsoft.com/office/drawing/2014/main" val="828252814"/>
                    </a:ext>
                  </a:extLst>
                </a:gridCol>
                <a:gridCol w="441960">
                  <a:extLst>
                    <a:ext uri="{9D8B030D-6E8A-4147-A177-3AD203B41FA5}">
                      <a16:colId xmlns:a16="http://schemas.microsoft.com/office/drawing/2014/main" val="3018696842"/>
                    </a:ext>
                  </a:extLst>
                </a:gridCol>
                <a:gridCol w="441960">
                  <a:extLst>
                    <a:ext uri="{9D8B030D-6E8A-4147-A177-3AD203B41FA5}">
                      <a16:colId xmlns:a16="http://schemas.microsoft.com/office/drawing/2014/main" val="230338349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8663321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934561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85714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4788066"/>
                  </a:ext>
                </a:extLst>
              </a:tr>
            </a:tbl>
          </a:graphicData>
        </a:graphic>
      </p:graphicFrame>
      <p:graphicFrame>
        <p:nvGraphicFramePr>
          <p:cNvPr id="4" name="Table 3">
            <a:extLst>
              <a:ext uri="{FF2B5EF4-FFF2-40B4-BE49-F238E27FC236}">
                <a16:creationId xmlns:a16="http://schemas.microsoft.com/office/drawing/2014/main" id="{F2191AC9-57E6-5EA9-90F2-0286E4CBC808}"/>
              </a:ext>
            </a:extLst>
          </p:cNvPr>
          <p:cNvGraphicFramePr>
            <a:graphicFrameLocks noGrp="1"/>
          </p:cNvGraphicFramePr>
          <p:nvPr>
            <p:extLst>
              <p:ext uri="{D42A27DB-BD31-4B8C-83A1-F6EECF244321}">
                <p14:modId xmlns:p14="http://schemas.microsoft.com/office/powerpoint/2010/main" val="1574208109"/>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464251"/>
                    </a:ext>
                  </a:extLst>
                </a:gridCol>
                <a:gridCol w="441960">
                  <a:extLst>
                    <a:ext uri="{9D8B030D-6E8A-4147-A177-3AD203B41FA5}">
                      <a16:colId xmlns:a16="http://schemas.microsoft.com/office/drawing/2014/main" val="1629863848"/>
                    </a:ext>
                  </a:extLst>
                </a:gridCol>
                <a:gridCol w="441960">
                  <a:extLst>
                    <a:ext uri="{9D8B030D-6E8A-4147-A177-3AD203B41FA5}">
                      <a16:colId xmlns:a16="http://schemas.microsoft.com/office/drawing/2014/main" val="3269403113"/>
                    </a:ext>
                  </a:extLst>
                </a:gridCol>
                <a:gridCol w="441960">
                  <a:extLst>
                    <a:ext uri="{9D8B030D-6E8A-4147-A177-3AD203B41FA5}">
                      <a16:colId xmlns:a16="http://schemas.microsoft.com/office/drawing/2014/main" val="1341513508"/>
                    </a:ext>
                  </a:extLst>
                </a:gridCol>
                <a:gridCol w="441960">
                  <a:extLst>
                    <a:ext uri="{9D8B030D-6E8A-4147-A177-3AD203B41FA5}">
                      <a16:colId xmlns:a16="http://schemas.microsoft.com/office/drawing/2014/main" val="1760940746"/>
                    </a:ext>
                  </a:extLst>
                </a:gridCol>
                <a:gridCol w="441960">
                  <a:extLst>
                    <a:ext uri="{9D8B030D-6E8A-4147-A177-3AD203B41FA5}">
                      <a16:colId xmlns:a16="http://schemas.microsoft.com/office/drawing/2014/main" val="369960186"/>
                    </a:ext>
                  </a:extLst>
                </a:gridCol>
                <a:gridCol w="441960">
                  <a:extLst>
                    <a:ext uri="{9D8B030D-6E8A-4147-A177-3AD203B41FA5}">
                      <a16:colId xmlns:a16="http://schemas.microsoft.com/office/drawing/2014/main" val="2997169349"/>
                    </a:ext>
                  </a:extLst>
                </a:gridCol>
                <a:gridCol w="441960">
                  <a:extLst>
                    <a:ext uri="{9D8B030D-6E8A-4147-A177-3AD203B41FA5}">
                      <a16:colId xmlns:a16="http://schemas.microsoft.com/office/drawing/2014/main" val="828252814"/>
                    </a:ext>
                  </a:extLst>
                </a:gridCol>
                <a:gridCol w="441960">
                  <a:extLst>
                    <a:ext uri="{9D8B030D-6E8A-4147-A177-3AD203B41FA5}">
                      <a16:colId xmlns:a16="http://schemas.microsoft.com/office/drawing/2014/main" val="3018696842"/>
                    </a:ext>
                  </a:extLst>
                </a:gridCol>
                <a:gridCol w="441960">
                  <a:extLst>
                    <a:ext uri="{9D8B030D-6E8A-4147-A177-3AD203B41FA5}">
                      <a16:colId xmlns:a16="http://schemas.microsoft.com/office/drawing/2014/main" val="230338349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663321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934561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85714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4788066"/>
                  </a:ext>
                </a:extLst>
              </a:tr>
            </a:tbl>
          </a:graphicData>
        </a:graphic>
      </p:graphicFrame>
      <p:graphicFrame>
        <p:nvGraphicFramePr>
          <p:cNvPr id="5" name="Table 4">
            <a:extLst>
              <a:ext uri="{FF2B5EF4-FFF2-40B4-BE49-F238E27FC236}">
                <a16:creationId xmlns:a16="http://schemas.microsoft.com/office/drawing/2014/main" id="{713B8546-DCF9-7578-FD1E-212CC86BFFC9}"/>
              </a:ext>
            </a:extLst>
          </p:cNvPr>
          <p:cNvGraphicFramePr>
            <a:graphicFrameLocks noGrp="1"/>
          </p:cNvGraphicFramePr>
          <p:nvPr>
            <p:extLst>
              <p:ext uri="{D42A27DB-BD31-4B8C-83A1-F6EECF244321}">
                <p14:modId xmlns:p14="http://schemas.microsoft.com/office/powerpoint/2010/main" val="944446293"/>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464251"/>
                    </a:ext>
                  </a:extLst>
                </a:gridCol>
                <a:gridCol w="441960">
                  <a:extLst>
                    <a:ext uri="{9D8B030D-6E8A-4147-A177-3AD203B41FA5}">
                      <a16:colId xmlns:a16="http://schemas.microsoft.com/office/drawing/2014/main" val="1629863848"/>
                    </a:ext>
                  </a:extLst>
                </a:gridCol>
                <a:gridCol w="441960">
                  <a:extLst>
                    <a:ext uri="{9D8B030D-6E8A-4147-A177-3AD203B41FA5}">
                      <a16:colId xmlns:a16="http://schemas.microsoft.com/office/drawing/2014/main" val="3269403113"/>
                    </a:ext>
                  </a:extLst>
                </a:gridCol>
                <a:gridCol w="441960">
                  <a:extLst>
                    <a:ext uri="{9D8B030D-6E8A-4147-A177-3AD203B41FA5}">
                      <a16:colId xmlns:a16="http://schemas.microsoft.com/office/drawing/2014/main" val="1341513508"/>
                    </a:ext>
                  </a:extLst>
                </a:gridCol>
                <a:gridCol w="441960">
                  <a:extLst>
                    <a:ext uri="{9D8B030D-6E8A-4147-A177-3AD203B41FA5}">
                      <a16:colId xmlns:a16="http://schemas.microsoft.com/office/drawing/2014/main" val="1760940746"/>
                    </a:ext>
                  </a:extLst>
                </a:gridCol>
                <a:gridCol w="441960">
                  <a:extLst>
                    <a:ext uri="{9D8B030D-6E8A-4147-A177-3AD203B41FA5}">
                      <a16:colId xmlns:a16="http://schemas.microsoft.com/office/drawing/2014/main" val="369960186"/>
                    </a:ext>
                  </a:extLst>
                </a:gridCol>
                <a:gridCol w="441960">
                  <a:extLst>
                    <a:ext uri="{9D8B030D-6E8A-4147-A177-3AD203B41FA5}">
                      <a16:colId xmlns:a16="http://schemas.microsoft.com/office/drawing/2014/main" val="2997169349"/>
                    </a:ext>
                  </a:extLst>
                </a:gridCol>
                <a:gridCol w="441960">
                  <a:extLst>
                    <a:ext uri="{9D8B030D-6E8A-4147-A177-3AD203B41FA5}">
                      <a16:colId xmlns:a16="http://schemas.microsoft.com/office/drawing/2014/main" val="828252814"/>
                    </a:ext>
                  </a:extLst>
                </a:gridCol>
                <a:gridCol w="441960">
                  <a:extLst>
                    <a:ext uri="{9D8B030D-6E8A-4147-A177-3AD203B41FA5}">
                      <a16:colId xmlns:a16="http://schemas.microsoft.com/office/drawing/2014/main" val="3018696842"/>
                    </a:ext>
                  </a:extLst>
                </a:gridCol>
                <a:gridCol w="441960">
                  <a:extLst>
                    <a:ext uri="{9D8B030D-6E8A-4147-A177-3AD203B41FA5}">
                      <a16:colId xmlns:a16="http://schemas.microsoft.com/office/drawing/2014/main" val="230338349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663321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934561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85714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4788066"/>
                  </a:ext>
                </a:extLst>
              </a:tr>
            </a:tbl>
          </a:graphicData>
        </a:graphic>
      </p:graphicFrame>
      <p:graphicFrame>
        <p:nvGraphicFramePr>
          <p:cNvPr id="6" name="Table 5">
            <a:extLst>
              <a:ext uri="{FF2B5EF4-FFF2-40B4-BE49-F238E27FC236}">
                <a16:creationId xmlns:a16="http://schemas.microsoft.com/office/drawing/2014/main" id="{1E565698-57FF-20B4-B750-308751A8A241}"/>
              </a:ext>
            </a:extLst>
          </p:cNvPr>
          <p:cNvGraphicFramePr>
            <a:graphicFrameLocks noGrp="1"/>
          </p:cNvGraphicFramePr>
          <p:nvPr>
            <p:extLst>
              <p:ext uri="{D42A27DB-BD31-4B8C-83A1-F6EECF244321}">
                <p14:modId xmlns:p14="http://schemas.microsoft.com/office/powerpoint/2010/main" val="3050223200"/>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464251"/>
                    </a:ext>
                  </a:extLst>
                </a:gridCol>
                <a:gridCol w="441960">
                  <a:extLst>
                    <a:ext uri="{9D8B030D-6E8A-4147-A177-3AD203B41FA5}">
                      <a16:colId xmlns:a16="http://schemas.microsoft.com/office/drawing/2014/main" val="1629863848"/>
                    </a:ext>
                  </a:extLst>
                </a:gridCol>
                <a:gridCol w="441960">
                  <a:extLst>
                    <a:ext uri="{9D8B030D-6E8A-4147-A177-3AD203B41FA5}">
                      <a16:colId xmlns:a16="http://schemas.microsoft.com/office/drawing/2014/main" val="3269403113"/>
                    </a:ext>
                  </a:extLst>
                </a:gridCol>
                <a:gridCol w="441960">
                  <a:extLst>
                    <a:ext uri="{9D8B030D-6E8A-4147-A177-3AD203B41FA5}">
                      <a16:colId xmlns:a16="http://schemas.microsoft.com/office/drawing/2014/main" val="1341513508"/>
                    </a:ext>
                  </a:extLst>
                </a:gridCol>
                <a:gridCol w="441960">
                  <a:extLst>
                    <a:ext uri="{9D8B030D-6E8A-4147-A177-3AD203B41FA5}">
                      <a16:colId xmlns:a16="http://schemas.microsoft.com/office/drawing/2014/main" val="1760940746"/>
                    </a:ext>
                  </a:extLst>
                </a:gridCol>
                <a:gridCol w="441960">
                  <a:extLst>
                    <a:ext uri="{9D8B030D-6E8A-4147-A177-3AD203B41FA5}">
                      <a16:colId xmlns:a16="http://schemas.microsoft.com/office/drawing/2014/main" val="369960186"/>
                    </a:ext>
                  </a:extLst>
                </a:gridCol>
                <a:gridCol w="441960">
                  <a:extLst>
                    <a:ext uri="{9D8B030D-6E8A-4147-A177-3AD203B41FA5}">
                      <a16:colId xmlns:a16="http://schemas.microsoft.com/office/drawing/2014/main" val="2997169349"/>
                    </a:ext>
                  </a:extLst>
                </a:gridCol>
                <a:gridCol w="441960">
                  <a:extLst>
                    <a:ext uri="{9D8B030D-6E8A-4147-A177-3AD203B41FA5}">
                      <a16:colId xmlns:a16="http://schemas.microsoft.com/office/drawing/2014/main" val="828252814"/>
                    </a:ext>
                  </a:extLst>
                </a:gridCol>
                <a:gridCol w="441960">
                  <a:extLst>
                    <a:ext uri="{9D8B030D-6E8A-4147-A177-3AD203B41FA5}">
                      <a16:colId xmlns:a16="http://schemas.microsoft.com/office/drawing/2014/main" val="3018696842"/>
                    </a:ext>
                  </a:extLst>
                </a:gridCol>
                <a:gridCol w="441960">
                  <a:extLst>
                    <a:ext uri="{9D8B030D-6E8A-4147-A177-3AD203B41FA5}">
                      <a16:colId xmlns:a16="http://schemas.microsoft.com/office/drawing/2014/main" val="230338349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663321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934561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85714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4788066"/>
                  </a:ext>
                </a:extLst>
              </a:tr>
            </a:tbl>
          </a:graphicData>
        </a:graphic>
      </p:graphicFrame>
      <p:graphicFrame>
        <p:nvGraphicFramePr>
          <p:cNvPr id="7" name="Table 6">
            <a:extLst>
              <a:ext uri="{FF2B5EF4-FFF2-40B4-BE49-F238E27FC236}">
                <a16:creationId xmlns:a16="http://schemas.microsoft.com/office/drawing/2014/main" id="{462B0FB5-71B2-1BFF-9330-947CB8658C9B}"/>
              </a:ext>
            </a:extLst>
          </p:cNvPr>
          <p:cNvGraphicFramePr>
            <a:graphicFrameLocks noGrp="1"/>
          </p:cNvGraphicFramePr>
          <p:nvPr>
            <p:extLst>
              <p:ext uri="{D42A27DB-BD31-4B8C-83A1-F6EECF244321}">
                <p14:modId xmlns:p14="http://schemas.microsoft.com/office/powerpoint/2010/main" val="1896918298"/>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464251"/>
                    </a:ext>
                  </a:extLst>
                </a:gridCol>
                <a:gridCol w="441960">
                  <a:extLst>
                    <a:ext uri="{9D8B030D-6E8A-4147-A177-3AD203B41FA5}">
                      <a16:colId xmlns:a16="http://schemas.microsoft.com/office/drawing/2014/main" val="1629863848"/>
                    </a:ext>
                  </a:extLst>
                </a:gridCol>
                <a:gridCol w="441960">
                  <a:extLst>
                    <a:ext uri="{9D8B030D-6E8A-4147-A177-3AD203B41FA5}">
                      <a16:colId xmlns:a16="http://schemas.microsoft.com/office/drawing/2014/main" val="3269403113"/>
                    </a:ext>
                  </a:extLst>
                </a:gridCol>
                <a:gridCol w="441960">
                  <a:extLst>
                    <a:ext uri="{9D8B030D-6E8A-4147-A177-3AD203B41FA5}">
                      <a16:colId xmlns:a16="http://schemas.microsoft.com/office/drawing/2014/main" val="1341513508"/>
                    </a:ext>
                  </a:extLst>
                </a:gridCol>
                <a:gridCol w="441960">
                  <a:extLst>
                    <a:ext uri="{9D8B030D-6E8A-4147-A177-3AD203B41FA5}">
                      <a16:colId xmlns:a16="http://schemas.microsoft.com/office/drawing/2014/main" val="1760940746"/>
                    </a:ext>
                  </a:extLst>
                </a:gridCol>
                <a:gridCol w="441960">
                  <a:extLst>
                    <a:ext uri="{9D8B030D-6E8A-4147-A177-3AD203B41FA5}">
                      <a16:colId xmlns:a16="http://schemas.microsoft.com/office/drawing/2014/main" val="369960186"/>
                    </a:ext>
                  </a:extLst>
                </a:gridCol>
                <a:gridCol w="441960">
                  <a:extLst>
                    <a:ext uri="{9D8B030D-6E8A-4147-A177-3AD203B41FA5}">
                      <a16:colId xmlns:a16="http://schemas.microsoft.com/office/drawing/2014/main" val="2997169349"/>
                    </a:ext>
                  </a:extLst>
                </a:gridCol>
                <a:gridCol w="441960">
                  <a:extLst>
                    <a:ext uri="{9D8B030D-6E8A-4147-A177-3AD203B41FA5}">
                      <a16:colId xmlns:a16="http://schemas.microsoft.com/office/drawing/2014/main" val="828252814"/>
                    </a:ext>
                  </a:extLst>
                </a:gridCol>
                <a:gridCol w="441960">
                  <a:extLst>
                    <a:ext uri="{9D8B030D-6E8A-4147-A177-3AD203B41FA5}">
                      <a16:colId xmlns:a16="http://schemas.microsoft.com/office/drawing/2014/main" val="3018696842"/>
                    </a:ext>
                  </a:extLst>
                </a:gridCol>
                <a:gridCol w="441960">
                  <a:extLst>
                    <a:ext uri="{9D8B030D-6E8A-4147-A177-3AD203B41FA5}">
                      <a16:colId xmlns:a16="http://schemas.microsoft.com/office/drawing/2014/main" val="230338349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663321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934561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85714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4788066"/>
                  </a:ext>
                </a:extLst>
              </a:tr>
            </a:tbl>
          </a:graphicData>
        </a:graphic>
      </p:graphicFrame>
      <p:graphicFrame>
        <p:nvGraphicFramePr>
          <p:cNvPr id="8" name="Table 7">
            <a:extLst>
              <a:ext uri="{FF2B5EF4-FFF2-40B4-BE49-F238E27FC236}">
                <a16:creationId xmlns:a16="http://schemas.microsoft.com/office/drawing/2014/main" id="{24CC4478-FB06-FAA8-F1B7-AA9327A938F1}"/>
              </a:ext>
            </a:extLst>
          </p:cNvPr>
          <p:cNvGraphicFramePr>
            <a:graphicFrameLocks noGrp="1"/>
          </p:cNvGraphicFramePr>
          <p:nvPr>
            <p:extLst>
              <p:ext uri="{D42A27DB-BD31-4B8C-83A1-F6EECF244321}">
                <p14:modId xmlns:p14="http://schemas.microsoft.com/office/powerpoint/2010/main" val="3269125783"/>
              </p:ext>
            </p:extLst>
          </p:nvPr>
        </p:nvGraphicFramePr>
        <p:xfrm>
          <a:off x="152400" y="5486400"/>
          <a:ext cx="4419600" cy="1026064"/>
        </p:xfrm>
        <a:graphic>
          <a:graphicData uri="http://schemas.openxmlformats.org/drawingml/2006/table">
            <a:tbl>
              <a:tblPr>
                <a:tableStyleId>{5C22544A-7EE6-4342-B048-85BDC9FD1C3A}</a:tableStyleId>
              </a:tblPr>
              <a:tblGrid>
                <a:gridCol w="441960">
                  <a:extLst>
                    <a:ext uri="{9D8B030D-6E8A-4147-A177-3AD203B41FA5}">
                      <a16:colId xmlns:a16="http://schemas.microsoft.com/office/drawing/2014/main" val="3528464251"/>
                    </a:ext>
                  </a:extLst>
                </a:gridCol>
                <a:gridCol w="441960">
                  <a:extLst>
                    <a:ext uri="{9D8B030D-6E8A-4147-A177-3AD203B41FA5}">
                      <a16:colId xmlns:a16="http://schemas.microsoft.com/office/drawing/2014/main" val="1629863848"/>
                    </a:ext>
                  </a:extLst>
                </a:gridCol>
                <a:gridCol w="441960">
                  <a:extLst>
                    <a:ext uri="{9D8B030D-6E8A-4147-A177-3AD203B41FA5}">
                      <a16:colId xmlns:a16="http://schemas.microsoft.com/office/drawing/2014/main" val="3269403113"/>
                    </a:ext>
                  </a:extLst>
                </a:gridCol>
                <a:gridCol w="441960">
                  <a:extLst>
                    <a:ext uri="{9D8B030D-6E8A-4147-A177-3AD203B41FA5}">
                      <a16:colId xmlns:a16="http://schemas.microsoft.com/office/drawing/2014/main" val="1341513508"/>
                    </a:ext>
                  </a:extLst>
                </a:gridCol>
                <a:gridCol w="441960">
                  <a:extLst>
                    <a:ext uri="{9D8B030D-6E8A-4147-A177-3AD203B41FA5}">
                      <a16:colId xmlns:a16="http://schemas.microsoft.com/office/drawing/2014/main" val="1760940746"/>
                    </a:ext>
                  </a:extLst>
                </a:gridCol>
                <a:gridCol w="441960">
                  <a:extLst>
                    <a:ext uri="{9D8B030D-6E8A-4147-A177-3AD203B41FA5}">
                      <a16:colId xmlns:a16="http://schemas.microsoft.com/office/drawing/2014/main" val="369960186"/>
                    </a:ext>
                  </a:extLst>
                </a:gridCol>
                <a:gridCol w="441960">
                  <a:extLst>
                    <a:ext uri="{9D8B030D-6E8A-4147-A177-3AD203B41FA5}">
                      <a16:colId xmlns:a16="http://schemas.microsoft.com/office/drawing/2014/main" val="2997169349"/>
                    </a:ext>
                  </a:extLst>
                </a:gridCol>
                <a:gridCol w="441960">
                  <a:extLst>
                    <a:ext uri="{9D8B030D-6E8A-4147-A177-3AD203B41FA5}">
                      <a16:colId xmlns:a16="http://schemas.microsoft.com/office/drawing/2014/main" val="828252814"/>
                    </a:ext>
                  </a:extLst>
                </a:gridCol>
                <a:gridCol w="441960">
                  <a:extLst>
                    <a:ext uri="{9D8B030D-6E8A-4147-A177-3AD203B41FA5}">
                      <a16:colId xmlns:a16="http://schemas.microsoft.com/office/drawing/2014/main" val="3018696842"/>
                    </a:ext>
                  </a:extLst>
                </a:gridCol>
                <a:gridCol w="441960">
                  <a:extLst>
                    <a:ext uri="{9D8B030D-6E8A-4147-A177-3AD203B41FA5}">
                      <a16:colId xmlns:a16="http://schemas.microsoft.com/office/drawing/2014/main" val="2303383499"/>
                    </a:ext>
                  </a:extLst>
                </a:gridCol>
              </a:tblGrid>
              <a:tr h="256516">
                <a:tc>
                  <a:txBody>
                    <a:bodyPr/>
                    <a:lstStyle/>
                    <a:p>
                      <a:pPr algn="ctr" rtl="0" fontAlgn="ctr"/>
                      <a:r>
                        <a:rPr lang="en-US" sz="1400" b="1" u="none" strike="noStrike" dirty="0">
                          <a:solidFill>
                            <a:schemeClr val="tx1"/>
                          </a:solidFill>
                          <a:effectLst/>
                        </a:rPr>
                        <a:t>31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38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39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586633217"/>
                  </a:ext>
                </a:extLst>
              </a:tr>
              <a:tr h="256516">
                <a:tc>
                  <a:txBody>
                    <a:bodyPr/>
                    <a:lstStyle/>
                    <a:p>
                      <a:pPr algn="ctr" rtl="0" fontAlgn="ctr"/>
                      <a:r>
                        <a:rPr lang="en-US" sz="1400" b="1" u="none" strike="noStrike" dirty="0">
                          <a:solidFill>
                            <a:schemeClr val="tx1"/>
                          </a:solidFill>
                          <a:effectLst/>
                        </a:rPr>
                        <a:t>41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49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1009345617"/>
                  </a:ext>
                </a:extLst>
              </a:tr>
              <a:tr h="256516">
                <a:tc>
                  <a:txBody>
                    <a:bodyPr/>
                    <a:lstStyle/>
                    <a:p>
                      <a:pPr algn="ctr" rtl="0" fontAlgn="ctr"/>
                      <a:r>
                        <a:rPr lang="en-US" sz="1400" b="1" u="none" strike="noStrike" dirty="0">
                          <a:solidFill>
                            <a:schemeClr val="tx1"/>
                          </a:solidFill>
                          <a:effectLst/>
                        </a:rPr>
                        <a:t>51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59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2885714150"/>
                  </a:ext>
                </a:extLst>
              </a:tr>
              <a:tr h="256516">
                <a:tc>
                  <a:txBody>
                    <a:bodyPr/>
                    <a:lstStyle/>
                    <a:p>
                      <a:pPr algn="ctr" rtl="0" fontAlgn="ctr"/>
                      <a:r>
                        <a:rPr lang="en-US" sz="1400" b="1" u="none" strike="noStrike" dirty="0">
                          <a:solidFill>
                            <a:schemeClr val="tx1"/>
                          </a:solidFill>
                          <a:effectLst/>
                        </a:rPr>
                        <a:t>61</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62</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63</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rtl="0" fontAlgn="ctr"/>
                      <a:r>
                        <a:rPr lang="en-US" sz="1400" b="1" u="none" strike="noStrike" dirty="0">
                          <a:solidFill>
                            <a:schemeClr val="tx1"/>
                          </a:solidFill>
                          <a:effectLst/>
                        </a:rPr>
                        <a:t>64</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65</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66</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67</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68</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69</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tc>
                  <a:txBody>
                    <a:bodyPr/>
                    <a:lstStyle/>
                    <a:p>
                      <a:pPr algn="ctr" rtl="0" fontAlgn="ctr"/>
                      <a:r>
                        <a:rPr lang="en-US" sz="1400" b="1" u="none" strike="noStrike" dirty="0">
                          <a:solidFill>
                            <a:schemeClr val="tx1"/>
                          </a:solidFill>
                          <a:effectLst/>
                        </a:rPr>
                        <a:t>70</a:t>
                      </a:r>
                      <a:endParaRPr lang="en-US" sz="14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1">
                        <a:lumMod val="85000"/>
                        <a:lumOff val="15000"/>
                      </a:schemeClr>
                    </a:solidFill>
                  </a:tcPr>
                </a:tc>
                <a:extLst>
                  <a:ext uri="{0D108BD9-81ED-4DB2-BD59-A6C34878D82A}">
                    <a16:rowId xmlns:a16="http://schemas.microsoft.com/office/drawing/2014/main" val="4234788066"/>
                  </a:ext>
                </a:extLst>
              </a:tr>
            </a:tbl>
          </a:graphicData>
        </a:graphic>
      </p:graphicFrame>
    </p:spTree>
    <p:extLst>
      <p:ext uri="{BB962C8B-B14F-4D97-AF65-F5344CB8AC3E}">
        <p14:creationId xmlns:p14="http://schemas.microsoft.com/office/powerpoint/2010/main" val="348174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500"/>
                                        <p:tgtEl>
                                          <p:spTgt spid="2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
                                        </p:tgtEl>
                                        <p:attrNameLst>
                                          <p:attrName>style.visibility</p:attrName>
                                        </p:attrNameLst>
                                      </p:cBhvr>
                                      <p:to>
                                        <p:strVal val="visible"/>
                                      </p:to>
                                    </p:set>
                                    <p:animEffect transition="in" filter="fade">
                                      <p:cBhvr>
                                        <p:cTn id="34" dur="500"/>
                                        <p:tgtEl>
                                          <p:spTgt spid="4"/>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fade">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5"/>
                                        </p:tgtEl>
                                        <p:attrNameLst>
                                          <p:attrName>style.visibility</p:attrName>
                                        </p:attrNameLst>
                                      </p:cBhvr>
                                      <p:to>
                                        <p:strVal val="visible"/>
                                      </p:to>
                                    </p:set>
                                    <p:animEffect transition="in" filter="fade">
                                      <p:cBhvr>
                                        <p:cTn id="44" dur="500"/>
                                        <p:tgtEl>
                                          <p:spTgt spid="5"/>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0"/>
                                        </p:tgtEl>
                                        <p:attrNameLst>
                                          <p:attrName>style.visibility</p:attrName>
                                        </p:attrNameLst>
                                      </p:cBhvr>
                                      <p:to>
                                        <p:strVal val="visible"/>
                                      </p:to>
                                    </p:set>
                                    <p:animEffect transition="in" filter="fade">
                                      <p:cBhvr>
                                        <p:cTn id="49" dur="500"/>
                                        <p:tgtEl>
                                          <p:spTgt spid="30"/>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nodeType="clickEffect">
                                  <p:stCondLst>
                                    <p:cond delay="0"/>
                                  </p:stCondLst>
                                  <p:childTnLst>
                                    <p:set>
                                      <p:cBhvr>
                                        <p:cTn id="53" dur="1" fill="hold">
                                          <p:stCondLst>
                                            <p:cond delay="0"/>
                                          </p:stCondLst>
                                        </p:cTn>
                                        <p:tgtEl>
                                          <p:spTgt spid="6"/>
                                        </p:tgtEl>
                                        <p:attrNameLst>
                                          <p:attrName>style.visibility</p:attrName>
                                        </p:attrNameLst>
                                      </p:cBhvr>
                                      <p:to>
                                        <p:strVal val="visible"/>
                                      </p:to>
                                    </p:set>
                                    <p:animEffect transition="in" filter="fade">
                                      <p:cBhvr>
                                        <p:cTn id="54" dur="500"/>
                                        <p:tgtEl>
                                          <p:spTgt spid="6"/>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500"/>
                                        <p:tgtEl>
                                          <p:spTgt spid="31"/>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fade">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animEffect transition="in" filter="fade">
                                      <p:cBhvr>
                                        <p:cTn id="69" dur="500"/>
                                        <p:tgtEl>
                                          <p:spTgt spid="32"/>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fade">
                                      <p:cBhvr>
                                        <p:cTn id="7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9D3105A3-D5BD-A4A1-AAE0-ED6B5629F0BB}"/>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76A1C1DB-FCE9-8002-F35E-B656C8ADF64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a:extLst>
              <a:ext uri="{FF2B5EF4-FFF2-40B4-BE49-F238E27FC236}">
                <a16:creationId xmlns:a16="http://schemas.microsoft.com/office/drawing/2014/main" id="{F48CF632-93CD-219E-7D7B-D9E774B10CA5}"/>
              </a:ext>
            </a:extLst>
          </p:cNvPr>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a:extLst>
              <a:ext uri="{FF2B5EF4-FFF2-40B4-BE49-F238E27FC236}">
                <a16:creationId xmlns:a16="http://schemas.microsoft.com/office/drawing/2014/main" id="{88B81E61-52F1-F8FB-9A77-89E08FAA5CB3}"/>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a:extLst>
              <a:ext uri="{FF2B5EF4-FFF2-40B4-BE49-F238E27FC236}">
                <a16:creationId xmlns:a16="http://schemas.microsoft.com/office/drawing/2014/main" id="{DB475A08-B7E9-0BB1-8B58-6C5E7992F9C0}"/>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69986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10F81BFE-DF0D-C2C9-A739-DBEF8B679004}"/>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58498A6-5647-AC3A-F67C-D9FCFD7FD998}"/>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a:extLst>
              <a:ext uri="{FF2B5EF4-FFF2-40B4-BE49-F238E27FC236}">
                <a16:creationId xmlns:a16="http://schemas.microsoft.com/office/drawing/2014/main" id="{2C79F723-3841-FCB2-147C-97F1BCB23F0B}"/>
              </a:ext>
            </a:extLst>
          </p:cNvPr>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pairs</a:t>
            </a:r>
          </a:p>
        </p:txBody>
      </p:sp>
      <p:sp>
        <p:nvSpPr>
          <p:cNvPr id="17" name="Rectangle 16">
            <a:extLst>
              <a:ext uri="{FF2B5EF4-FFF2-40B4-BE49-F238E27FC236}">
                <a16:creationId xmlns:a16="http://schemas.microsoft.com/office/drawing/2014/main" id="{EE6AA2FE-9365-0112-1D3D-3680FB5F20F2}"/>
              </a:ext>
            </a:extLst>
          </p:cNvPr>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a:extLst>
              <a:ext uri="{FF2B5EF4-FFF2-40B4-BE49-F238E27FC236}">
                <a16:creationId xmlns:a16="http://schemas.microsoft.com/office/drawing/2014/main" id="{FD052E40-C7FB-1C07-B835-D30ADE9921FF}"/>
              </a:ext>
            </a:extLst>
          </p:cNvPr>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a:extLst>
              <a:ext uri="{FF2B5EF4-FFF2-40B4-BE49-F238E27FC236}">
                <a16:creationId xmlns:a16="http://schemas.microsoft.com/office/drawing/2014/main" id="{99983F46-6D9F-8F8D-E179-08D0BA065442}"/>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a:extLst>
              <a:ext uri="{FF2B5EF4-FFF2-40B4-BE49-F238E27FC236}">
                <a16:creationId xmlns:a16="http://schemas.microsoft.com/office/drawing/2014/main" id="{079C257C-EAB2-106D-F1F7-21E41922399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7333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88467C-8B4F-DF28-7316-F4EFD5135F6A}"/>
            </a:ext>
          </a:extLst>
        </p:cNvPr>
        <p:cNvGrpSpPr/>
        <p:nvPr/>
      </p:nvGrpSpPr>
      <p:grpSpPr>
        <a:xfrm>
          <a:off x="0" y="0"/>
          <a:ext cx="0" cy="0"/>
          <a:chOff x="0" y="0"/>
          <a:chExt cx="0" cy="0"/>
        </a:xfrm>
      </p:grpSpPr>
      <p:pic>
        <p:nvPicPr>
          <p:cNvPr id="39" name="Picture 2" descr="C:\Users\Steve Wyborney\Desktop\Presentation1.jpg">
            <a:hlinkClick r:id="rId3"/>
            <a:extLst>
              <a:ext uri="{FF2B5EF4-FFF2-40B4-BE49-F238E27FC236}">
                <a16:creationId xmlns:a16="http://schemas.microsoft.com/office/drawing/2014/main" id="{23C3AE52-1162-2AC4-356C-5722D3889F3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a:extLst>
              <a:ext uri="{FF2B5EF4-FFF2-40B4-BE49-F238E27FC236}">
                <a16:creationId xmlns:a16="http://schemas.microsoft.com/office/drawing/2014/main" id="{00411C35-C925-214C-4CE2-1FEE3E1AA613}"/>
              </a:ext>
            </a:extLst>
          </p:cNvPr>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a:extLst>
              <a:ext uri="{FF2B5EF4-FFF2-40B4-BE49-F238E27FC236}">
                <a16:creationId xmlns:a16="http://schemas.microsoft.com/office/drawing/2014/main" id="{600E7353-9082-3629-49EE-1E3B21B4D71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a:extLst>
              <a:ext uri="{FF2B5EF4-FFF2-40B4-BE49-F238E27FC236}">
                <a16:creationId xmlns:a16="http://schemas.microsoft.com/office/drawing/2014/main" id="{A43C00FE-6006-6243-569C-4EDF3EF9361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a:extLst>
              <a:ext uri="{FF2B5EF4-FFF2-40B4-BE49-F238E27FC236}">
                <a16:creationId xmlns:a16="http://schemas.microsoft.com/office/drawing/2014/main" id="{598A383D-068C-04E1-3129-A8D71AB61D85}"/>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953065E-1C99-4394-881E-D7633EFD2F94}"/>
              </a:ext>
            </a:extLst>
          </p:cNvPr>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a:extLst>
              <a:ext uri="{FF2B5EF4-FFF2-40B4-BE49-F238E27FC236}">
                <a16:creationId xmlns:a16="http://schemas.microsoft.com/office/drawing/2014/main" id="{9A095CEF-9DE9-051A-F3FF-AA362957A7D6}"/>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EFFFE21A-9576-217C-C277-0975EA0F925E}"/>
              </a:ext>
            </a:extLst>
          </p:cNvPr>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a:extLst>
              <a:ext uri="{FF2B5EF4-FFF2-40B4-BE49-F238E27FC236}">
                <a16:creationId xmlns:a16="http://schemas.microsoft.com/office/drawing/2014/main" id="{3B6B34D3-F68A-F968-584D-434FDF3DE078}"/>
              </a:ext>
            </a:extLst>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a:extLst>
              <a:ext uri="{FF2B5EF4-FFF2-40B4-BE49-F238E27FC236}">
                <a16:creationId xmlns:a16="http://schemas.microsoft.com/office/drawing/2014/main" id="{338591ED-8BAC-EE9E-9B6B-EB7CA4DCB61A}"/>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a:extLst>
              <a:ext uri="{FF2B5EF4-FFF2-40B4-BE49-F238E27FC236}">
                <a16:creationId xmlns:a16="http://schemas.microsoft.com/office/drawing/2014/main" id="{A7A74B61-9F70-311A-7010-AAFCFF2E322B}"/>
              </a:ext>
            </a:extLst>
          </p:cNvPr>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a:extLst>
              <a:ext uri="{FF2B5EF4-FFF2-40B4-BE49-F238E27FC236}">
                <a16:creationId xmlns:a16="http://schemas.microsoft.com/office/drawing/2014/main" id="{91DCEF89-8AFD-CAD3-25FA-9EB077DB5F22}"/>
              </a:ext>
            </a:extLst>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1C92ECD9-40E2-CF6F-4731-0E2CF962E4F4}"/>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EA4BBDE2-5DED-6A8F-8A0F-AE664DC20C92}"/>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16C7833B-9B56-BEE8-A99C-5BAFE3BBCF81}"/>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6CB40701-E95B-3ACE-4144-17C0ED328166}"/>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628DBA52-032B-EDB9-261A-C91F9C1BAB4B}"/>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358530CB-F11F-CC1B-98D9-3683A6794072}"/>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79BDC038-1235-5BF3-417B-3F14518FC03B}"/>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F1FE3975-95E7-4742-CA69-D5696505EBB3}"/>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5ED4E80-9148-5C01-CFB9-8B7691DBB7E3}"/>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72F63E5B-5295-9756-F747-707E83BF87F3}"/>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083C2DF1-8BAC-E81D-FEF1-4F8F53846ECE}"/>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2A4EB42-7BC2-3D0B-D069-09854DEE5AB8}"/>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F07DE3B7-A17A-EE20-A971-FC2F2DEC17E7}"/>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21505640-9559-8667-0640-BAAF08BFDD33}"/>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5AA93B86-BD43-D9E2-AD93-2CF5A06E2708}"/>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ED70C914-BF0A-4D28-FDBD-3DE7D3353497}"/>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BE45CAE7-47D5-8FFB-D098-AB906A27A50D}"/>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F7B7FEC6-215E-ACC7-A9A1-BB7F8CE27DEF}"/>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8EC46E48-04B2-7ECF-F01F-4262B0FF16E2}"/>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A3957C4B-0925-6756-7FDC-A4AE161C27C7}"/>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AE484F4-2495-41DD-473A-04B54010034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7949CBF7-38E6-A965-7502-14A7A3011664}"/>
              </a:ext>
            </a:extLst>
          </p:cNvPr>
          <p:cNvGrpSpPr/>
          <p:nvPr/>
        </p:nvGrpSpPr>
        <p:grpSpPr>
          <a:xfrm>
            <a:off x="0" y="0"/>
            <a:ext cx="9144000" cy="6866731"/>
            <a:chOff x="0" y="0"/>
            <a:chExt cx="9144000" cy="6866731"/>
          </a:xfrm>
        </p:grpSpPr>
        <p:cxnSp>
          <p:nvCxnSpPr>
            <p:cNvPr id="6" name="Straight Connector 5">
              <a:extLst>
                <a:ext uri="{FF2B5EF4-FFF2-40B4-BE49-F238E27FC236}">
                  <a16:creationId xmlns:a16="http://schemas.microsoft.com/office/drawing/2014/main" id="{A3DBACA5-5A1A-4B97-3E82-0AF91A446ECB}"/>
                </a:ext>
              </a:extLst>
            </p:cNvPr>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DB720C6-C4B6-C53E-6FFC-A7A97C96B63D}"/>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C2184542-2AB7-6DD9-E181-A8A304E864FD}"/>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CD9C9C1B-C5DE-FB7B-5E63-E97DFDA7C348}"/>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52208470-06FB-81C0-0CE3-042A5A085F72}"/>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98CB7B73-CAF3-3392-7557-8B8C8D7297E7}"/>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9BEAA4D0-D6BD-D1F8-95F4-48C750EDA718}"/>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16657428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2" name="Title 1"/>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FF00"/>
                </a:solidFill>
              </a:rPr>
              <a:t>“Cheering for Esti-Mysteries”</a:t>
            </a:r>
          </a:p>
        </p:txBody>
      </p:sp>
      <p:sp>
        <p:nvSpPr>
          <p:cNvPr id="4" name="Rectangle 3"/>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821185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10E880B-02E8-D6C3-5B8F-A754291519E4}"/>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115346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D8280B6-D824-ED1A-0CCF-310624179BB3}"/>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7" name="Rectangle 16"/>
          <p:cNvSpPr/>
          <p:nvPr/>
        </p:nvSpPr>
        <p:spPr>
          <a:xfrm>
            <a:off x="5029200" y="1524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#1</a:t>
            </a:r>
          </a:p>
        </p:txBody>
      </p:sp>
      <p:sp>
        <p:nvSpPr>
          <p:cNvPr id="19" name="Rectangle 18"/>
          <p:cNvSpPr/>
          <p:nvPr/>
        </p:nvSpPr>
        <p:spPr>
          <a:xfrm>
            <a:off x="5029200" y="14477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#2</a:t>
            </a:r>
          </a:p>
        </p:txBody>
      </p:sp>
      <p:sp>
        <p:nvSpPr>
          <p:cNvPr id="25" name="Rectangle 24"/>
          <p:cNvSpPr/>
          <p:nvPr/>
        </p:nvSpPr>
        <p:spPr>
          <a:xfrm>
            <a:off x="5029200" y="2743200"/>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#3</a:t>
            </a:r>
          </a:p>
        </p:txBody>
      </p:sp>
      <p:sp>
        <p:nvSpPr>
          <p:cNvPr id="26" name="Rectangle 25"/>
          <p:cNvSpPr/>
          <p:nvPr/>
        </p:nvSpPr>
        <p:spPr>
          <a:xfrm>
            <a:off x="5029200" y="40385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#4</a:t>
            </a:r>
          </a:p>
        </p:txBody>
      </p:sp>
      <p:sp>
        <p:nvSpPr>
          <p:cNvPr id="27" name="Rectangle 26"/>
          <p:cNvSpPr/>
          <p:nvPr/>
        </p:nvSpPr>
        <p:spPr>
          <a:xfrm>
            <a:off x="5029200" y="5333999"/>
            <a:ext cx="3974306" cy="1143001"/>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solidFill>
              </a:rPr>
              <a:t>Clue #5</a:t>
            </a:r>
          </a:p>
        </p:txBody>
      </p:sp>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#1</a:t>
            </a:r>
          </a:p>
          <a:p>
            <a:pPr algn="ctr"/>
            <a:r>
              <a:rPr lang="en-US" b="1" dirty="0">
                <a:solidFill>
                  <a:schemeClr val="tx1"/>
                </a:solidFill>
              </a:rPr>
              <a:t>The answer is between 34 and 66, </a:t>
            </a:r>
          </a:p>
          <a:p>
            <a:pPr algn="ctr"/>
            <a:r>
              <a:rPr lang="en-US" b="1" dirty="0">
                <a:solidFill>
                  <a:schemeClr val="tx1"/>
                </a:solidFill>
              </a:rPr>
              <a:t>and it is part of this pattern: </a:t>
            </a:r>
          </a:p>
          <a:p>
            <a:pPr algn="ctr"/>
            <a:r>
              <a:rPr lang="en-US" b="1" dirty="0">
                <a:solidFill>
                  <a:schemeClr val="tx1"/>
                </a:solidFill>
              </a:rPr>
              <a:t>35, 37, 39, …</a:t>
            </a:r>
          </a:p>
        </p:txBody>
      </p:sp>
      <p:sp>
        <p:nvSpPr>
          <p:cNvPr id="29" name="Rectangle 28"/>
          <p:cNvSpPr/>
          <p:nvPr/>
        </p:nvSpPr>
        <p:spPr>
          <a:xfrm>
            <a:off x="5029200" y="14478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#2</a:t>
            </a:r>
          </a:p>
          <a:p>
            <a:pPr algn="ctr"/>
            <a:r>
              <a:rPr lang="en-US" b="1" dirty="0">
                <a:solidFill>
                  <a:schemeClr val="tx1"/>
                </a:solidFill>
              </a:rPr>
              <a:t>The answer does not include the digit 4.</a:t>
            </a:r>
          </a:p>
        </p:txBody>
      </p:sp>
      <p:sp>
        <p:nvSpPr>
          <p:cNvPr id="30" name="Rectangle 29"/>
          <p:cNvSpPr/>
          <p:nvPr/>
        </p:nvSpPr>
        <p:spPr>
          <a:xfrm>
            <a:off x="5029200" y="27432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#3</a:t>
            </a:r>
          </a:p>
          <a:p>
            <a:pPr algn="ctr"/>
            <a:r>
              <a:rPr lang="en-US" b="1" dirty="0">
                <a:solidFill>
                  <a:schemeClr val="tx1"/>
                </a:solidFill>
              </a:rPr>
              <a:t>The answer is not 11 less than 50.</a:t>
            </a:r>
          </a:p>
        </p:txBody>
      </p:sp>
      <p:sp>
        <p:nvSpPr>
          <p:cNvPr id="31" name="Rectangle 30"/>
          <p:cNvSpPr/>
          <p:nvPr/>
        </p:nvSpPr>
        <p:spPr>
          <a:xfrm>
            <a:off x="5029200" y="4038600"/>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#4</a:t>
            </a:r>
          </a:p>
          <a:p>
            <a:pPr algn="ctr"/>
            <a:r>
              <a:rPr lang="en-US" b="1" dirty="0">
                <a:solidFill>
                  <a:schemeClr val="tx1"/>
                </a:solidFill>
              </a:rPr>
              <a:t>The answer is not 11 more than 50.</a:t>
            </a:r>
          </a:p>
        </p:txBody>
      </p:sp>
      <p:sp>
        <p:nvSpPr>
          <p:cNvPr id="32" name="Rectangle 31"/>
          <p:cNvSpPr/>
          <p:nvPr/>
        </p:nvSpPr>
        <p:spPr>
          <a:xfrm>
            <a:off x="5029200" y="5333999"/>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a:solidFill>
                  <a:schemeClr val="tx1"/>
                </a:solidFill>
              </a:rPr>
              <a:t>Clue #5</a:t>
            </a:r>
          </a:p>
          <a:p>
            <a:pPr algn="ctr"/>
            <a:r>
              <a:rPr lang="en-US" b="1" dirty="0">
                <a:solidFill>
                  <a:schemeClr val="tx1"/>
                </a:solidFill>
              </a:rPr>
              <a:t>The answer does not include the digit that is the number of this clue.</a:t>
            </a:r>
          </a:p>
        </p:txBody>
      </p:sp>
      <p:sp>
        <p:nvSpPr>
          <p:cNvPr id="14" name="TextBox 13"/>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15" name="TextBox 14"/>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1166947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500"/>
                                        <p:tgtEl>
                                          <p:spTgt spid="26"/>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animEffect transition="in" filter="fade">
                                      <p:cBhvr>
                                        <p:cTn id="29" dur="500"/>
                                        <p:tgtEl>
                                          <p:spTgt spid="29"/>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31"/>
                                        </p:tgtEl>
                                        <p:attrNameLst>
                                          <p:attrName>style.visibility</p:attrName>
                                        </p:attrNameLst>
                                      </p:cBhvr>
                                      <p:to>
                                        <p:strVal val="visible"/>
                                      </p:to>
                                    </p:set>
                                    <p:animEffect transition="in" filter="fade">
                                      <p:cBhvr>
                                        <p:cTn id="39" dur="500"/>
                                        <p:tgtEl>
                                          <p:spTgt spid="3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32"/>
                                        </p:tgtEl>
                                        <p:attrNameLst>
                                          <p:attrName>style.visibility</p:attrName>
                                        </p:attrNameLst>
                                      </p:cBhvr>
                                      <p:to>
                                        <p:strVal val="visible"/>
                                      </p:to>
                                    </p:set>
                                    <p:animEffect transition="in" filter="fade">
                                      <p:cBhvr>
                                        <p:cTn id="4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1DE67F-2A7D-E28B-ABC6-CEC77B643DB1}"/>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2" name="Rectangle 11"/>
          <p:cNvSpPr/>
          <p:nvPr/>
        </p:nvSpPr>
        <p:spPr>
          <a:xfrm>
            <a:off x="5029200" y="2209800"/>
            <a:ext cx="3974306" cy="23622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After seeing the clues, you have narrowed the possibilities to a small set of numbers.  Before you see the answer, select your final estimate.  Write it down, and explain to someone why you chose that number.</a:t>
            </a:r>
          </a:p>
        </p:txBody>
      </p:sp>
      <p:sp>
        <p:nvSpPr>
          <p:cNvPr id="3" name="TextBox 2"/>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4" name="TextBox 3"/>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239017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2B14B52-66AB-0A07-EA1B-0B19F612EDBC}"/>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28" name="Rectangle 27"/>
          <p:cNvSpPr/>
          <p:nvPr/>
        </p:nvSpPr>
        <p:spPr>
          <a:xfrm>
            <a:off x="5029200" y="152401"/>
            <a:ext cx="3974306" cy="11430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a:solidFill>
                  <a:schemeClr val="tx1"/>
                </a:solidFill>
              </a:rPr>
              <a:t>37 pairs</a:t>
            </a:r>
          </a:p>
        </p:txBody>
      </p:sp>
      <p:sp>
        <p:nvSpPr>
          <p:cNvPr id="17" name="Rectangle 16"/>
          <p:cNvSpPr/>
          <p:nvPr/>
        </p:nvSpPr>
        <p:spPr>
          <a:xfrm>
            <a:off x="5020519" y="174586"/>
            <a:ext cx="3974306" cy="1143001"/>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rPr>
              <a:t>The Reveal</a:t>
            </a:r>
          </a:p>
          <a:p>
            <a:pPr algn="ctr"/>
            <a:r>
              <a:rPr lang="en-US" sz="2400" b="1" dirty="0">
                <a:solidFill>
                  <a:schemeClr val="tx1"/>
                </a:solidFill>
              </a:rPr>
              <a:t>Click to see the answer.</a:t>
            </a:r>
          </a:p>
        </p:txBody>
      </p:sp>
      <p:sp>
        <p:nvSpPr>
          <p:cNvPr id="6" name="Rectangle 5"/>
          <p:cNvSpPr/>
          <p:nvPr/>
        </p:nvSpPr>
        <p:spPr>
          <a:xfrm>
            <a:off x="4296107" y="8763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8" name="TextBox 7"/>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9" name="TextBox 8"/>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4060809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Picture 2" descr="C:\Users\Steve Wyborney\Desktop\Presentation1.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69724" y="3825528"/>
            <a:ext cx="1382296" cy="103672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40" name="TextBox 39"/>
          <p:cNvSpPr txBox="1"/>
          <p:nvPr/>
        </p:nvSpPr>
        <p:spPr>
          <a:xfrm>
            <a:off x="2413172" y="4984475"/>
            <a:ext cx="2312021" cy="246221"/>
          </a:xfrm>
          <a:prstGeom prst="rect">
            <a:avLst/>
          </a:prstGeom>
          <a:noFill/>
        </p:spPr>
        <p:txBody>
          <a:bodyPr wrap="square" rtlCol="0">
            <a:spAutoFit/>
          </a:bodyPr>
          <a:lstStyle/>
          <a:p>
            <a:pPr algn="ctr"/>
            <a:r>
              <a:rPr lang="en-US" sz="1000" b="1" dirty="0">
                <a:hlinkClick r:id="" action="ppaction://noaction"/>
              </a:rPr>
              <a:t>80 Cube Conversations Lessons</a:t>
            </a:r>
            <a:endParaRPr lang="en-US" sz="1000" b="1" dirty="0"/>
          </a:p>
        </p:txBody>
      </p:sp>
      <p:pic>
        <p:nvPicPr>
          <p:cNvPr id="30" name="Picture 29">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6183" y="5489455"/>
            <a:ext cx="1217004" cy="912753"/>
          </a:xfrm>
          <a:prstGeom prst="rect">
            <a:avLst/>
          </a:prstGeom>
          <a:ln w="19050">
            <a:solidFill>
              <a:schemeClr val="tx1"/>
            </a:solidFill>
          </a:ln>
        </p:spPr>
      </p:pic>
      <p:pic>
        <p:nvPicPr>
          <p:cNvPr id="1026" name="Picture 2" descr="C:\Users\Steve Wyborney\Desktop\20 Days Title Pic.jp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354733" y="5459714"/>
            <a:ext cx="1240944" cy="930708"/>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Steve Wyborney\Desktop\SPLAT blog post folder\Splat Promo Images and GIFs\Splat Level 3 B.jp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848816"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1895307" y="6390421"/>
            <a:ext cx="1124026" cy="400110"/>
          </a:xfrm>
          <a:prstGeom prst="rect">
            <a:avLst/>
          </a:prstGeom>
          <a:noFill/>
        </p:spPr>
        <p:txBody>
          <a:bodyPr wrap="none" rtlCol="0">
            <a:spAutoFit/>
          </a:bodyPr>
          <a:lstStyle/>
          <a:p>
            <a:pPr algn="ctr"/>
            <a:r>
              <a:rPr lang="en-US" sz="1000" b="1" dirty="0">
                <a:hlinkClick r:id="" action="ppaction://noaction"/>
              </a:rPr>
              <a:t>The Original </a:t>
            </a:r>
          </a:p>
          <a:p>
            <a:pPr algn="ctr"/>
            <a:r>
              <a:rPr lang="en-US" sz="1000" b="1" dirty="0">
                <a:hlinkClick r:id="" action="ppaction://noaction"/>
              </a:rPr>
              <a:t>50 Splat! Lessons </a:t>
            </a:r>
            <a:endParaRPr lang="en-US" sz="1000" b="1" dirty="0"/>
          </a:p>
        </p:txBody>
      </p:sp>
      <p:pic>
        <p:nvPicPr>
          <p:cNvPr id="16" name="Picture 7" descr="C:\Users\Steve Wyborney\Desktop\Splat Promos HUGE SET\Slide6.JP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3416021" y="5487808"/>
            <a:ext cx="1219200" cy="9144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224449" y="6425544"/>
            <a:ext cx="1519967" cy="400110"/>
          </a:xfrm>
          <a:prstGeom prst="rect">
            <a:avLst/>
          </a:prstGeom>
          <a:noFill/>
        </p:spPr>
        <p:txBody>
          <a:bodyPr wrap="square" rtlCol="0">
            <a:spAutoFit/>
          </a:bodyPr>
          <a:lstStyle/>
          <a:p>
            <a:pPr algn="ctr"/>
            <a:r>
              <a:rPr lang="en-US" sz="1000" b="1" dirty="0">
                <a:hlinkClick r:id="" action="ppaction://noaction"/>
              </a:rPr>
              <a:t>The Original 20 Fraction Splat! Lessons</a:t>
            </a:r>
            <a:endParaRPr lang="en-US" sz="1000" b="1" dirty="0"/>
          </a:p>
        </p:txBody>
      </p:sp>
      <p:sp>
        <p:nvSpPr>
          <p:cNvPr id="20" name="TextBox 19">
            <a:hlinkClick r:id="rId13"/>
          </p:cNvPr>
          <p:cNvSpPr txBox="1"/>
          <p:nvPr/>
        </p:nvSpPr>
        <p:spPr>
          <a:xfrm>
            <a:off x="7056737" y="6390422"/>
            <a:ext cx="1815820" cy="400110"/>
          </a:xfrm>
          <a:prstGeom prst="rect">
            <a:avLst/>
          </a:prstGeom>
          <a:noFill/>
        </p:spPr>
        <p:txBody>
          <a:bodyPr wrap="square" rtlCol="0">
            <a:spAutoFit/>
          </a:bodyPr>
          <a:lstStyle/>
          <a:p>
            <a:pPr algn="ctr"/>
            <a:r>
              <a:rPr lang="en-US" sz="1000" b="1" dirty="0">
                <a:hlinkClick r:id="" action="ppaction://noaction"/>
              </a:rPr>
              <a:t>20 Days of Number Sense </a:t>
            </a:r>
          </a:p>
          <a:p>
            <a:pPr algn="ctr"/>
            <a:r>
              <a:rPr lang="en-US" sz="1000" b="1" dirty="0">
                <a:hlinkClick r:id="" action="ppaction://noaction"/>
              </a:rPr>
              <a:t>&amp; Rich Math Talk</a:t>
            </a:r>
            <a:endParaRPr lang="en-US" sz="1000" b="1" dirty="0"/>
          </a:p>
        </p:txBody>
      </p:sp>
      <p:pic>
        <p:nvPicPr>
          <p:cNvPr id="28" name="Picture 2" descr="C:\Users\Steve Wyborney\Desktop\8.8.2018 Desktop\Estimation Clipboard Desktop Materials\Bundle 1 Glasses Pic.jpg">
            <a:hlinkClick r:id="rId14"/>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403091" y="5490427"/>
            <a:ext cx="1250801" cy="938101"/>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5118380" y="6416116"/>
            <a:ext cx="1815820" cy="400110"/>
          </a:xfrm>
          <a:prstGeom prst="rect">
            <a:avLst/>
          </a:prstGeom>
          <a:noFill/>
        </p:spPr>
        <p:txBody>
          <a:bodyPr wrap="square" rtlCol="0">
            <a:spAutoFit/>
          </a:bodyPr>
          <a:lstStyle/>
          <a:p>
            <a:pPr algn="ctr"/>
            <a:r>
              <a:rPr lang="en-US" sz="1000" b="1" dirty="0">
                <a:hlinkClick r:id="rId16"/>
              </a:rPr>
              <a:t>The Original 40 Estimation Clipboard Sets</a:t>
            </a:r>
            <a:endParaRPr lang="en-US" sz="1000" b="1" dirty="0"/>
          </a:p>
        </p:txBody>
      </p:sp>
      <p:sp>
        <p:nvSpPr>
          <p:cNvPr id="36" name="TextBox 35">
            <a:hlinkClick r:id="rId5"/>
          </p:cNvPr>
          <p:cNvSpPr txBox="1"/>
          <p:nvPr/>
        </p:nvSpPr>
        <p:spPr>
          <a:xfrm>
            <a:off x="304696" y="6402208"/>
            <a:ext cx="1099981" cy="246221"/>
          </a:xfrm>
          <a:prstGeom prst="rect">
            <a:avLst/>
          </a:prstGeom>
          <a:noFill/>
        </p:spPr>
        <p:txBody>
          <a:bodyPr wrap="none" rtlCol="0">
            <a:spAutoFit/>
          </a:bodyPr>
          <a:lstStyle/>
          <a:p>
            <a:pPr algn="ctr"/>
            <a:r>
              <a:rPr lang="en-US" sz="1000" b="1" dirty="0">
                <a:hlinkClick r:id="rId5"/>
              </a:rPr>
              <a:t>51 </a:t>
            </a:r>
            <a:r>
              <a:rPr lang="en-US" sz="1000" b="1" dirty="0" err="1">
                <a:hlinkClick r:id="rId5"/>
              </a:rPr>
              <a:t>Esti</a:t>
            </a:r>
            <a:r>
              <a:rPr lang="en-US" sz="1000" b="1" dirty="0">
                <a:hlinkClick r:id="rId5"/>
              </a:rPr>
              <a:t>-Mysteries</a:t>
            </a:r>
            <a:endParaRPr lang="en-US" sz="1000" b="1" dirty="0"/>
          </a:p>
        </p:txBody>
      </p:sp>
      <p:sp>
        <p:nvSpPr>
          <p:cNvPr id="60" name="TextBox 59">
            <a:extLst>
              <a:ext uri="{FF2B5EF4-FFF2-40B4-BE49-F238E27FC236}">
                <a16:creationId xmlns:a16="http://schemas.microsoft.com/office/drawing/2014/main" id="{0A48763A-117D-4E06-A282-445DE11ADFC2}"/>
              </a:ext>
            </a:extLst>
          </p:cNvPr>
          <p:cNvSpPr txBox="1"/>
          <p:nvPr/>
        </p:nvSpPr>
        <p:spPr>
          <a:xfrm>
            <a:off x="505998" y="4971597"/>
            <a:ext cx="1670649" cy="246221"/>
          </a:xfrm>
          <a:prstGeom prst="rect">
            <a:avLst/>
          </a:prstGeom>
          <a:noFill/>
        </p:spPr>
        <p:txBody>
          <a:bodyPr wrap="none" rtlCol="0">
            <a:spAutoFit/>
          </a:bodyPr>
          <a:lstStyle/>
          <a:p>
            <a:pPr algn="ctr"/>
            <a:r>
              <a:rPr lang="en-US" sz="1000" b="1" dirty="0">
                <a:hlinkClick r:id="rId17"/>
              </a:rPr>
              <a:t>More Estimation Clipboards</a:t>
            </a:r>
            <a:endParaRPr lang="en-US" sz="1000" b="1" dirty="0"/>
          </a:p>
        </p:txBody>
      </p:sp>
      <p:sp>
        <p:nvSpPr>
          <p:cNvPr id="62" name="TextBox 61">
            <a:extLst>
              <a:ext uri="{FF2B5EF4-FFF2-40B4-BE49-F238E27FC236}">
                <a16:creationId xmlns:a16="http://schemas.microsoft.com/office/drawing/2014/main" id="{32A63AEC-690B-4960-B022-F4F6B8139EB5}"/>
              </a:ext>
            </a:extLst>
          </p:cNvPr>
          <p:cNvSpPr txBox="1"/>
          <p:nvPr/>
        </p:nvSpPr>
        <p:spPr>
          <a:xfrm>
            <a:off x="7354417" y="4861581"/>
            <a:ext cx="1439817" cy="400110"/>
          </a:xfrm>
          <a:prstGeom prst="rect">
            <a:avLst/>
          </a:prstGeom>
          <a:noFill/>
        </p:spPr>
        <p:txBody>
          <a:bodyPr wrap="none" rtlCol="0">
            <a:spAutoFit/>
          </a:bodyPr>
          <a:lstStyle/>
          <a:p>
            <a:pPr algn="ctr"/>
            <a:r>
              <a:rPr lang="en-US" sz="1000" b="1" dirty="0"/>
              <a:t>2021-2022</a:t>
            </a:r>
          </a:p>
          <a:p>
            <a:pPr algn="ctr"/>
            <a:r>
              <a:rPr lang="en-US" sz="1000" b="1" dirty="0">
                <a:hlinkClick r:id="rId18"/>
              </a:rPr>
              <a:t>150 New </a:t>
            </a:r>
            <a:r>
              <a:rPr lang="en-US" sz="1000" b="1" dirty="0" err="1">
                <a:hlinkClick r:id="rId18"/>
              </a:rPr>
              <a:t>Esti</a:t>
            </a:r>
            <a:r>
              <a:rPr lang="en-US" sz="1000" b="1" dirty="0">
                <a:hlinkClick r:id="rId18"/>
              </a:rPr>
              <a:t>-Mysteries</a:t>
            </a:r>
            <a:endParaRPr lang="en-US" sz="1000" b="1" dirty="0"/>
          </a:p>
        </p:txBody>
      </p:sp>
      <p:pic>
        <p:nvPicPr>
          <p:cNvPr id="9" name="Picture 8">
            <a:hlinkClick r:id="rId18"/>
            <a:extLst>
              <a:ext uri="{FF2B5EF4-FFF2-40B4-BE49-F238E27FC236}">
                <a16:creationId xmlns:a16="http://schemas.microsoft.com/office/drawing/2014/main" id="{7294A5E7-6465-2C7A-B279-98132CD0BE90}"/>
              </a:ext>
            </a:extLst>
          </p:cNvPr>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7379313" y="3812590"/>
            <a:ext cx="1392547" cy="1044409"/>
          </a:xfrm>
          <a:prstGeom prst="rect">
            <a:avLst/>
          </a:prstGeom>
        </p:spPr>
      </p:pic>
      <p:pic>
        <p:nvPicPr>
          <p:cNvPr id="10" name="Picture 9">
            <a:hlinkClick r:id="rId17"/>
            <a:extLst>
              <a:ext uri="{FF2B5EF4-FFF2-40B4-BE49-F238E27FC236}">
                <a16:creationId xmlns:a16="http://schemas.microsoft.com/office/drawing/2014/main" id="{A61A015F-A3DD-C33E-5674-FFD01B639BD5}"/>
              </a:ext>
            </a:extLst>
          </p:cNvPr>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39740" y="3812650"/>
            <a:ext cx="1382293" cy="1036720"/>
          </a:xfrm>
          <a:prstGeom prst="rect">
            <a:avLst/>
          </a:prstGeom>
        </p:spPr>
      </p:pic>
      <p:pic>
        <p:nvPicPr>
          <p:cNvPr id="13" name="Picture 12">
            <a:hlinkClick r:id="rId21"/>
            <a:extLst>
              <a:ext uri="{FF2B5EF4-FFF2-40B4-BE49-F238E27FC236}">
                <a16:creationId xmlns:a16="http://schemas.microsoft.com/office/drawing/2014/main" id="{50AFCAEC-D77A-9618-0D24-185606441284}"/>
              </a:ext>
            </a:extLst>
          </p:cNvPr>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5393035" y="3810000"/>
            <a:ext cx="1402996" cy="1052247"/>
          </a:xfrm>
          <a:prstGeom prst="rect">
            <a:avLst/>
          </a:prstGeom>
        </p:spPr>
      </p:pic>
      <p:sp>
        <p:nvSpPr>
          <p:cNvPr id="22" name="TextBox 21">
            <a:extLst>
              <a:ext uri="{FF2B5EF4-FFF2-40B4-BE49-F238E27FC236}">
                <a16:creationId xmlns:a16="http://schemas.microsoft.com/office/drawing/2014/main" id="{55355F04-8178-8448-EF5C-1066723CB25B}"/>
              </a:ext>
            </a:extLst>
          </p:cNvPr>
          <p:cNvSpPr txBox="1"/>
          <p:nvPr/>
        </p:nvSpPr>
        <p:spPr>
          <a:xfrm>
            <a:off x="6621" y="0"/>
            <a:ext cx="3117579" cy="338554"/>
          </a:xfrm>
          <a:prstGeom prst="rect">
            <a:avLst/>
          </a:prstGeom>
          <a:noFill/>
          <a:ln>
            <a:noFill/>
          </a:ln>
        </p:spPr>
        <p:txBody>
          <a:bodyPr wrap="square" rtlCol="0">
            <a:spAutoFit/>
          </a:bodyPr>
          <a:lstStyle/>
          <a:p>
            <a:r>
              <a:rPr lang="en-US" sz="1600" b="1" dirty="0"/>
              <a:t>New Materials for 2024-2025</a:t>
            </a:r>
          </a:p>
        </p:txBody>
      </p:sp>
      <p:sp>
        <p:nvSpPr>
          <p:cNvPr id="23" name="TextBox 22">
            <a:extLst>
              <a:ext uri="{FF2B5EF4-FFF2-40B4-BE49-F238E27FC236}">
                <a16:creationId xmlns:a16="http://schemas.microsoft.com/office/drawing/2014/main" id="{ED33C7A7-D0BA-F0B4-A9C8-9EE85018BD4F}"/>
              </a:ext>
            </a:extLst>
          </p:cNvPr>
          <p:cNvSpPr txBox="1"/>
          <p:nvPr/>
        </p:nvSpPr>
        <p:spPr>
          <a:xfrm>
            <a:off x="5549411" y="3053062"/>
            <a:ext cx="1205778" cy="400110"/>
          </a:xfrm>
          <a:prstGeom prst="rect">
            <a:avLst/>
          </a:prstGeom>
          <a:noFill/>
        </p:spPr>
        <p:txBody>
          <a:bodyPr wrap="none" rtlCol="0">
            <a:spAutoFit/>
          </a:bodyPr>
          <a:lstStyle/>
          <a:p>
            <a:pPr algn="ctr"/>
            <a:r>
              <a:rPr lang="en-US" sz="1000" b="1" dirty="0">
                <a:hlinkClick r:id="" action="ppaction://noaction"/>
              </a:rPr>
              <a:t>The 3-Container </a:t>
            </a:r>
          </a:p>
          <a:p>
            <a:pPr algn="ctr"/>
            <a:r>
              <a:rPr lang="en-US" sz="1000" b="1" dirty="0">
                <a:hlinkClick r:id="" action="ppaction://noaction"/>
              </a:rPr>
              <a:t>Estimation Routine</a:t>
            </a:r>
            <a:endParaRPr lang="en-US" sz="1000" b="1" dirty="0"/>
          </a:p>
        </p:txBody>
      </p:sp>
      <p:sp>
        <p:nvSpPr>
          <p:cNvPr id="26" name="TextBox 25">
            <a:extLst>
              <a:ext uri="{FF2B5EF4-FFF2-40B4-BE49-F238E27FC236}">
                <a16:creationId xmlns:a16="http://schemas.microsoft.com/office/drawing/2014/main" id="{CDDFEC3F-B666-A746-626C-0D5F1996BD9B}"/>
              </a:ext>
            </a:extLst>
          </p:cNvPr>
          <p:cNvSpPr txBox="1"/>
          <p:nvPr/>
        </p:nvSpPr>
        <p:spPr>
          <a:xfrm>
            <a:off x="5413027" y="4830586"/>
            <a:ext cx="1439818" cy="400110"/>
          </a:xfrm>
          <a:prstGeom prst="rect">
            <a:avLst/>
          </a:prstGeom>
          <a:noFill/>
        </p:spPr>
        <p:txBody>
          <a:bodyPr wrap="none" rtlCol="0">
            <a:spAutoFit/>
          </a:bodyPr>
          <a:lstStyle/>
          <a:p>
            <a:pPr algn="ctr"/>
            <a:r>
              <a:rPr lang="en-US" sz="1000" b="1" dirty="0"/>
              <a:t>2022-2023</a:t>
            </a:r>
          </a:p>
          <a:p>
            <a:pPr algn="ctr"/>
            <a:r>
              <a:rPr lang="en-US" sz="1000" b="1" dirty="0">
                <a:hlinkClick r:id="rId21"/>
              </a:rPr>
              <a:t>170 New Esti-Mysteries</a:t>
            </a:r>
            <a:endParaRPr lang="en-US" sz="1000" b="1" dirty="0"/>
          </a:p>
        </p:txBody>
      </p:sp>
      <p:pic>
        <p:nvPicPr>
          <p:cNvPr id="55" name="Picture 54">
            <a:hlinkClick r:id="rId23"/>
            <a:extLst>
              <a:ext uri="{FF2B5EF4-FFF2-40B4-BE49-F238E27FC236}">
                <a16:creationId xmlns:a16="http://schemas.microsoft.com/office/drawing/2014/main" id="{62FDD34A-EBF7-08E6-D0B0-F06A8F0155E8}"/>
              </a:ext>
            </a:extLst>
          </p:cNvPr>
          <p:cNvPicPr>
            <a:picLocks noChangeAspect="1"/>
          </p:cNvPicPr>
          <p:nvPr/>
        </p:nvPicPr>
        <p:blipFill rotWithShape="1">
          <a:blip r:embed="rId24"/>
          <a:srcRect l="22331" t="7030" r="29922" b="7483"/>
          <a:stretch/>
        </p:blipFill>
        <p:spPr>
          <a:xfrm>
            <a:off x="5766448" y="35951"/>
            <a:ext cx="1091552" cy="1303068"/>
          </a:xfrm>
          <a:prstGeom prst="rect">
            <a:avLst/>
          </a:prstGeom>
        </p:spPr>
      </p:pic>
      <p:sp>
        <p:nvSpPr>
          <p:cNvPr id="56" name="TextBox 55">
            <a:hlinkClick r:id="rId23"/>
            <a:extLst>
              <a:ext uri="{FF2B5EF4-FFF2-40B4-BE49-F238E27FC236}">
                <a16:creationId xmlns:a16="http://schemas.microsoft.com/office/drawing/2014/main" id="{F786F18D-77CC-5EE1-D752-C85A1578DE1B}"/>
              </a:ext>
            </a:extLst>
          </p:cNvPr>
          <p:cNvSpPr txBox="1"/>
          <p:nvPr/>
        </p:nvSpPr>
        <p:spPr>
          <a:xfrm>
            <a:off x="5294431" y="1319429"/>
            <a:ext cx="2078038" cy="553998"/>
          </a:xfrm>
          <a:prstGeom prst="rect">
            <a:avLst/>
          </a:prstGeom>
          <a:noFill/>
        </p:spPr>
        <p:txBody>
          <a:bodyPr wrap="square" rtlCol="0">
            <a:spAutoFit/>
          </a:bodyPr>
          <a:lstStyle/>
          <a:p>
            <a:pPr algn="ctr"/>
            <a:r>
              <a:rPr lang="en-US" sz="1000" b="1" dirty="0">
                <a:hlinkClick r:id="rId23"/>
              </a:rPr>
              <a:t>The Multiplication Advantage!</a:t>
            </a:r>
            <a:endParaRPr lang="en-US" sz="1000" b="1" dirty="0"/>
          </a:p>
          <a:p>
            <a:pPr algn="ctr"/>
            <a:r>
              <a:rPr lang="en-US" sz="1000" b="1" dirty="0"/>
              <a:t>Ask your school to purchase a copy </a:t>
            </a:r>
          </a:p>
          <a:p>
            <a:pPr algn="ctr"/>
            <a:r>
              <a:rPr lang="en-US" sz="1000" b="1" dirty="0"/>
              <a:t>for every student in your class.</a:t>
            </a:r>
          </a:p>
        </p:txBody>
      </p:sp>
      <p:sp>
        <p:nvSpPr>
          <p:cNvPr id="59" name="TextBox 58">
            <a:extLst>
              <a:ext uri="{FF2B5EF4-FFF2-40B4-BE49-F238E27FC236}">
                <a16:creationId xmlns:a16="http://schemas.microsoft.com/office/drawing/2014/main" id="{B3F0858A-FC5E-EC76-D956-3D51D76B333A}"/>
              </a:ext>
            </a:extLst>
          </p:cNvPr>
          <p:cNvSpPr txBox="1"/>
          <p:nvPr/>
        </p:nvSpPr>
        <p:spPr>
          <a:xfrm>
            <a:off x="304651" y="3030116"/>
            <a:ext cx="1914307" cy="553998"/>
          </a:xfrm>
          <a:prstGeom prst="rect">
            <a:avLst/>
          </a:prstGeom>
          <a:noFill/>
        </p:spPr>
        <p:txBody>
          <a:bodyPr wrap="none" rtlCol="0">
            <a:spAutoFit/>
          </a:bodyPr>
          <a:lstStyle/>
          <a:p>
            <a:pPr algn="ctr"/>
            <a:r>
              <a:rPr lang="en-US" sz="1000" b="1" dirty="0"/>
              <a:t>The Mystery Number in the Box</a:t>
            </a:r>
          </a:p>
          <a:p>
            <a:pPr algn="ctr"/>
            <a:r>
              <a:rPr lang="en-US" sz="1000" b="1" dirty="0"/>
              <a:t>60-Second Math Mystery Videos</a:t>
            </a:r>
          </a:p>
          <a:p>
            <a:pPr algn="ctr"/>
            <a:r>
              <a:rPr lang="en-US" sz="1000" b="1" dirty="0">
                <a:hlinkClick r:id="rId25"/>
              </a:rPr>
              <a:t>View the entire playlist here.</a:t>
            </a:r>
            <a:endParaRPr lang="en-US" sz="1000" b="1" dirty="0"/>
          </a:p>
        </p:txBody>
      </p:sp>
      <p:pic>
        <p:nvPicPr>
          <p:cNvPr id="63" name="Picture 62">
            <a:hlinkClick r:id="rId25"/>
            <a:extLst>
              <a:ext uri="{FF2B5EF4-FFF2-40B4-BE49-F238E27FC236}">
                <a16:creationId xmlns:a16="http://schemas.microsoft.com/office/drawing/2014/main" id="{C4968D9B-B728-81CF-B53E-2004761484DF}"/>
              </a:ext>
            </a:extLst>
          </p:cNvPr>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456462" y="2007614"/>
            <a:ext cx="1762496" cy="991404"/>
          </a:xfrm>
          <a:prstGeom prst="rect">
            <a:avLst/>
          </a:prstGeom>
        </p:spPr>
      </p:pic>
      <p:pic>
        <p:nvPicPr>
          <p:cNvPr id="2053" name="Picture 2052">
            <a:hlinkClick r:id="rId27"/>
            <a:extLst>
              <a:ext uri="{FF2B5EF4-FFF2-40B4-BE49-F238E27FC236}">
                <a16:creationId xmlns:a16="http://schemas.microsoft.com/office/drawing/2014/main" id="{C086B83B-09CF-DEDA-3860-A45E76297132}"/>
              </a:ext>
            </a:extLst>
          </p:cNvPr>
          <p:cNvPicPr>
            <a:picLocks noChangeAspect="1"/>
          </p:cNvPicPr>
          <p:nvPr/>
        </p:nvPicPr>
        <p:blipFill>
          <a:blip r:embed="rId28"/>
          <a:stretch>
            <a:fillRect/>
          </a:stretch>
        </p:blipFill>
        <p:spPr>
          <a:xfrm>
            <a:off x="675980" y="436024"/>
            <a:ext cx="1765774" cy="910600"/>
          </a:xfrm>
          <a:prstGeom prst="rect">
            <a:avLst/>
          </a:prstGeom>
        </p:spPr>
      </p:pic>
      <p:sp>
        <p:nvSpPr>
          <p:cNvPr id="2054" name="TextBox 2053">
            <a:extLst>
              <a:ext uri="{FF2B5EF4-FFF2-40B4-BE49-F238E27FC236}">
                <a16:creationId xmlns:a16="http://schemas.microsoft.com/office/drawing/2014/main" id="{72237237-E815-441D-416F-7A3B6B41C1C7}"/>
              </a:ext>
            </a:extLst>
          </p:cNvPr>
          <p:cNvSpPr txBox="1"/>
          <p:nvPr/>
        </p:nvSpPr>
        <p:spPr>
          <a:xfrm>
            <a:off x="426578" y="1440214"/>
            <a:ext cx="2210862" cy="400110"/>
          </a:xfrm>
          <a:prstGeom prst="rect">
            <a:avLst/>
          </a:prstGeom>
          <a:noFill/>
        </p:spPr>
        <p:txBody>
          <a:bodyPr wrap="none" rtlCol="0">
            <a:spAutoFit/>
          </a:bodyPr>
          <a:lstStyle/>
          <a:p>
            <a:pPr algn="ctr"/>
            <a:r>
              <a:rPr lang="en-US" sz="1000" b="1" dirty="0"/>
              <a:t>How do I subscribe to the mailing list?</a:t>
            </a:r>
            <a:endParaRPr lang="en-US" sz="1000" b="1" dirty="0">
              <a:hlinkClick r:id="rId25"/>
            </a:endParaRPr>
          </a:p>
          <a:p>
            <a:pPr algn="ctr"/>
            <a:r>
              <a:rPr lang="en-US" sz="1000" b="1" dirty="0">
                <a:hlinkClick r:id="rId27"/>
              </a:rPr>
              <a:t>Sign Up Here</a:t>
            </a:r>
            <a:endParaRPr lang="en-US" sz="1000" b="1" dirty="0"/>
          </a:p>
        </p:txBody>
      </p:sp>
      <p:sp>
        <p:nvSpPr>
          <p:cNvPr id="2061" name="TextBox 2060">
            <a:hlinkClick r:id="rId29"/>
            <a:extLst>
              <a:ext uri="{FF2B5EF4-FFF2-40B4-BE49-F238E27FC236}">
                <a16:creationId xmlns:a16="http://schemas.microsoft.com/office/drawing/2014/main" id="{44EB9C8D-A69C-9569-03F7-4C5981756F77}"/>
              </a:ext>
            </a:extLst>
          </p:cNvPr>
          <p:cNvSpPr txBox="1"/>
          <p:nvPr/>
        </p:nvSpPr>
        <p:spPr>
          <a:xfrm>
            <a:off x="7329364" y="3028890"/>
            <a:ext cx="1468672" cy="400110"/>
          </a:xfrm>
          <a:prstGeom prst="rect">
            <a:avLst/>
          </a:prstGeom>
          <a:noFill/>
        </p:spPr>
        <p:txBody>
          <a:bodyPr wrap="none" rtlCol="0">
            <a:spAutoFit/>
          </a:bodyPr>
          <a:lstStyle/>
          <a:p>
            <a:pPr algn="ctr"/>
            <a:r>
              <a:rPr lang="en-US" sz="1000" b="1" dirty="0"/>
              <a:t>2023-24</a:t>
            </a:r>
            <a:r>
              <a:rPr lang="en-US" sz="1000" b="1" dirty="0">
                <a:hlinkClick r:id="rId29"/>
              </a:rPr>
              <a:t> </a:t>
            </a:r>
          </a:p>
          <a:p>
            <a:pPr algn="ctr"/>
            <a:r>
              <a:rPr lang="en-US" sz="1000" b="1" dirty="0">
                <a:hlinkClick r:id="rId29"/>
              </a:rPr>
              <a:t>100 New Esti-Mysteries</a:t>
            </a:r>
            <a:r>
              <a:rPr lang="en-US" sz="1000" b="1" dirty="0"/>
              <a:t> </a:t>
            </a:r>
          </a:p>
        </p:txBody>
      </p:sp>
      <p:pic>
        <p:nvPicPr>
          <p:cNvPr id="7" name="Picture 6">
            <a:hlinkClick r:id="rId30"/>
            <a:extLst>
              <a:ext uri="{FF2B5EF4-FFF2-40B4-BE49-F238E27FC236}">
                <a16:creationId xmlns:a16="http://schemas.microsoft.com/office/drawing/2014/main" id="{139DEB99-DE9E-7C02-2800-7C93A82D5B4A}"/>
              </a:ext>
            </a:extLst>
          </p:cNvPr>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2989150" y="294299"/>
            <a:ext cx="1648382" cy="1236286"/>
          </a:xfrm>
          <a:prstGeom prst="rect">
            <a:avLst/>
          </a:prstGeom>
        </p:spPr>
      </p:pic>
      <p:sp>
        <p:nvSpPr>
          <p:cNvPr id="2" name="TextBox 1">
            <a:hlinkClick r:id="rId30"/>
            <a:extLst>
              <a:ext uri="{FF2B5EF4-FFF2-40B4-BE49-F238E27FC236}">
                <a16:creationId xmlns:a16="http://schemas.microsoft.com/office/drawing/2014/main" id="{379566A5-5F98-0CEA-B430-D32D65770CFA}"/>
              </a:ext>
            </a:extLst>
          </p:cNvPr>
          <p:cNvSpPr txBox="1"/>
          <p:nvPr/>
        </p:nvSpPr>
        <p:spPr>
          <a:xfrm>
            <a:off x="3039380" y="1528312"/>
            <a:ext cx="1439818" cy="246221"/>
          </a:xfrm>
          <a:prstGeom prst="rect">
            <a:avLst/>
          </a:prstGeom>
          <a:noFill/>
        </p:spPr>
        <p:txBody>
          <a:bodyPr wrap="none" rtlCol="0">
            <a:spAutoFit/>
          </a:bodyPr>
          <a:lstStyle/>
          <a:p>
            <a:pPr algn="ctr"/>
            <a:r>
              <a:rPr lang="en-US" sz="1000" b="1" dirty="0">
                <a:hlinkClick r:id="rId30"/>
              </a:rPr>
              <a:t>110 New Esti-Mysteries</a:t>
            </a:r>
            <a:endParaRPr lang="en-US" sz="1000" b="1" dirty="0"/>
          </a:p>
        </p:txBody>
      </p:sp>
      <p:pic>
        <p:nvPicPr>
          <p:cNvPr id="21" name="Picture 20">
            <a:hlinkClick r:id="rId32"/>
            <a:extLst>
              <a:ext uri="{FF2B5EF4-FFF2-40B4-BE49-F238E27FC236}">
                <a16:creationId xmlns:a16="http://schemas.microsoft.com/office/drawing/2014/main" id="{A3C3B37C-4156-1780-AF0D-AF3C00AE4656}"/>
              </a:ext>
            </a:extLst>
          </p:cNvPr>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7455276" y="344217"/>
            <a:ext cx="1506696" cy="847516"/>
          </a:xfrm>
          <a:prstGeom prst="rect">
            <a:avLst/>
          </a:prstGeom>
        </p:spPr>
      </p:pic>
      <p:sp>
        <p:nvSpPr>
          <p:cNvPr id="27" name="TextBox 26">
            <a:hlinkClick r:id="rId32"/>
            <a:extLst>
              <a:ext uri="{FF2B5EF4-FFF2-40B4-BE49-F238E27FC236}">
                <a16:creationId xmlns:a16="http://schemas.microsoft.com/office/drawing/2014/main" id="{4476CAC2-FAFF-C5A7-1372-245B7837CEAB}"/>
              </a:ext>
            </a:extLst>
          </p:cNvPr>
          <p:cNvSpPr txBox="1"/>
          <p:nvPr/>
        </p:nvSpPr>
        <p:spPr>
          <a:xfrm>
            <a:off x="7549260" y="1321408"/>
            <a:ext cx="1318728" cy="553998"/>
          </a:xfrm>
          <a:prstGeom prst="rect">
            <a:avLst/>
          </a:prstGeom>
          <a:noFill/>
        </p:spPr>
        <p:txBody>
          <a:bodyPr wrap="square" rtlCol="0">
            <a:spAutoFit/>
          </a:bodyPr>
          <a:lstStyle/>
          <a:p>
            <a:pPr algn="ctr"/>
            <a:r>
              <a:rPr lang="en-US" sz="1000" b="1" dirty="0"/>
              <a:t>Multiplication Facts </a:t>
            </a:r>
          </a:p>
          <a:p>
            <a:pPr algn="ctr"/>
            <a:r>
              <a:rPr lang="en-US" sz="1000" b="1" dirty="0"/>
              <a:t>and Concepts Videos</a:t>
            </a:r>
          </a:p>
          <a:p>
            <a:pPr algn="ctr"/>
            <a:r>
              <a:rPr lang="en-US" sz="1000" b="1" dirty="0">
                <a:hlinkClick r:id="rId32"/>
              </a:rPr>
              <a:t>Learn more here.</a:t>
            </a:r>
            <a:endParaRPr lang="en-US" sz="1000" b="1" dirty="0"/>
          </a:p>
        </p:txBody>
      </p:sp>
      <p:pic>
        <p:nvPicPr>
          <p:cNvPr id="34" name="Picture 33">
            <a:hlinkClick r:id="rId34"/>
            <a:extLst>
              <a:ext uri="{FF2B5EF4-FFF2-40B4-BE49-F238E27FC236}">
                <a16:creationId xmlns:a16="http://schemas.microsoft.com/office/drawing/2014/main" id="{69AAB391-7C0B-F6E9-9985-D1CD2F0B0EEC}"/>
              </a:ext>
            </a:extLst>
          </p:cNvPr>
          <p:cNvPicPr>
            <a:picLocks noChangeAspect="1"/>
          </p:cNvPicPr>
          <p:nvPr/>
        </p:nvPicPr>
        <p:blipFill>
          <a:blip r:embed="rId35"/>
          <a:stretch>
            <a:fillRect/>
          </a:stretch>
        </p:blipFill>
        <p:spPr>
          <a:xfrm>
            <a:off x="2864474" y="2014622"/>
            <a:ext cx="1741384" cy="979529"/>
          </a:xfrm>
          <a:prstGeom prst="rect">
            <a:avLst/>
          </a:prstGeom>
        </p:spPr>
      </p:pic>
      <p:sp>
        <p:nvSpPr>
          <p:cNvPr id="35" name="TextBox 34">
            <a:extLst>
              <a:ext uri="{FF2B5EF4-FFF2-40B4-BE49-F238E27FC236}">
                <a16:creationId xmlns:a16="http://schemas.microsoft.com/office/drawing/2014/main" id="{B0EB72A8-086E-4CEB-8BD4-EA9BEAAFE808}"/>
              </a:ext>
            </a:extLst>
          </p:cNvPr>
          <p:cNvSpPr txBox="1"/>
          <p:nvPr/>
        </p:nvSpPr>
        <p:spPr>
          <a:xfrm>
            <a:off x="2739542" y="3146551"/>
            <a:ext cx="1991251" cy="400110"/>
          </a:xfrm>
          <a:prstGeom prst="rect">
            <a:avLst/>
          </a:prstGeom>
          <a:noFill/>
        </p:spPr>
        <p:txBody>
          <a:bodyPr wrap="none" rtlCol="0">
            <a:spAutoFit/>
          </a:bodyPr>
          <a:lstStyle/>
          <a:p>
            <a:pPr algn="ctr"/>
            <a:r>
              <a:rPr lang="en-US" sz="1000" b="1" dirty="0">
                <a:hlinkClick r:id="" action="ppaction://noaction"/>
              </a:rPr>
              <a:t>Leaping Numbers:</a:t>
            </a:r>
          </a:p>
          <a:p>
            <a:pPr algn="ctr"/>
            <a:r>
              <a:rPr lang="en-US" sz="1000" b="1" dirty="0">
                <a:hlinkClick r:id="" action="ppaction://noaction"/>
              </a:rPr>
              <a:t>Leap</a:t>
            </a:r>
            <a:r>
              <a:rPr lang="en-US" sz="1000" b="1" dirty="0">
                <a:hlinkClick r:id="rId34"/>
              </a:rPr>
              <a:t> Day Pattern Challenge Series</a:t>
            </a:r>
            <a:endParaRPr lang="en-US" sz="1000" b="1" dirty="0"/>
          </a:p>
        </p:txBody>
      </p:sp>
      <p:grpSp>
        <p:nvGrpSpPr>
          <p:cNvPr id="48" name="Group 47">
            <a:extLst>
              <a:ext uri="{FF2B5EF4-FFF2-40B4-BE49-F238E27FC236}">
                <a16:creationId xmlns:a16="http://schemas.microsoft.com/office/drawing/2014/main" id="{0F2EDF14-A0D3-431D-2E46-195825FCB523}"/>
              </a:ext>
            </a:extLst>
          </p:cNvPr>
          <p:cNvGrpSpPr/>
          <p:nvPr/>
        </p:nvGrpSpPr>
        <p:grpSpPr>
          <a:xfrm>
            <a:off x="0" y="0"/>
            <a:ext cx="9144000" cy="6866731"/>
            <a:chOff x="0" y="0"/>
            <a:chExt cx="9144000" cy="6866731"/>
          </a:xfrm>
        </p:grpSpPr>
        <p:cxnSp>
          <p:nvCxnSpPr>
            <p:cNvPr id="6" name="Straight Connector 5"/>
            <p:cNvCxnSpPr/>
            <p:nvPr/>
          </p:nvCxnSpPr>
          <p:spPr>
            <a:xfrm>
              <a:off x="0" y="533789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E1C72D34-4448-4691-816D-BA6D6D312D23}"/>
                </a:ext>
              </a:extLst>
            </p:cNvPr>
            <p:cNvCxnSpPr/>
            <p:nvPr/>
          </p:nvCxnSpPr>
          <p:spPr>
            <a:xfrm>
              <a:off x="0" y="3611271"/>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7DCC4AE4-905C-D582-7EBF-67ED2FC9815B}"/>
                </a:ext>
              </a:extLst>
            </p:cNvPr>
            <p:cNvCxnSpPr/>
            <p:nvPr/>
          </p:nvCxnSpPr>
          <p:spPr>
            <a:xfrm>
              <a:off x="0" y="1905000"/>
              <a:ext cx="9144000"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3D5735E2-7521-6355-A750-6C558BBA3511}"/>
                </a:ext>
              </a:extLst>
            </p:cNvPr>
            <p:cNvCxnSpPr>
              <a:cxnSpLocks/>
            </p:cNvCxnSpPr>
            <p:nvPr/>
          </p:nvCxnSpPr>
          <p:spPr>
            <a:xfrm>
              <a:off x="5294432" y="0"/>
              <a:ext cx="0" cy="1905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463D3BAA-7851-A742-CF12-7321804B1F11}"/>
                </a:ext>
              </a:extLst>
            </p:cNvPr>
            <p:cNvCxnSpPr>
              <a:cxnSpLocks/>
            </p:cNvCxnSpPr>
            <p:nvPr/>
          </p:nvCxnSpPr>
          <p:spPr>
            <a:xfrm>
              <a:off x="4944232" y="1905000"/>
              <a:ext cx="0" cy="4961731"/>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pic>
        <p:nvPicPr>
          <p:cNvPr id="8" name="Picture 7">
            <a:hlinkClick r:id="rId36"/>
            <a:extLst>
              <a:ext uri="{FF2B5EF4-FFF2-40B4-BE49-F238E27FC236}">
                <a16:creationId xmlns:a16="http://schemas.microsoft.com/office/drawing/2014/main" id="{565CE31B-6FF6-CBEC-F5C1-0087A949A115}"/>
              </a:ext>
            </a:extLst>
          </p:cNvPr>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5362643" y="2033543"/>
            <a:ext cx="1392546" cy="1044410"/>
          </a:xfrm>
          <a:prstGeom prst="rect">
            <a:avLst/>
          </a:prstGeom>
        </p:spPr>
      </p:pic>
      <p:pic>
        <p:nvPicPr>
          <p:cNvPr id="2060" name="Picture 2059">
            <a:hlinkClick r:id="rId29"/>
            <a:extLst>
              <a:ext uri="{FF2B5EF4-FFF2-40B4-BE49-F238E27FC236}">
                <a16:creationId xmlns:a16="http://schemas.microsoft.com/office/drawing/2014/main" id="{F6352322-9D1F-9B55-BBD3-079DC2ED4676}"/>
              </a:ext>
            </a:extLst>
          </p:cNvPr>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7379355" y="1990479"/>
            <a:ext cx="1396056" cy="1047043"/>
          </a:xfrm>
          <a:prstGeom prst="rect">
            <a:avLst/>
          </a:prstGeom>
        </p:spPr>
      </p:pic>
    </p:spTree>
    <p:extLst>
      <p:ext uri="{BB962C8B-B14F-4D97-AF65-F5344CB8AC3E}">
        <p14:creationId xmlns:p14="http://schemas.microsoft.com/office/powerpoint/2010/main" val="24557355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2629DB03-3638-593E-12BC-B70E7E5C2870}"/>
            </a:ext>
          </a:extLst>
        </p:cNvPr>
        <p:cNvGrpSpPr/>
        <p:nvPr/>
      </p:nvGrpSpPr>
      <p:grpSpPr>
        <a:xfrm>
          <a:off x="0" y="0"/>
          <a:ext cx="0" cy="0"/>
          <a:chOff x="0" y="0"/>
          <a:chExt cx="0" cy="0"/>
        </a:xfrm>
      </p:grpSpPr>
      <p:sp>
        <p:nvSpPr>
          <p:cNvPr id="22" name="Title 1">
            <a:extLst>
              <a:ext uri="{FF2B5EF4-FFF2-40B4-BE49-F238E27FC236}">
                <a16:creationId xmlns:a16="http://schemas.microsoft.com/office/drawing/2014/main" id="{DEAB6E66-459A-A30F-71AF-98C804960C29}"/>
              </a:ext>
            </a:extLst>
          </p:cNvPr>
          <p:cNvSpPr txBox="1">
            <a:spLocks/>
          </p:cNvSpPr>
          <p:nvPr/>
        </p:nvSpPr>
        <p:spPr>
          <a:xfrm>
            <a:off x="0" y="1958975"/>
            <a:ext cx="9144000" cy="147002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5400" b="1" dirty="0">
                <a:solidFill>
                  <a:srgbClr val="FFFF00"/>
                </a:solidFill>
              </a:rPr>
              <a:t>“Cheering for Esti-Mysteries”</a:t>
            </a:r>
          </a:p>
        </p:txBody>
      </p:sp>
      <p:sp>
        <p:nvSpPr>
          <p:cNvPr id="4" name="Rectangle 3">
            <a:extLst>
              <a:ext uri="{FF2B5EF4-FFF2-40B4-BE49-F238E27FC236}">
                <a16:creationId xmlns:a16="http://schemas.microsoft.com/office/drawing/2014/main" id="{4633490F-14A3-84AA-529C-81C4F0F88AAD}"/>
              </a:ext>
            </a:extLst>
          </p:cNvPr>
          <p:cNvSpPr/>
          <p:nvPr/>
        </p:nvSpPr>
        <p:spPr>
          <a:xfrm>
            <a:off x="2743200" y="3390900"/>
            <a:ext cx="3974306" cy="3467100"/>
          </a:xfrm>
          <a:prstGeom prst="rect">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Important Note:</a:t>
            </a:r>
          </a:p>
          <a:p>
            <a:pPr algn="ctr"/>
            <a:r>
              <a:rPr lang="en-US" sz="1600" b="1" dirty="0">
                <a:solidFill>
                  <a:schemeClr val="tx1"/>
                </a:solidFill>
              </a:rPr>
              <a:t>If you can see this box, then the slide show is not playing and the reveal won’t work. </a:t>
            </a:r>
          </a:p>
          <a:p>
            <a:pPr algn="ctr"/>
            <a:endParaRPr lang="en-US" sz="1600" b="1" dirty="0">
              <a:solidFill>
                <a:schemeClr val="tx1"/>
              </a:solidFill>
            </a:endParaRPr>
          </a:p>
          <a:p>
            <a:pPr algn="ctr"/>
            <a:r>
              <a:rPr lang="en-US" sz="1600" b="1" dirty="0">
                <a:solidFill>
                  <a:schemeClr val="tx1"/>
                </a:solidFill>
              </a:rPr>
              <a:t>Here is the solution:</a:t>
            </a:r>
          </a:p>
          <a:p>
            <a:pPr algn="ctr"/>
            <a:endParaRPr lang="en-US" sz="1600" b="1" dirty="0">
              <a:solidFill>
                <a:schemeClr val="tx1"/>
              </a:solidFill>
            </a:endParaRPr>
          </a:p>
          <a:p>
            <a:pPr algn="ctr"/>
            <a:r>
              <a:rPr lang="en-US" sz="1600" b="1" dirty="0">
                <a:solidFill>
                  <a:schemeClr val="tx1"/>
                </a:solidFill>
              </a:rPr>
              <a:t>If you are using PowerPoint, </a:t>
            </a:r>
          </a:p>
          <a:p>
            <a:pPr algn="ctr"/>
            <a:r>
              <a:rPr lang="en-US" sz="1600" b="1" dirty="0">
                <a:solidFill>
                  <a:schemeClr val="tx1"/>
                </a:solidFill>
              </a:rPr>
              <a:t>click on Slide Show, </a:t>
            </a:r>
          </a:p>
          <a:p>
            <a:pPr algn="ctr"/>
            <a:r>
              <a:rPr lang="en-US" sz="1600" b="1" dirty="0">
                <a:solidFill>
                  <a:schemeClr val="tx1"/>
                </a:solidFill>
              </a:rPr>
              <a:t>then click on From Current Slide.</a:t>
            </a:r>
          </a:p>
          <a:p>
            <a:pPr algn="ctr"/>
            <a:endParaRPr lang="en-US" sz="1600" b="1" dirty="0">
              <a:solidFill>
                <a:schemeClr val="tx1"/>
              </a:solidFill>
            </a:endParaRPr>
          </a:p>
          <a:p>
            <a:pPr algn="ctr"/>
            <a:r>
              <a:rPr lang="en-US" sz="1600" b="1" dirty="0">
                <a:solidFill>
                  <a:schemeClr val="tx1"/>
                </a:solidFill>
              </a:rPr>
              <a:t>If you are using Google Slides, </a:t>
            </a:r>
          </a:p>
          <a:p>
            <a:pPr algn="ctr"/>
            <a:r>
              <a:rPr lang="en-US" sz="1600" b="1" dirty="0">
                <a:solidFill>
                  <a:schemeClr val="tx1"/>
                </a:solidFill>
              </a:rPr>
              <a:t>click on View then Present.</a:t>
            </a:r>
          </a:p>
        </p:txBody>
      </p:sp>
      <p:sp>
        <p:nvSpPr>
          <p:cNvPr id="5" name="TextBox 4">
            <a:extLst>
              <a:ext uri="{FF2B5EF4-FFF2-40B4-BE49-F238E27FC236}">
                <a16:creationId xmlns:a16="http://schemas.microsoft.com/office/drawing/2014/main" id="{9FB64F54-566D-0D63-62B8-FA934FBE82C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2"/>
              </a:rPr>
              <a:t>www.stevewyborney.com</a:t>
            </a:r>
            <a:endParaRPr lang="en-US" sz="1200" b="1" dirty="0">
              <a:solidFill>
                <a:schemeClr val="bg1"/>
              </a:solidFill>
            </a:endParaRPr>
          </a:p>
        </p:txBody>
      </p:sp>
      <p:sp>
        <p:nvSpPr>
          <p:cNvPr id="6" name="TextBox 5">
            <a:extLst>
              <a:ext uri="{FF2B5EF4-FFF2-40B4-BE49-F238E27FC236}">
                <a16:creationId xmlns:a16="http://schemas.microsoft.com/office/drawing/2014/main" id="{EDDAC5B1-E053-34EB-1FD7-71D70ADCFD89}"/>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2438048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a:extLst>
            <a:ext uri="{FF2B5EF4-FFF2-40B4-BE49-F238E27FC236}">
              <a16:creationId xmlns:a16="http://schemas.microsoft.com/office/drawing/2014/main" id="{A060B6CB-B833-2117-AA9F-CE1470B2EC6B}"/>
            </a:ext>
          </a:extLst>
        </p:cNvPr>
        <p:cNvGrpSpPr/>
        <p:nvPr/>
      </p:nvGrpSpPr>
      <p:grpSpPr>
        <a:xfrm>
          <a:off x="0" y="0"/>
          <a:ext cx="0" cy="0"/>
          <a:chOff x="0" y="0"/>
          <a:chExt cx="0" cy="0"/>
        </a:xfrm>
      </p:grpSpPr>
      <p:pic>
        <p:nvPicPr>
          <p:cNvPr id="3" name="Picture 2">
            <a:extLst>
              <a:ext uri="{FF2B5EF4-FFF2-40B4-BE49-F238E27FC236}">
                <a16:creationId xmlns:a16="http://schemas.microsoft.com/office/drawing/2014/main" id="{8873E377-D4BD-FFAA-8087-2462E39E85DD}"/>
              </a:ext>
            </a:extLst>
          </p:cNvPr>
          <p:cNvPicPr>
            <a:picLocks noChangeAspect="1"/>
          </p:cNvPicPr>
          <p:nvPr/>
        </p:nvPicPr>
        <p:blipFill>
          <a:blip r:embed="rId2">
            <a:extLst>
              <a:ext uri="{28A0092B-C50C-407E-A947-70E740481C1C}">
                <a14:useLocalDpi xmlns:a14="http://schemas.microsoft.com/office/drawing/2010/main" val="0"/>
              </a:ext>
            </a:extLst>
          </a:blip>
          <a:srcRect r="50000"/>
          <a:stretch/>
        </p:blipFill>
        <p:spPr>
          <a:xfrm>
            <a:off x="0" y="0"/>
            <a:ext cx="4572000" cy="6858000"/>
          </a:xfrm>
          <a:prstGeom prst="rect">
            <a:avLst/>
          </a:prstGeom>
        </p:spPr>
      </p:pic>
      <p:sp>
        <p:nvSpPr>
          <p:cNvPr id="11" name="Rectangle 10">
            <a:extLst>
              <a:ext uri="{FF2B5EF4-FFF2-40B4-BE49-F238E27FC236}">
                <a16:creationId xmlns:a16="http://schemas.microsoft.com/office/drawing/2014/main" id="{8607AEBF-A553-56D9-9BB4-451D7724E347}"/>
              </a:ext>
            </a:extLst>
          </p:cNvPr>
          <p:cNvSpPr/>
          <p:nvPr/>
        </p:nvSpPr>
        <p:spPr>
          <a:xfrm>
            <a:off x="5017294" y="12954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As the clues appear, use the information to narrow the possibilities to a smaller set.  After each clue, use estimation again to determine which of the remaining answers is the most reasonable. </a:t>
            </a:r>
          </a:p>
        </p:txBody>
      </p:sp>
      <p:sp>
        <p:nvSpPr>
          <p:cNvPr id="12" name="Rectangle 11">
            <a:extLst>
              <a:ext uri="{FF2B5EF4-FFF2-40B4-BE49-F238E27FC236}">
                <a16:creationId xmlns:a16="http://schemas.microsoft.com/office/drawing/2014/main" id="{95B44D19-B6A7-A558-EE79-2B2886227ED7}"/>
              </a:ext>
            </a:extLst>
          </p:cNvPr>
          <p:cNvSpPr/>
          <p:nvPr/>
        </p:nvSpPr>
        <p:spPr>
          <a:xfrm>
            <a:off x="5029200" y="76200"/>
            <a:ext cx="3974306" cy="9144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How many </a:t>
            </a:r>
            <a:r>
              <a:rPr lang="en-US" sz="2000" b="1" u="sng" dirty="0">
                <a:solidFill>
                  <a:schemeClr val="tx1"/>
                </a:solidFill>
              </a:rPr>
              <a:t>pairs</a:t>
            </a:r>
            <a:r>
              <a:rPr lang="en-US" sz="2000" b="1" dirty="0">
                <a:solidFill>
                  <a:schemeClr val="tx1"/>
                </a:solidFill>
              </a:rPr>
              <a:t> of hands </a:t>
            </a:r>
          </a:p>
          <a:p>
            <a:pPr algn="ctr"/>
            <a:r>
              <a:rPr lang="en-US" sz="2000" b="1" dirty="0">
                <a:solidFill>
                  <a:schemeClr val="tx1"/>
                </a:solidFill>
              </a:rPr>
              <a:t>are in the vase?</a:t>
            </a:r>
          </a:p>
        </p:txBody>
      </p:sp>
      <p:sp>
        <p:nvSpPr>
          <p:cNvPr id="13" name="Rectangle 12">
            <a:extLst>
              <a:ext uri="{FF2B5EF4-FFF2-40B4-BE49-F238E27FC236}">
                <a16:creationId xmlns:a16="http://schemas.microsoft.com/office/drawing/2014/main" id="{A86BE4D9-245E-6F79-6CC8-F38A004BCCA9}"/>
              </a:ext>
            </a:extLst>
          </p:cNvPr>
          <p:cNvSpPr/>
          <p:nvPr/>
        </p:nvSpPr>
        <p:spPr>
          <a:xfrm>
            <a:off x="5029200" y="3810000"/>
            <a:ext cx="3974306" cy="2209800"/>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rPr>
              <a:t>Write down your first estimate.  After each clue, you’ll see if your estimate is still a possibility.  After each clue, if it is no longer possible write down a new estimate – and be prepared to explain why you chose it. </a:t>
            </a:r>
          </a:p>
        </p:txBody>
      </p:sp>
      <p:sp>
        <p:nvSpPr>
          <p:cNvPr id="6" name="TextBox 5">
            <a:extLst>
              <a:ext uri="{FF2B5EF4-FFF2-40B4-BE49-F238E27FC236}">
                <a16:creationId xmlns:a16="http://schemas.microsoft.com/office/drawing/2014/main" id="{2211E2F8-112A-9AAF-DEF0-6EA7CA2C6017}"/>
              </a:ext>
            </a:extLst>
          </p:cNvPr>
          <p:cNvSpPr txBox="1"/>
          <p:nvPr/>
        </p:nvSpPr>
        <p:spPr>
          <a:xfrm>
            <a:off x="7300226" y="6581001"/>
            <a:ext cx="1843774" cy="276999"/>
          </a:xfrm>
          <a:prstGeom prst="rect">
            <a:avLst/>
          </a:prstGeom>
          <a:noFill/>
        </p:spPr>
        <p:txBody>
          <a:bodyPr wrap="none" rtlCol="0">
            <a:spAutoFit/>
          </a:bodyPr>
          <a:lstStyle/>
          <a:p>
            <a:pPr algn="r"/>
            <a:r>
              <a:rPr lang="en-US" sz="1200" b="1" dirty="0">
                <a:solidFill>
                  <a:schemeClr val="tx1">
                    <a:lumMod val="75000"/>
                    <a:lumOff val="25000"/>
                  </a:schemeClr>
                </a:solidFill>
                <a:hlinkClick r:id="rId3"/>
              </a:rPr>
              <a:t>www.stevewyborney.com</a:t>
            </a:r>
            <a:endParaRPr lang="en-US" sz="1200" b="1" dirty="0">
              <a:solidFill>
                <a:schemeClr val="bg1"/>
              </a:solidFill>
            </a:endParaRPr>
          </a:p>
        </p:txBody>
      </p:sp>
      <p:sp>
        <p:nvSpPr>
          <p:cNvPr id="7" name="TextBox 6">
            <a:extLst>
              <a:ext uri="{FF2B5EF4-FFF2-40B4-BE49-F238E27FC236}">
                <a16:creationId xmlns:a16="http://schemas.microsoft.com/office/drawing/2014/main" id="{F0C31764-8275-573A-1ACA-FFB996C1EB8B}"/>
              </a:ext>
            </a:extLst>
          </p:cNvPr>
          <p:cNvSpPr txBox="1"/>
          <p:nvPr/>
        </p:nvSpPr>
        <p:spPr>
          <a:xfrm>
            <a:off x="-26524" y="6581001"/>
            <a:ext cx="1228093" cy="276999"/>
          </a:xfrm>
          <a:prstGeom prst="rect">
            <a:avLst/>
          </a:prstGeom>
          <a:noFill/>
        </p:spPr>
        <p:txBody>
          <a:bodyPr wrap="none" rtlCol="0">
            <a:spAutoFit/>
          </a:bodyPr>
          <a:lstStyle/>
          <a:p>
            <a:r>
              <a:rPr lang="en-US" sz="1200" b="1" dirty="0">
                <a:solidFill>
                  <a:schemeClr val="bg1"/>
                </a:solidFill>
              </a:rPr>
              <a:t>Steve </a:t>
            </a:r>
            <a:r>
              <a:rPr lang="en-US" sz="1200" b="1" dirty="0" err="1">
                <a:solidFill>
                  <a:schemeClr val="bg1"/>
                </a:solidFill>
              </a:rPr>
              <a:t>Wyborney</a:t>
            </a:r>
            <a:endParaRPr lang="en-US" sz="1200" b="1" dirty="0">
              <a:solidFill>
                <a:schemeClr val="bg1"/>
              </a:solidFill>
            </a:endParaRPr>
          </a:p>
        </p:txBody>
      </p:sp>
    </p:spTree>
    <p:extLst>
      <p:ext uri="{BB962C8B-B14F-4D97-AF65-F5344CB8AC3E}">
        <p14:creationId xmlns:p14="http://schemas.microsoft.com/office/powerpoint/2010/main" val="344559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20120</TotalTime>
  <Words>2166</Words>
  <Application>Microsoft Office PowerPoint</Application>
  <PresentationFormat>On-screen Show (4:3)</PresentationFormat>
  <Paragraphs>570</Paragraphs>
  <Slides>19</Slides>
  <Notes>3</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19</vt:i4>
      </vt:variant>
    </vt:vector>
  </HeadingPairs>
  <TitlesOfParts>
    <vt:vector size="22"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Steve Wyborney</dc:creator>
  <cp:lastModifiedBy>Steve Wyborney</cp:lastModifiedBy>
  <cp:revision>235</cp:revision>
  <dcterms:created xsi:type="dcterms:W3CDTF">2020-11-09T02:38:45Z</dcterms:created>
  <dcterms:modified xsi:type="dcterms:W3CDTF">2025-03-06T23:28:19Z</dcterms:modified>
</cp:coreProperties>
</file>