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1711" r:id="rId2"/>
    <p:sldId id="1713" r:id="rId3"/>
    <p:sldId id="1714" r:id="rId4"/>
    <p:sldId id="1712" r:id="rId5"/>
    <p:sldId id="1715" r:id="rId6"/>
    <p:sldId id="1716" r:id="rId7"/>
    <p:sldId id="1717" r:id="rId8"/>
    <p:sldId id="1680" r:id="rId9"/>
    <p:sldId id="257" r:id="rId10"/>
    <p:sldId id="258" r:id="rId11"/>
    <p:sldId id="259" r:id="rId12"/>
    <p:sldId id="260" r:id="rId13"/>
    <p:sldId id="261" r:id="rId14"/>
    <p:sldId id="1691" r:id="rId15"/>
    <p:sldId id="1694" r:id="rId16"/>
    <p:sldId id="1695" r:id="rId17"/>
    <p:sldId id="1696" r:id="rId18"/>
    <p:sldId id="1697" r:id="rId19"/>
    <p:sldId id="1698" r:id="rId20"/>
    <p:sldId id="1706" r:id="rId21"/>
    <p:sldId id="1700" r:id="rId22"/>
    <p:sldId id="1701" r:id="rId23"/>
    <p:sldId id="1702" r:id="rId24"/>
    <p:sldId id="1703" r:id="rId25"/>
    <p:sldId id="1704" r:id="rId26"/>
    <p:sldId id="1707"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B050"/>
    <a:srgbClr val="FF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104" d="100"/>
          <a:sy n="104" d="100"/>
        </p:scale>
        <p:origin x="1188" y="9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11/6/2024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14</a:t>
            </a:fld>
            <a:endParaRPr lang="en-US"/>
          </a:p>
        </p:txBody>
      </p:sp>
    </p:spTree>
    <p:extLst>
      <p:ext uri="{BB962C8B-B14F-4D97-AF65-F5344CB8AC3E}">
        <p14:creationId xmlns:p14="http://schemas.microsoft.com/office/powerpoint/2010/main" val="3914269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20</a:t>
            </a:fld>
            <a:endParaRPr lang="en-US"/>
          </a:p>
        </p:txBody>
      </p:sp>
    </p:spTree>
    <p:extLst>
      <p:ext uri="{BB962C8B-B14F-4D97-AF65-F5344CB8AC3E}">
        <p14:creationId xmlns:p14="http://schemas.microsoft.com/office/powerpoint/2010/main" val="3914269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26</a:t>
            </a:fld>
            <a:endParaRPr lang="en-US"/>
          </a:p>
        </p:txBody>
      </p:sp>
    </p:spTree>
    <p:extLst>
      <p:ext uri="{BB962C8B-B14F-4D97-AF65-F5344CB8AC3E}">
        <p14:creationId xmlns:p14="http://schemas.microsoft.com/office/powerpoint/2010/main" val="3914269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11/6/2024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11/6/2024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11/6/2024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11/6/2024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9.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13.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22.png"/><Relationship Id="rId38" Type="http://schemas.openxmlformats.org/officeDocument/2006/relationships/image" Target="../media/image25.jpeg"/><Relationship Id="rId2" Type="http://schemas.openxmlformats.org/officeDocument/2006/relationships/notesSlide" Target="../notesSlides/notesSlide1.xml"/><Relationship Id="rId16" Type="http://schemas.openxmlformats.org/officeDocument/2006/relationships/hyperlink" Target="https://stevewyborney.com/2018/04/the-estimation-clipboard/" TargetMode="External"/><Relationship Id="rId20" Type="http://schemas.openxmlformats.org/officeDocument/2006/relationships/image" Target="../media/image16.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hyperlink" Target="http://www.stevewyborney.com/?p=1028" TargetMode="External"/><Relationship Id="rId24" Type="http://schemas.openxmlformats.org/officeDocument/2006/relationships/image" Target="../media/image18.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24.jpeg"/><Relationship Id="rId5" Type="http://schemas.openxmlformats.org/officeDocument/2006/relationships/hyperlink" Target="https://stevewyborney.com/2019/09/51-esti-mysteries/" TargetMode="External"/><Relationship Id="rId15" Type="http://schemas.openxmlformats.org/officeDocument/2006/relationships/image" Target="../media/image14.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20.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12.jpeg"/><Relationship Id="rId19" Type="http://schemas.openxmlformats.org/officeDocument/2006/relationships/image" Target="../media/image15.png"/><Relationship Id="rId31" Type="http://schemas.openxmlformats.org/officeDocument/2006/relationships/image" Target="../media/image21.png"/><Relationship Id="rId4" Type="http://schemas.openxmlformats.org/officeDocument/2006/relationships/image" Target="../media/image9.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7.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9.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13.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22.png"/><Relationship Id="rId38" Type="http://schemas.openxmlformats.org/officeDocument/2006/relationships/image" Target="../media/image25.jpeg"/><Relationship Id="rId2" Type="http://schemas.openxmlformats.org/officeDocument/2006/relationships/notesSlide" Target="../notesSlides/notesSlide2.xml"/><Relationship Id="rId16" Type="http://schemas.openxmlformats.org/officeDocument/2006/relationships/hyperlink" Target="https://stevewyborney.com/2018/04/the-estimation-clipboard/" TargetMode="External"/><Relationship Id="rId20" Type="http://schemas.openxmlformats.org/officeDocument/2006/relationships/image" Target="../media/image16.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hyperlink" Target="http://www.stevewyborney.com/?p=1028" TargetMode="External"/><Relationship Id="rId24" Type="http://schemas.openxmlformats.org/officeDocument/2006/relationships/image" Target="../media/image18.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24.jpeg"/><Relationship Id="rId5" Type="http://schemas.openxmlformats.org/officeDocument/2006/relationships/hyperlink" Target="https://stevewyborney.com/2019/09/51-esti-mysteries/" TargetMode="External"/><Relationship Id="rId15" Type="http://schemas.openxmlformats.org/officeDocument/2006/relationships/image" Target="../media/image14.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20.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12.jpeg"/><Relationship Id="rId19" Type="http://schemas.openxmlformats.org/officeDocument/2006/relationships/image" Target="../media/image15.png"/><Relationship Id="rId31" Type="http://schemas.openxmlformats.org/officeDocument/2006/relationships/image" Target="../media/image21.png"/><Relationship Id="rId4" Type="http://schemas.openxmlformats.org/officeDocument/2006/relationships/image" Target="../media/image9.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7.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23.png"/></Relationships>
</file>

<file path=ppt/slides/_rels/slide21.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9.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13.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22.png"/><Relationship Id="rId38" Type="http://schemas.openxmlformats.org/officeDocument/2006/relationships/image" Target="../media/image25.jpeg"/><Relationship Id="rId2" Type="http://schemas.openxmlformats.org/officeDocument/2006/relationships/notesSlide" Target="../notesSlides/notesSlide3.xml"/><Relationship Id="rId16" Type="http://schemas.openxmlformats.org/officeDocument/2006/relationships/hyperlink" Target="https://stevewyborney.com/2018/04/the-estimation-clipboard/" TargetMode="External"/><Relationship Id="rId20" Type="http://schemas.openxmlformats.org/officeDocument/2006/relationships/image" Target="../media/image16.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hyperlink" Target="http://www.stevewyborney.com/?p=1028" TargetMode="External"/><Relationship Id="rId24" Type="http://schemas.openxmlformats.org/officeDocument/2006/relationships/image" Target="../media/image18.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24.jpeg"/><Relationship Id="rId5" Type="http://schemas.openxmlformats.org/officeDocument/2006/relationships/hyperlink" Target="https://stevewyborney.com/2019/09/51-esti-mysteries/" TargetMode="External"/><Relationship Id="rId15" Type="http://schemas.openxmlformats.org/officeDocument/2006/relationships/image" Target="../media/image14.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20.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12.jpeg"/><Relationship Id="rId19" Type="http://schemas.openxmlformats.org/officeDocument/2006/relationships/image" Target="../media/image15.png"/><Relationship Id="rId31" Type="http://schemas.openxmlformats.org/officeDocument/2006/relationships/image" Target="../media/image21.png"/><Relationship Id="rId4" Type="http://schemas.openxmlformats.org/officeDocument/2006/relationships/image" Target="../media/image9.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7.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7F448A9-66F5-435B-9373-DEACA4DF0B2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A45ABDA-04E9-5D66-90EE-B96346C9E9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285703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B54BD3-E53B-1562-AAF8-71B03EF45C02}"/>
              </a:ext>
            </a:extLst>
          </p:cNvPr>
          <p:cNvPicPr>
            <a:picLocks noChangeAspect="1"/>
          </p:cNvPicPr>
          <p:nvPr/>
        </p:nvPicPr>
        <p:blipFill rotWithShape="1">
          <a:blip r:embed="rId2">
            <a:extLst>
              <a:ext uri="{28A0092B-C50C-407E-A947-70E740481C1C}">
                <a14:useLocalDpi xmlns:a14="http://schemas.microsoft.com/office/drawing/2010/main" val="0"/>
              </a:ext>
            </a:extLst>
          </a:blip>
          <a:srcRect r="54167"/>
          <a:stretch/>
        </p:blipFill>
        <p:spPr>
          <a:xfrm>
            <a:off x="0" y="0"/>
            <a:ext cx="4191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spinners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6F52E6-B30C-8E7E-75FE-3F8F84E5CC88}"/>
              </a:ext>
            </a:extLst>
          </p:cNvPr>
          <p:cNvPicPr>
            <a:picLocks noChangeAspect="1"/>
          </p:cNvPicPr>
          <p:nvPr/>
        </p:nvPicPr>
        <p:blipFill rotWithShape="1">
          <a:blip r:embed="rId2">
            <a:extLst>
              <a:ext uri="{28A0092B-C50C-407E-A947-70E740481C1C}">
                <a14:useLocalDpi xmlns:a14="http://schemas.microsoft.com/office/drawing/2010/main" val="0"/>
              </a:ext>
            </a:extLst>
          </a:blip>
          <a:srcRect r="54167"/>
          <a:stretch/>
        </p:blipFill>
        <p:spPr>
          <a:xfrm>
            <a:off x="0" y="0"/>
            <a:ext cx="4191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greater than 40 </a:t>
            </a:r>
          </a:p>
          <a:p>
            <a:pPr algn="ctr"/>
            <a:r>
              <a:rPr lang="en-US" b="1" dirty="0">
                <a:solidFill>
                  <a:schemeClr val="tx1"/>
                </a:solidFill>
              </a:rPr>
              <a:t>and less than  70.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includes the digit 4.</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digit 5 is not in the answer.</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Eliminate 4 numbers with this clue.</a:t>
            </a:r>
          </a:p>
          <a:p>
            <a:pPr algn="ctr"/>
            <a:endParaRPr lang="en-US" sz="1200" b="1" dirty="0">
              <a:solidFill>
                <a:schemeClr val="tx1"/>
              </a:solidFill>
            </a:endParaRPr>
          </a:p>
          <a:p>
            <a:pPr algn="ctr"/>
            <a:r>
              <a:rPr lang="en-US" b="1" dirty="0">
                <a:solidFill>
                  <a:schemeClr val="tx1"/>
                </a:solidFill>
              </a:rPr>
              <a:t>52, 51, 50, ____ , ____ , ____ , ____</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Eliminate 3 numbers with this clue.</a:t>
            </a:r>
          </a:p>
          <a:p>
            <a:pPr algn="ctr"/>
            <a:endParaRPr lang="en-US" sz="1200" b="1" dirty="0">
              <a:solidFill>
                <a:schemeClr val="tx1"/>
              </a:solidFill>
            </a:endParaRPr>
          </a:p>
          <a:p>
            <a:pPr algn="ctr"/>
            <a:r>
              <a:rPr lang="en-US" b="1" dirty="0">
                <a:solidFill>
                  <a:schemeClr val="tx1"/>
                </a:solidFill>
              </a:rPr>
              <a:t>47, 46, 45, ____ , ____ , ____</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63DEECA-D37F-21D0-6A89-CCCE2348E0FD}"/>
              </a:ext>
            </a:extLst>
          </p:cNvPr>
          <p:cNvPicPr>
            <a:picLocks noChangeAspect="1"/>
          </p:cNvPicPr>
          <p:nvPr/>
        </p:nvPicPr>
        <p:blipFill rotWithShape="1">
          <a:blip r:embed="rId2">
            <a:extLst>
              <a:ext uri="{28A0092B-C50C-407E-A947-70E740481C1C}">
                <a14:useLocalDpi xmlns:a14="http://schemas.microsoft.com/office/drawing/2010/main" val="0"/>
              </a:ext>
            </a:extLst>
          </a:blip>
          <a:srcRect r="54167"/>
          <a:stretch/>
        </p:blipFill>
        <p:spPr>
          <a:xfrm>
            <a:off x="0" y="0"/>
            <a:ext cx="4191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672855E-5D6F-E605-6BF2-836500B2D06C}"/>
              </a:ext>
            </a:extLst>
          </p:cNvPr>
          <p:cNvPicPr>
            <a:picLocks noChangeAspect="1"/>
          </p:cNvPicPr>
          <p:nvPr/>
        </p:nvPicPr>
        <p:blipFill rotWithShape="1">
          <a:blip r:embed="rId2">
            <a:extLst>
              <a:ext uri="{28A0092B-C50C-407E-A947-70E740481C1C}">
                <a14:useLocalDpi xmlns:a14="http://schemas.microsoft.com/office/drawing/2010/main" val="0"/>
              </a:ext>
            </a:extLst>
          </a:blip>
          <a:srcRect r="54167"/>
          <a:stretch/>
        </p:blipFill>
        <p:spPr>
          <a:xfrm>
            <a:off x="0" y="0"/>
            <a:ext cx="4191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41 spinners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0A48763A-117D-4E06-A282-445DE11ADFC2}"/>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7294A5E7-6465-2C7A-B279-98132CD0BE9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A61A015F-A3DD-C33E-5674-FFD01B639BD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50AFCAEC-D77A-9618-0D24-185606441284}"/>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ED33C7A7-D0BA-F0B4-A9C8-9EE85018BD4F}"/>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62FDD34A-EBF7-08E6-D0B0-F06A8F0155E8}"/>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F786F18D-77CC-5EE1-D752-C85A1578DE1B}"/>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B3F0858A-FC5E-EC76-D956-3D51D76B333A}"/>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C4968D9B-B728-81CF-B53E-2004761484DF}"/>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C086B83B-09CF-DEDA-3860-A45E76297132}"/>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44EB9C8D-A69C-9569-03F7-4C5981756F77}"/>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 action="ppaction://noaction"/>
              </a:rPr>
              <a:t> </a:t>
            </a:r>
          </a:p>
          <a:p>
            <a:pPr algn="ctr"/>
            <a:r>
              <a:rPr lang="en-US" sz="1000" b="1" dirty="0">
                <a:hlinkClick r:id="" action="ppaction://noaction"/>
              </a:rPr>
              <a:t>100 New Esti-Mysteries</a:t>
            </a:r>
            <a:r>
              <a:rPr lang="en-US" sz="1000" b="1" dirty="0"/>
              <a:t> </a:t>
            </a:r>
          </a:p>
        </p:txBody>
      </p:sp>
      <p:pic>
        <p:nvPicPr>
          <p:cNvPr id="7" name="Picture 6">
            <a:hlinkClick r:id="rId30"/>
            <a:extLst>
              <a:ext uri="{FF2B5EF4-FFF2-40B4-BE49-F238E27FC236}">
                <a16:creationId xmlns:a16="http://schemas.microsoft.com/office/drawing/2014/main" id="{139DEB99-DE9E-7C02-2800-7C93A82D5B4A}"/>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379566A5-5F98-0CEA-B430-D32D65770CFA}"/>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A3C3B37C-4156-1780-AF0D-AF3C00AE4656}"/>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4476CAC2-FAFF-C5A7-1372-245B7837CEAB}"/>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69AAB391-7C0B-F6E9-9985-D1CD2F0B0EEC}"/>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B0EB72A8-086E-4CEB-8BD4-EA9BEAAFE808}"/>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 Day Pattern Challenge Series</a:t>
            </a:r>
            <a:endParaRPr lang="en-US" sz="1000" b="1" dirty="0"/>
          </a:p>
        </p:txBody>
      </p:sp>
      <p:grpSp>
        <p:nvGrpSpPr>
          <p:cNvPr id="48" name="Group 47">
            <a:extLst>
              <a:ext uri="{FF2B5EF4-FFF2-40B4-BE49-F238E27FC236}">
                <a16:creationId xmlns:a16="http://schemas.microsoft.com/office/drawing/2014/main" id="{0F2EDF14-A0D3-431D-2E46-195825FCB523}"/>
              </a:ext>
            </a:extLst>
          </p:cNvPr>
          <p:cNvGrpSpPr/>
          <p:nvPr/>
        </p:nvGrpSpPr>
        <p:grpSpPr>
          <a:xfrm>
            <a:off x="0" y="0"/>
            <a:ext cx="9144000" cy="6866731"/>
            <a:chOff x="0" y="0"/>
            <a:chExt cx="9144000" cy="6866731"/>
          </a:xfrm>
        </p:grpSpPr>
        <p:cxnSp>
          <p:nvCxnSpPr>
            <p:cNvPr id="6" name="Straight Connector 5"/>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DCC4AE4-905C-D582-7EBF-67ED2FC9815B}"/>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D5735E2-7521-6355-A750-6C558BBA3511}"/>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63D3BAA-7851-A742-CF12-7321804B1F11}"/>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565CE31B-6FF6-CBEC-F5C1-0087A949A115}"/>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F6352322-9D1F-9B55-BBD3-079DC2ED4676}"/>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24557355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“Around and Around”</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150768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B54BD3-E53B-1562-AAF8-71B03EF45C02}"/>
              </a:ext>
            </a:extLst>
          </p:cNvPr>
          <p:cNvPicPr>
            <a:picLocks noChangeAspect="1"/>
          </p:cNvPicPr>
          <p:nvPr/>
        </p:nvPicPr>
        <p:blipFill rotWithShape="1">
          <a:blip r:embed="rId2">
            <a:extLst>
              <a:ext uri="{28A0092B-C50C-407E-A947-70E740481C1C}">
                <a14:useLocalDpi xmlns:a14="http://schemas.microsoft.com/office/drawing/2010/main" val="0"/>
              </a:ext>
            </a:extLst>
          </a:blip>
          <a:srcRect r="54167"/>
          <a:stretch/>
        </p:blipFill>
        <p:spPr>
          <a:xfrm>
            <a:off x="0" y="0"/>
            <a:ext cx="4191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spinners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508619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6F52E6-B30C-8E7E-75FE-3F8F84E5CC88}"/>
              </a:ext>
            </a:extLst>
          </p:cNvPr>
          <p:cNvPicPr>
            <a:picLocks noChangeAspect="1"/>
          </p:cNvPicPr>
          <p:nvPr/>
        </p:nvPicPr>
        <p:blipFill rotWithShape="1">
          <a:blip r:embed="rId2">
            <a:extLst>
              <a:ext uri="{28A0092B-C50C-407E-A947-70E740481C1C}">
                <a14:useLocalDpi xmlns:a14="http://schemas.microsoft.com/office/drawing/2010/main" val="0"/>
              </a:ext>
            </a:extLst>
          </a:blip>
          <a:srcRect r="54167"/>
          <a:stretch/>
        </p:blipFill>
        <p:spPr>
          <a:xfrm>
            <a:off x="465666" y="0"/>
            <a:ext cx="3725333" cy="6096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greater than 40 </a:t>
            </a:r>
          </a:p>
          <a:p>
            <a:pPr algn="ctr"/>
            <a:r>
              <a:rPr lang="en-US" b="1" dirty="0">
                <a:solidFill>
                  <a:schemeClr val="tx1"/>
                </a:solidFill>
              </a:rPr>
              <a:t>and less than  70.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includes the digit 4.</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digit 5 is not in the answer.</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Eliminate 4 numbers with this clue.</a:t>
            </a:r>
          </a:p>
          <a:p>
            <a:pPr algn="ctr"/>
            <a:endParaRPr lang="en-US" sz="1200" b="1" dirty="0">
              <a:solidFill>
                <a:schemeClr val="tx1"/>
              </a:solidFill>
            </a:endParaRPr>
          </a:p>
          <a:p>
            <a:pPr algn="ctr"/>
            <a:r>
              <a:rPr lang="en-US" b="1" dirty="0">
                <a:solidFill>
                  <a:schemeClr val="tx1"/>
                </a:solidFill>
              </a:rPr>
              <a:t>52, 51, 50, ____ , ____ , ____ , ____</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Eliminate 3 numbers with this clue.</a:t>
            </a:r>
          </a:p>
          <a:p>
            <a:pPr algn="ctr"/>
            <a:endParaRPr lang="en-US" sz="1200" b="1" dirty="0">
              <a:solidFill>
                <a:schemeClr val="tx1"/>
              </a:solidFill>
            </a:endParaRPr>
          </a:p>
          <a:p>
            <a:pPr algn="ctr"/>
            <a:r>
              <a:rPr lang="en-US" b="1" dirty="0">
                <a:solidFill>
                  <a:schemeClr val="tx1"/>
                </a:solidFill>
              </a:rPr>
              <a:t>47, 46, 45, ____ , ____ , ____</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A8DD3AE3-B57E-6D90-CBF7-7D216E83BB79}"/>
              </a:ext>
            </a:extLst>
          </p:cNvPr>
          <p:cNvGraphicFramePr>
            <a:graphicFrameLocks noGrp="1"/>
          </p:cNvGraphicFramePr>
          <p:nvPr>
            <p:extLst>
              <p:ext uri="{D42A27DB-BD31-4B8C-83A1-F6EECF244321}">
                <p14:modId xmlns:p14="http://schemas.microsoft.com/office/powerpoint/2010/main" val="1292751682"/>
              </p:ext>
            </p:extLst>
          </p:nvPr>
        </p:nvGraphicFramePr>
        <p:xfrm>
          <a:off x="152400" y="5715000"/>
          <a:ext cx="4419600" cy="769548"/>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280055746"/>
                    </a:ext>
                  </a:extLst>
                </a:gridCol>
                <a:gridCol w="441960">
                  <a:extLst>
                    <a:ext uri="{9D8B030D-6E8A-4147-A177-3AD203B41FA5}">
                      <a16:colId xmlns:a16="http://schemas.microsoft.com/office/drawing/2014/main" val="1043985356"/>
                    </a:ext>
                  </a:extLst>
                </a:gridCol>
                <a:gridCol w="441960">
                  <a:extLst>
                    <a:ext uri="{9D8B030D-6E8A-4147-A177-3AD203B41FA5}">
                      <a16:colId xmlns:a16="http://schemas.microsoft.com/office/drawing/2014/main" val="2271035906"/>
                    </a:ext>
                  </a:extLst>
                </a:gridCol>
                <a:gridCol w="441960">
                  <a:extLst>
                    <a:ext uri="{9D8B030D-6E8A-4147-A177-3AD203B41FA5}">
                      <a16:colId xmlns:a16="http://schemas.microsoft.com/office/drawing/2014/main" val="214473512"/>
                    </a:ext>
                  </a:extLst>
                </a:gridCol>
                <a:gridCol w="441960">
                  <a:extLst>
                    <a:ext uri="{9D8B030D-6E8A-4147-A177-3AD203B41FA5}">
                      <a16:colId xmlns:a16="http://schemas.microsoft.com/office/drawing/2014/main" val="1529716184"/>
                    </a:ext>
                  </a:extLst>
                </a:gridCol>
                <a:gridCol w="441960">
                  <a:extLst>
                    <a:ext uri="{9D8B030D-6E8A-4147-A177-3AD203B41FA5}">
                      <a16:colId xmlns:a16="http://schemas.microsoft.com/office/drawing/2014/main" val="855329694"/>
                    </a:ext>
                  </a:extLst>
                </a:gridCol>
                <a:gridCol w="441960">
                  <a:extLst>
                    <a:ext uri="{9D8B030D-6E8A-4147-A177-3AD203B41FA5}">
                      <a16:colId xmlns:a16="http://schemas.microsoft.com/office/drawing/2014/main" val="752814461"/>
                    </a:ext>
                  </a:extLst>
                </a:gridCol>
                <a:gridCol w="441960">
                  <a:extLst>
                    <a:ext uri="{9D8B030D-6E8A-4147-A177-3AD203B41FA5}">
                      <a16:colId xmlns:a16="http://schemas.microsoft.com/office/drawing/2014/main" val="2504204052"/>
                    </a:ext>
                  </a:extLst>
                </a:gridCol>
                <a:gridCol w="441960">
                  <a:extLst>
                    <a:ext uri="{9D8B030D-6E8A-4147-A177-3AD203B41FA5}">
                      <a16:colId xmlns:a16="http://schemas.microsoft.com/office/drawing/2014/main" val="1485020381"/>
                    </a:ext>
                  </a:extLst>
                </a:gridCol>
                <a:gridCol w="441960">
                  <a:extLst>
                    <a:ext uri="{9D8B030D-6E8A-4147-A177-3AD203B41FA5}">
                      <a16:colId xmlns:a16="http://schemas.microsoft.com/office/drawing/2014/main" val="1451961317"/>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7558088"/>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27559610"/>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55935479"/>
                  </a:ext>
                </a:extLst>
              </a:tr>
            </a:tbl>
          </a:graphicData>
        </a:graphic>
      </p:graphicFrame>
    </p:spTree>
    <p:extLst>
      <p:ext uri="{BB962C8B-B14F-4D97-AF65-F5344CB8AC3E}">
        <p14:creationId xmlns:p14="http://schemas.microsoft.com/office/powerpoint/2010/main" val="2400816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63DEECA-D37F-21D0-6A89-CCCE2348E0FD}"/>
              </a:ext>
            </a:extLst>
          </p:cNvPr>
          <p:cNvPicPr>
            <a:picLocks noChangeAspect="1"/>
          </p:cNvPicPr>
          <p:nvPr/>
        </p:nvPicPr>
        <p:blipFill rotWithShape="1">
          <a:blip r:embed="rId2">
            <a:extLst>
              <a:ext uri="{28A0092B-C50C-407E-A947-70E740481C1C}">
                <a14:useLocalDpi xmlns:a14="http://schemas.microsoft.com/office/drawing/2010/main" val="0"/>
              </a:ext>
            </a:extLst>
          </a:blip>
          <a:srcRect r="54167"/>
          <a:stretch/>
        </p:blipFill>
        <p:spPr>
          <a:xfrm>
            <a:off x="0" y="0"/>
            <a:ext cx="4191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99019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672855E-5D6F-E605-6BF2-836500B2D06C}"/>
              </a:ext>
            </a:extLst>
          </p:cNvPr>
          <p:cNvPicPr>
            <a:picLocks noChangeAspect="1"/>
          </p:cNvPicPr>
          <p:nvPr/>
        </p:nvPicPr>
        <p:blipFill rotWithShape="1">
          <a:blip r:embed="rId2">
            <a:extLst>
              <a:ext uri="{28A0092B-C50C-407E-A947-70E740481C1C}">
                <a14:useLocalDpi xmlns:a14="http://schemas.microsoft.com/office/drawing/2010/main" val="0"/>
              </a:ext>
            </a:extLst>
          </a:blip>
          <a:srcRect r="54167"/>
          <a:stretch/>
        </p:blipFill>
        <p:spPr>
          <a:xfrm>
            <a:off x="0" y="0"/>
            <a:ext cx="4191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41 spinners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03582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E6D33B9-DF0E-44F9-4816-7092B486EDC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8634150-39D8-C1E7-5DD1-9A89D270CF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30132540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0A48763A-117D-4E06-A282-445DE11ADFC2}"/>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7294A5E7-6465-2C7A-B279-98132CD0BE9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A61A015F-A3DD-C33E-5674-FFD01B639BD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50AFCAEC-D77A-9618-0D24-185606441284}"/>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ED33C7A7-D0BA-F0B4-A9C8-9EE85018BD4F}"/>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62FDD34A-EBF7-08E6-D0B0-F06A8F0155E8}"/>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F786F18D-77CC-5EE1-D752-C85A1578DE1B}"/>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B3F0858A-FC5E-EC76-D956-3D51D76B333A}"/>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C4968D9B-B728-81CF-B53E-2004761484DF}"/>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C086B83B-09CF-DEDA-3860-A45E76297132}"/>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44EB9C8D-A69C-9569-03F7-4C5981756F77}"/>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 action="ppaction://noaction"/>
              </a:rPr>
              <a:t> </a:t>
            </a:r>
          </a:p>
          <a:p>
            <a:pPr algn="ctr"/>
            <a:r>
              <a:rPr lang="en-US" sz="1000" b="1" dirty="0">
                <a:hlinkClick r:id="" action="ppaction://noaction"/>
              </a:rPr>
              <a:t>100 New Esti-Mysteries</a:t>
            </a:r>
            <a:r>
              <a:rPr lang="en-US" sz="1000" b="1" dirty="0"/>
              <a:t> </a:t>
            </a:r>
          </a:p>
        </p:txBody>
      </p:sp>
      <p:pic>
        <p:nvPicPr>
          <p:cNvPr id="7" name="Picture 6">
            <a:hlinkClick r:id="rId30"/>
            <a:extLst>
              <a:ext uri="{FF2B5EF4-FFF2-40B4-BE49-F238E27FC236}">
                <a16:creationId xmlns:a16="http://schemas.microsoft.com/office/drawing/2014/main" id="{139DEB99-DE9E-7C02-2800-7C93A82D5B4A}"/>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379566A5-5F98-0CEA-B430-D32D65770CFA}"/>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A3C3B37C-4156-1780-AF0D-AF3C00AE4656}"/>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4476CAC2-FAFF-C5A7-1372-245B7837CEAB}"/>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69AAB391-7C0B-F6E9-9985-D1CD2F0B0EEC}"/>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B0EB72A8-086E-4CEB-8BD4-EA9BEAAFE808}"/>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 Day Pattern Challenge Series</a:t>
            </a:r>
            <a:endParaRPr lang="en-US" sz="1000" b="1" dirty="0"/>
          </a:p>
        </p:txBody>
      </p:sp>
      <p:grpSp>
        <p:nvGrpSpPr>
          <p:cNvPr id="48" name="Group 47">
            <a:extLst>
              <a:ext uri="{FF2B5EF4-FFF2-40B4-BE49-F238E27FC236}">
                <a16:creationId xmlns:a16="http://schemas.microsoft.com/office/drawing/2014/main" id="{0F2EDF14-A0D3-431D-2E46-195825FCB523}"/>
              </a:ext>
            </a:extLst>
          </p:cNvPr>
          <p:cNvGrpSpPr/>
          <p:nvPr/>
        </p:nvGrpSpPr>
        <p:grpSpPr>
          <a:xfrm>
            <a:off x="0" y="0"/>
            <a:ext cx="9144000" cy="6866731"/>
            <a:chOff x="0" y="0"/>
            <a:chExt cx="9144000" cy="6866731"/>
          </a:xfrm>
        </p:grpSpPr>
        <p:cxnSp>
          <p:nvCxnSpPr>
            <p:cNvPr id="6" name="Straight Connector 5"/>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DCC4AE4-905C-D582-7EBF-67ED2FC9815B}"/>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D5735E2-7521-6355-A750-6C558BBA3511}"/>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63D3BAA-7851-A742-CF12-7321804B1F11}"/>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565CE31B-6FF6-CBEC-F5C1-0087A949A115}"/>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F6352322-9D1F-9B55-BBD3-079DC2ED4676}"/>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20102922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“Around and Around”</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2941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B54BD3-E53B-1562-AAF8-71B03EF45C02}"/>
              </a:ext>
            </a:extLst>
          </p:cNvPr>
          <p:cNvPicPr>
            <a:picLocks noChangeAspect="1"/>
          </p:cNvPicPr>
          <p:nvPr/>
        </p:nvPicPr>
        <p:blipFill rotWithShape="1">
          <a:blip r:embed="rId2">
            <a:extLst>
              <a:ext uri="{28A0092B-C50C-407E-A947-70E740481C1C}">
                <a14:useLocalDpi xmlns:a14="http://schemas.microsoft.com/office/drawing/2010/main" val="0"/>
              </a:ext>
            </a:extLst>
          </a:blip>
          <a:srcRect r="54167"/>
          <a:stretch/>
        </p:blipFill>
        <p:spPr>
          <a:xfrm>
            <a:off x="0" y="0"/>
            <a:ext cx="4191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spinners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492070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6F52E6-B30C-8E7E-75FE-3F8F84E5CC88}"/>
              </a:ext>
            </a:extLst>
          </p:cNvPr>
          <p:cNvPicPr>
            <a:picLocks noChangeAspect="1"/>
          </p:cNvPicPr>
          <p:nvPr/>
        </p:nvPicPr>
        <p:blipFill rotWithShape="1">
          <a:blip r:embed="rId2">
            <a:extLst>
              <a:ext uri="{28A0092B-C50C-407E-A947-70E740481C1C}">
                <a14:useLocalDpi xmlns:a14="http://schemas.microsoft.com/office/drawing/2010/main" val="0"/>
              </a:ext>
            </a:extLst>
          </a:blip>
          <a:srcRect r="54167"/>
          <a:stretch/>
        </p:blipFill>
        <p:spPr>
          <a:xfrm>
            <a:off x="465666" y="0"/>
            <a:ext cx="3725333" cy="6096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greater than 40 </a:t>
            </a:r>
          </a:p>
          <a:p>
            <a:pPr algn="ctr"/>
            <a:r>
              <a:rPr lang="en-US" b="1" dirty="0">
                <a:solidFill>
                  <a:schemeClr val="tx1"/>
                </a:solidFill>
              </a:rPr>
              <a:t>and less than  70.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includes the digit 4.</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digit 5 is not in the answer.</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Eliminate 4 numbers with this clue.</a:t>
            </a:r>
          </a:p>
          <a:p>
            <a:pPr algn="ctr"/>
            <a:endParaRPr lang="en-US" sz="1200" b="1" dirty="0">
              <a:solidFill>
                <a:schemeClr val="tx1"/>
              </a:solidFill>
            </a:endParaRPr>
          </a:p>
          <a:p>
            <a:pPr algn="ctr"/>
            <a:r>
              <a:rPr lang="en-US" b="1" dirty="0">
                <a:solidFill>
                  <a:schemeClr val="tx1"/>
                </a:solidFill>
              </a:rPr>
              <a:t>52, 51, 50, ____ , ____ , ____ , ____</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Eliminate 3 numbers with this clue.</a:t>
            </a:r>
          </a:p>
          <a:p>
            <a:pPr algn="ctr"/>
            <a:endParaRPr lang="en-US" sz="1200" b="1" dirty="0">
              <a:solidFill>
                <a:schemeClr val="tx1"/>
              </a:solidFill>
            </a:endParaRPr>
          </a:p>
          <a:p>
            <a:pPr algn="ctr"/>
            <a:r>
              <a:rPr lang="en-US" b="1" dirty="0">
                <a:solidFill>
                  <a:schemeClr val="tx1"/>
                </a:solidFill>
              </a:rPr>
              <a:t>47, 46, 45, ____ , ____ , ____</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A8DD3AE3-B57E-6D90-CBF7-7D216E83BB79}"/>
              </a:ext>
            </a:extLst>
          </p:cNvPr>
          <p:cNvGraphicFramePr>
            <a:graphicFrameLocks noGrp="1"/>
          </p:cNvGraphicFramePr>
          <p:nvPr/>
        </p:nvGraphicFramePr>
        <p:xfrm>
          <a:off x="152400" y="5715000"/>
          <a:ext cx="4419600" cy="769548"/>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280055746"/>
                    </a:ext>
                  </a:extLst>
                </a:gridCol>
                <a:gridCol w="441960">
                  <a:extLst>
                    <a:ext uri="{9D8B030D-6E8A-4147-A177-3AD203B41FA5}">
                      <a16:colId xmlns:a16="http://schemas.microsoft.com/office/drawing/2014/main" val="1043985356"/>
                    </a:ext>
                  </a:extLst>
                </a:gridCol>
                <a:gridCol w="441960">
                  <a:extLst>
                    <a:ext uri="{9D8B030D-6E8A-4147-A177-3AD203B41FA5}">
                      <a16:colId xmlns:a16="http://schemas.microsoft.com/office/drawing/2014/main" val="2271035906"/>
                    </a:ext>
                  </a:extLst>
                </a:gridCol>
                <a:gridCol w="441960">
                  <a:extLst>
                    <a:ext uri="{9D8B030D-6E8A-4147-A177-3AD203B41FA5}">
                      <a16:colId xmlns:a16="http://schemas.microsoft.com/office/drawing/2014/main" val="214473512"/>
                    </a:ext>
                  </a:extLst>
                </a:gridCol>
                <a:gridCol w="441960">
                  <a:extLst>
                    <a:ext uri="{9D8B030D-6E8A-4147-A177-3AD203B41FA5}">
                      <a16:colId xmlns:a16="http://schemas.microsoft.com/office/drawing/2014/main" val="1529716184"/>
                    </a:ext>
                  </a:extLst>
                </a:gridCol>
                <a:gridCol w="441960">
                  <a:extLst>
                    <a:ext uri="{9D8B030D-6E8A-4147-A177-3AD203B41FA5}">
                      <a16:colId xmlns:a16="http://schemas.microsoft.com/office/drawing/2014/main" val="855329694"/>
                    </a:ext>
                  </a:extLst>
                </a:gridCol>
                <a:gridCol w="441960">
                  <a:extLst>
                    <a:ext uri="{9D8B030D-6E8A-4147-A177-3AD203B41FA5}">
                      <a16:colId xmlns:a16="http://schemas.microsoft.com/office/drawing/2014/main" val="752814461"/>
                    </a:ext>
                  </a:extLst>
                </a:gridCol>
                <a:gridCol w="441960">
                  <a:extLst>
                    <a:ext uri="{9D8B030D-6E8A-4147-A177-3AD203B41FA5}">
                      <a16:colId xmlns:a16="http://schemas.microsoft.com/office/drawing/2014/main" val="2504204052"/>
                    </a:ext>
                  </a:extLst>
                </a:gridCol>
                <a:gridCol w="441960">
                  <a:extLst>
                    <a:ext uri="{9D8B030D-6E8A-4147-A177-3AD203B41FA5}">
                      <a16:colId xmlns:a16="http://schemas.microsoft.com/office/drawing/2014/main" val="1485020381"/>
                    </a:ext>
                  </a:extLst>
                </a:gridCol>
                <a:gridCol w="441960">
                  <a:extLst>
                    <a:ext uri="{9D8B030D-6E8A-4147-A177-3AD203B41FA5}">
                      <a16:colId xmlns:a16="http://schemas.microsoft.com/office/drawing/2014/main" val="1451961317"/>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7558088"/>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27559610"/>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55935479"/>
                  </a:ext>
                </a:extLst>
              </a:tr>
            </a:tbl>
          </a:graphicData>
        </a:graphic>
      </p:graphicFrame>
      <p:graphicFrame>
        <p:nvGraphicFramePr>
          <p:cNvPr id="4" name="Table 3">
            <a:extLst>
              <a:ext uri="{FF2B5EF4-FFF2-40B4-BE49-F238E27FC236}">
                <a16:creationId xmlns:a16="http://schemas.microsoft.com/office/drawing/2014/main" id="{8E336C26-107A-C5F3-4C90-5710C69A3FD0}"/>
              </a:ext>
            </a:extLst>
          </p:cNvPr>
          <p:cNvGraphicFramePr>
            <a:graphicFrameLocks noGrp="1"/>
          </p:cNvGraphicFramePr>
          <p:nvPr>
            <p:extLst>
              <p:ext uri="{D42A27DB-BD31-4B8C-83A1-F6EECF244321}">
                <p14:modId xmlns:p14="http://schemas.microsoft.com/office/powerpoint/2010/main" val="189408729"/>
              </p:ext>
            </p:extLst>
          </p:nvPr>
        </p:nvGraphicFramePr>
        <p:xfrm>
          <a:off x="152400" y="5715000"/>
          <a:ext cx="4419600" cy="769548"/>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280055746"/>
                    </a:ext>
                  </a:extLst>
                </a:gridCol>
                <a:gridCol w="441960">
                  <a:extLst>
                    <a:ext uri="{9D8B030D-6E8A-4147-A177-3AD203B41FA5}">
                      <a16:colId xmlns:a16="http://schemas.microsoft.com/office/drawing/2014/main" val="1043985356"/>
                    </a:ext>
                  </a:extLst>
                </a:gridCol>
                <a:gridCol w="441960">
                  <a:extLst>
                    <a:ext uri="{9D8B030D-6E8A-4147-A177-3AD203B41FA5}">
                      <a16:colId xmlns:a16="http://schemas.microsoft.com/office/drawing/2014/main" val="2271035906"/>
                    </a:ext>
                  </a:extLst>
                </a:gridCol>
                <a:gridCol w="441960">
                  <a:extLst>
                    <a:ext uri="{9D8B030D-6E8A-4147-A177-3AD203B41FA5}">
                      <a16:colId xmlns:a16="http://schemas.microsoft.com/office/drawing/2014/main" val="214473512"/>
                    </a:ext>
                  </a:extLst>
                </a:gridCol>
                <a:gridCol w="441960">
                  <a:extLst>
                    <a:ext uri="{9D8B030D-6E8A-4147-A177-3AD203B41FA5}">
                      <a16:colId xmlns:a16="http://schemas.microsoft.com/office/drawing/2014/main" val="1529716184"/>
                    </a:ext>
                  </a:extLst>
                </a:gridCol>
                <a:gridCol w="441960">
                  <a:extLst>
                    <a:ext uri="{9D8B030D-6E8A-4147-A177-3AD203B41FA5}">
                      <a16:colId xmlns:a16="http://schemas.microsoft.com/office/drawing/2014/main" val="855329694"/>
                    </a:ext>
                  </a:extLst>
                </a:gridCol>
                <a:gridCol w="441960">
                  <a:extLst>
                    <a:ext uri="{9D8B030D-6E8A-4147-A177-3AD203B41FA5}">
                      <a16:colId xmlns:a16="http://schemas.microsoft.com/office/drawing/2014/main" val="752814461"/>
                    </a:ext>
                  </a:extLst>
                </a:gridCol>
                <a:gridCol w="441960">
                  <a:extLst>
                    <a:ext uri="{9D8B030D-6E8A-4147-A177-3AD203B41FA5}">
                      <a16:colId xmlns:a16="http://schemas.microsoft.com/office/drawing/2014/main" val="2504204052"/>
                    </a:ext>
                  </a:extLst>
                </a:gridCol>
                <a:gridCol w="441960">
                  <a:extLst>
                    <a:ext uri="{9D8B030D-6E8A-4147-A177-3AD203B41FA5}">
                      <a16:colId xmlns:a16="http://schemas.microsoft.com/office/drawing/2014/main" val="1485020381"/>
                    </a:ext>
                  </a:extLst>
                </a:gridCol>
                <a:gridCol w="441960">
                  <a:extLst>
                    <a:ext uri="{9D8B030D-6E8A-4147-A177-3AD203B41FA5}">
                      <a16:colId xmlns:a16="http://schemas.microsoft.com/office/drawing/2014/main" val="1451961317"/>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7558088"/>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27559610"/>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855935479"/>
                  </a:ext>
                </a:extLst>
              </a:tr>
            </a:tbl>
          </a:graphicData>
        </a:graphic>
      </p:graphicFrame>
      <p:graphicFrame>
        <p:nvGraphicFramePr>
          <p:cNvPr id="5" name="Table 4">
            <a:extLst>
              <a:ext uri="{FF2B5EF4-FFF2-40B4-BE49-F238E27FC236}">
                <a16:creationId xmlns:a16="http://schemas.microsoft.com/office/drawing/2014/main" id="{D3BA1385-35B3-2362-A82C-81644C11F7E7}"/>
              </a:ext>
            </a:extLst>
          </p:cNvPr>
          <p:cNvGraphicFramePr>
            <a:graphicFrameLocks noGrp="1"/>
          </p:cNvGraphicFramePr>
          <p:nvPr>
            <p:extLst>
              <p:ext uri="{D42A27DB-BD31-4B8C-83A1-F6EECF244321}">
                <p14:modId xmlns:p14="http://schemas.microsoft.com/office/powerpoint/2010/main" val="3575090024"/>
              </p:ext>
            </p:extLst>
          </p:nvPr>
        </p:nvGraphicFramePr>
        <p:xfrm>
          <a:off x="152400" y="5715000"/>
          <a:ext cx="4419600" cy="769548"/>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280055746"/>
                    </a:ext>
                  </a:extLst>
                </a:gridCol>
                <a:gridCol w="441960">
                  <a:extLst>
                    <a:ext uri="{9D8B030D-6E8A-4147-A177-3AD203B41FA5}">
                      <a16:colId xmlns:a16="http://schemas.microsoft.com/office/drawing/2014/main" val="1043985356"/>
                    </a:ext>
                  </a:extLst>
                </a:gridCol>
                <a:gridCol w="441960">
                  <a:extLst>
                    <a:ext uri="{9D8B030D-6E8A-4147-A177-3AD203B41FA5}">
                      <a16:colId xmlns:a16="http://schemas.microsoft.com/office/drawing/2014/main" val="2271035906"/>
                    </a:ext>
                  </a:extLst>
                </a:gridCol>
                <a:gridCol w="441960">
                  <a:extLst>
                    <a:ext uri="{9D8B030D-6E8A-4147-A177-3AD203B41FA5}">
                      <a16:colId xmlns:a16="http://schemas.microsoft.com/office/drawing/2014/main" val="214473512"/>
                    </a:ext>
                  </a:extLst>
                </a:gridCol>
                <a:gridCol w="441960">
                  <a:extLst>
                    <a:ext uri="{9D8B030D-6E8A-4147-A177-3AD203B41FA5}">
                      <a16:colId xmlns:a16="http://schemas.microsoft.com/office/drawing/2014/main" val="1529716184"/>
                    </a:ext>
                  </a:extLst>
                </a:gridCol>
                <a:gridCol w="441960">
                  <a:extLst>
                    <a:ext uri="{9D8B030D-6E8A-4147-A177-3AD203B41FA5}">
                      <a16:colId xmlns:a16="http://schemas.microsoft.com/office/drawing/2014/main" val="855329694"/>
                    </a:ext>
                  </a:extLst>
                </a:gridCol>
                <a:gridCol w="441960">
                  <a:extLst>
                    <a:ext uri="{9D8B030D-6E8A-4147-A177-3AD203B41FA5}">
                      <a16:colId xmlns:a16="http://schemas.microsoft.com/office/drawing/2014/main" val="752814461"/>
                    </a:ext>
                  </a:extLst>
                </a:gridCol>
                <a:gridCol w="441960">
                  <a:extLst>
                    <a:ext uri="{9D8B030D-6E8A-4147-A177-3AD203B41FA5}">
                      <a16:colId xmlns:a16="http://schemas.microsoft.com/office/drawing/2014/main" val="2504204052"/>
                    </a:ext>
                  </a:extLst>
                </a:gridCol>
                <a:gridCol w="441960">
                  <a:extLst>
                    <a:ext uri="{9D8B030D-6E8A-4147-A177-3AD203B41FA5}">
                      <a16:colId xmlns:a16="http://schemas.microsoft.com/office/drawing/2014/main" val="1485020381"/>
                    </a:ext>
                  </a:extLst>
                </a:gridCol>
                <a:gridCol w="441960">
                  <a:extLst>
                    <a:ext uri="{9D8B030D-6E8A-4147-A177-3AD203B41FA5}">
                      <a16:colId xmlns:a16="http://schemas.microsoft.com/office/drawing/2014/main" val="1451961317"/>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237558088"/>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027559610"/>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855935479"/>
                  </a:ext>
                </a:extLst>
              </a:tr>
            </a:tbl>
          </a:graphicData>
        </a:graphic>
      </p:graphicFrame>
      <p:graphicFrame>
        <p:nvGraphicFramePr>
          <p:cNvPr id="6" name="Table 5">
            <a:extLst>
              <a:ext uri="{FF2B5EF4-FFF2-40B4-BE49-F238E27FC236}">
                <a16:creationId xmlns:a16="http://schemas.microsoft.com/office/drawing/2014/main" id="{21868CC6-FF4F-25CA-6011-CD5EB095942F}"/>
              </a:ext>
            </a:extLst>
          </p:cNvPr>
          <p:cNvGraphicFramePr>
            <a:graphicFrameLocks noGrp="1"/>
          </p:cNvGraphicFramePr>
          <p:nvPr>
            <p:extLst>
              <p:ext uri="{D42A27DB-BD31-4B8C-83A1-F6EECF244321}">
                <p14:modId xmlns:p14="http://schemas.microsoft.com/office/powerpoint/2010/main" val="1560988544"/>
              </p:ext>
            </p:extLst>
          </p:nvPr>
        </p:nvGraphicFramePr>
        <p:xfrm>
          <a:off x="152400" y="5715000"/>
          <a:ext cx="4419600" cy="769548"/>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280055746"/>
                    </a:ext>
                  </a:extLst>
                </a:gridCol>
                <a:gridCol w="441960">
                  <a:extLst>
                    <a:ext uri="{9D8B030D-6E8A-4147-A177-3AD203B41FA5}">
                      <a16:colId xmlns:a16="http://schemas.microsoft.com/office/drawing/2014/main" val="1043985356"/>
                    </a:ext>
                  </a:extLst>
                </a:gridCol>
                <a:gridCol w="441960">
                  <a:extLst>
                    <a:ext uri="{9D8B030D-6E8A-4147-A177-3AD203B41FA5}">
                      <a16:colId xmlns:a16="http://schemas.microsoft.com/office/drawing/2014/main" val="2271035906"/>
                    </a:ext>
                  </a:extLst>
                </a:gridCol>
                <a:gridCol w="441960">
                  <a:extLst>
                    <a:ext uri="{9D8B030D-6E8A-4147-A177-3AD203B41FA5}">
                      <a16:colId xmlns:a16="http://schemas.microsoft.com/office/drawing/2014/main" val="214473512"/>
                    </a:ext>
                  </a:extLst>
                </a:gridCol>
                <a:gridCol w="441960">
                  <a:extLst>
                    <a:ext uri="{9D8B030D-6E8A-4147-A177-3AD203B41FA5}">
                      <a16:colId xmlns:a16="http://schemas.microsoft.com/office/drawing/2014/main" val="1529716184"/>
                    </a:ext>
                  </a:extLst>
                </a:gridCol>
                <a:gridCol w="441960">
                  <a:extLst>
                    <a:ext uri="{9D8B030D-6E8A-4147-A177-3AD203B41FA5}">
                      <a16:colId xmlns:a16="http://schemas.microsoft.com/office/drawing/2014/main" val="855329694"/>
                    </a:ext>
                  </a:extLst>
                </a:gridCol>
                <a:gridCol w="441960">
                  <a:extLst>
                    <a:ext uri="{9D8B030D-6E8A-4147-A177-3AD203B41FA5}">
                      <a16:colId xmlns:a16="http://schemas.microsoft.com/office/drawing/2014/main" val="752814461"/>
                    </a:ext>
                  </a:extLst>
                </a:gridCol>
                <a:gridCol w="441960">
                  <a:extLst>
                    <a:ext uri="{9D8B030D-6E8A-4147-A177-3AD203B41FA5}">
                      <a16:colId xmlns:a16="http://schemas.microsoft.com/office/drawing/2014/main" val="2504204052"/>
                    </a:ext>
                  </a:extLst>
                </a:gridCol>
                <a:gridCol w="441960">
                  <a:extLst>
                    <a:ext uri="{9D8B030D-6E8A-4147-A177-3AD203B41FA5}">
                      <a16:colId xmlns:a16="http://schemas.microsoft.com/office/drawing/2014/main" val="1485020381"/>
                    </a:ext>
                  </a:extLst>
                </a:gridCol>
                <a:gridCol w="441960">
                  <a:extLst>
                    <a:ext uri="{9D8B030D-6E8A-4147-A177-3AD203B41FA5}">
                      <a16:colId xmlns:a16="http://schemas.microsoft.com/office/drawing/2014/main" val="1451961317"/>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237558088"/>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027559610"/>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855935479"/>
                  </a:ext>
                </a:extLst>
              </a:tr>
            </a:tbl>
          </a:graphicData>
        </a:graphic>
      </p:graphicFrame>
      <p:graphicFrame>
        <p:nvGraphicFramePr>
          <p:cNvPr id="7" name="Table 6">
            <a:extLst>
              <a:ext uri="{FF2B5EF4-FFF2-40B4-BE49-F238E27FC236}">
                <a16:creationId xmlns:a16="http://schemas.microsoft.com/office/drawing/2014/main" id="{31DAB10C-2197-75C3-0271-FCEE9B833103}"/>
              </a:ext>
            </a:extLst>
          </p:cNvPr>
          <p:cNvGraphicFramePr>
            <a:graphicFrameLocks noGrp="1"/>
          </p:cNvGraphicFramePr>
          <p:nvPr>
            <p:extLst>
              <p:ext uri="{D42A27DB-BD31-4B8C-83A1-F6EECF244321}">
                <p14:modId xmlns:p14="http://schemas.microsoft.com/office/powerpoint/2010/main" val="3726807573"/>
              </p:ext>
            </p:extLst>
          </p:nvPr>
        </p:nvGraphicFramePr>
        <p:xfrm>
          <a:off x="152400" y="5715000"/>
          <a:ext cx="4419600" cy="769548"/>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280055746"/>
                    </a:ext>
                  </a:extLst>
                </a:gridCol>
                <a:gridCol w="441960">
                  <a:extLst>
                    <a:ext uri="{9D8B030D-6E8A-4147-A177-3AD203B41FA5}">
                      <a16:colId xmlns:a16="http://schemas.microsoft.com/office/drawing/2014/main" val="1043985356"/>
                    </a:ext>
                  </a:extLst>
                </a:gridCol>
                <a:gridCol w="441960">
                  <a:extLst>
                    <a:ext uri="{9D8B030D-6E8A-4147-A177-3AD203B41FA5}">
                      <a16:colId xmlns:a16="http://schemas.microsoft.com/office/drawing/2014/main" val="2271035906"/>
                    </a:ext>
                  </a:extLst>
                </a:gridCol>
                <a:gridCol w="441960">
                  <a:extLst>
                    <a:ext uri="{9D8B030D-6E8A-4147-A177-3AD203B41FA5}">
                      <a16:colId xmlns:a16="http://schemas.microsoft.com/office/drawing/2014/main" val="214473512"/>
                    </a:ext>
                  </a:extLst>
                </a:gridCol>
                <a:gridCol w="441960">
                  <a:extLst>
                    <a:ext uri="{9D8B030D-6E8A-4147-A177-3AD203B41FA5}">
                      <a16:colId xmlns:a16="http://schemas.microsoft.com/office/drawing/2014/main" val="1529716184"/>
                    </a:ext>
                  </a:extLst>
                </a:gridCol>
                <a:gridCol w="441960">
                  <a:extLst>
                    <a:ext uri="{9D8B030D-6E8A-4147-A177-3AD203B41FA5}">
                      <a16:colId xmlns:a16="http://schemas.microsoft.com/office/drawing/2014/main" val="855329694"/>
                    </a:ext>
                  </a:extLst>
                </a:gridCol>
                <a:gridCol w="441960">
                  <a:extLst>
                    <a:ext uri="{9D8B030D-6E8A-4147-A177-3AD203B41FA5}">
                      <a16:colId xmlns:a16="http://schemas.microsoft.com/office/drawing/2014/main" val="752814461"/>
                    </a:ext>
                  </a:extLst>
                </a:gridCol>
                <a:gridCol w="441960">
                  <a:extLst>
                    <a:ext uri="{9D8B030D-6E8A-4147-A177-3AD203B41FA5}">
                      <a16:colId xmlns:a16="http://schemas.microsoft.com/office/drawing/2014/main" val="2504204052"/>
                    </a:ext>
                  </a:extLst>
                </a:gridCol>
                <a:gridCol w="441960">
                  <a:extLst>
                    <a:ext uri="{9D8B030D-6E8A-4147-A177-3AD203B41FA5}">
                      <a16:colId xmlns:a16="http://schemas.microsoft.com/office/drawing/2014/main" val="1485020381"/>
                    </a:ext>
                  </a:extLst>
                </a:gridCol>
                <a:gridCol w="441960">
                  <a:extLst>
                    <a:ext uri="{9D8B030D-6E8A-4147-A177-3AD203B41FA5}">
                      <a16:colId xmlns:a16="http://schemas.microsoft.com/office/drawing/2014/main" val="1451961317"/>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237558088"/>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027559610"/>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855935479"/>
                  </a:ext>
                </a:extLst>
              </a:tr>
            </a:tbl>
          </a:graphicData>
        </a:graphic>
      </p:graphicFrame>
      <p:graphicFrame>
        <p:nvGraphicFramePr>
          <p:cNvPr id="8" name="Table 7">
            <a:extLst>
              <a:ext uri="{FF2B5EF4-FFF2-40B4-BE49-F238E27FC236}">
                <a16:creationId xmlns:a16="http://schemas.microsoft.com/office/drawing/2014/main" id="{EAFB7202-2558-007C-F41F-079D7D8F0F12}"/>
              </a:ext>
            </a:extLst>
          </p:cNvPr>
          <p:cNvGraphicFramePr>
            <a:graphicFrameLocks noGrp="1"/>
          </p:cNvGraphicFramePr>
          <p:nvPr>
            <p:extLst>
              <p:ext uri="{D42A27DB-BD31-4B8C-83A1-F6EECF244321}">
                <p14:modId xmlns:p14="http://schemas.microsoft.com/office/powerpoint/2010/main" val="3666403672"/>
              </p:ext>
            </p:extLst>
          </p:nvPr>
        </p:nvGraphicFramePr>
        <p:xfrm>
          <a:off x="152400" y="5715000"/>
          <a:ext cx="4419600" cy="769548"/>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280055746"/>
                    </a:ext>
                  </a:extLst>
                </a:gridCol>
                <a:gridCol w="441960">
                  <a:extLst>
                    <a:ext uri="{9D8B030D-6E8A-4147-A177-3AD203B41FA5}">
                      <a16:colId xmlns:a16="http://schemas.microsoft.com/office/drawing/2014/main" val="1043985356"/>
                    </a:ext>
                  </a:extLst>
                </a:gridCol>
                <a:gridCol w="441960">
                  <a:extLst>
                    <a:ext uri="{9D8B030D-6E8A-4147-A177-3AD203B41FA5}">
                      <a16:colId xmlns:a16="http://schemas.microsoft.com/office/drawing/2014/main" val="2271035906"/>
                    </a:ext>
                  </a:extLst>
                </a:gridCol>
                <a:gridCol w="441960">
                  <a:extLst>
                    <a:ext uri="{9D8B030D-6E8A-4147-A177-3AD203B41FA5}">
                      <a16:colId xmlns:a16="http://schemas.microsoft.com/office/drawing/2014/main" val="214473512"/>
                    </a:ext>
                  </a:extLst>
                </a:gridCol>
                <a:gridCol w="441960">
                  <a:extLst>
                    <a:ext uri="{9D8B030D-6E8A-4147-A177-3AD203B41FA5}">
                      <a16:colId xmlns:a16="http://schemas.microsoft.com/office/drawing/2014/main" val="1529716184"/>
                    </a:ext>
                  </a:extLst>
                </a:gridCol>
                <a:gridCol w="441960">
                  <a:extLst>
                    <a:ext uri="{9D8B030D-6E8A-4147-A177-3AD203B41FA5}">
                      <a16:colId xmlns:a16="http://schemas.microsoft.com/office/drawing/2014/main" val="855329694"/>
                    </a:ext>
                  </a:extLst>
                </a:gridCol>
                <a:gridCol w="441960">
                  <a:extLst>
                    <a:ext uri="{9D8B030D-6E8A-4147-A177-3AD203B41FA5}">
                      <a16:colId xmlns:a16="http://schemas.microsoft.com/office/drawing/2014/main" val="752814461"/>
                    </a:ext>
                  </a:extLst>
                </a:gridCol>
                <a:gridCol w="441960">
                  <a:extLst>
                    <a:ext uri="{9D8B030D-6E8A-4147-A177-3AD203B41FA5}">
                      <a16:colId xmlns:a16="http://schemas.microsoft.com/office/drawing/2014/main" val="2504204052"/>
                    </a:ext>
                  </a:extLst>
                </a:gridCol>
                <a:gridCol w="441960">
                  <a:extLst>
                    <a:ext uri="{9D8B030D-6E8A-4147-A177-3AD203B41FA5}">
                      <a16:colId xmlns:a16="http://schemas.microsoft.com/office/drawing/2014/main" val="1485020381"/>
                    </a:ext>
                  </a:extLst>
                </a:gridCol>
                <a:gridCol w="441960">
                  <a:extLst>
                    <a:ext uri="{9D8B030D-6E8A-4147-A177-3AD203B41FA5}">
                      <a16:colId xmlns:a16="http://schemas.microsoft.com/office/drawing/2014/main" val="1451961317"/>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237558088"/>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027559610"/>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855935479"/>
                  </a:ext>
                </a:extLst>
              </a:tr>
            </a:tbl>
          </a:graphicData>
        </a:graphic>
      </p:graphicFrame>
    </p:spTree>
    <p:extLst>
      <p:ext uri="{BB962C8B-B14F-4D97-AF65-F5344CB8AC3E}">
        <p14:creationId xmlns:p14="http://schemas.microsoft.com/office/powerpoint/2010/main" val="4005458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63DEECA-D37F-21D0-6A89-CCCE2348E0FD}"/>
              </a:ext>
            </a:extLst>
          </p:cNvPr>
          <p:cNvPicPr>
            <a:picLocks noChangeAspect="1"/>
          </p:cNvPicPr>
          <p:nvPr/>
        </p:nvPicPr>
        <p:blipFill rotWithShape="1">
          <a:blip r:embed="rId2">
            <a:extLst>
              <a:ext uri="{28A0092B-C50C-407E-A947-70E740481C1C}">
                <a14:useLocalDpi xmlns:a14="http://schemas.microsoft.com/office/drawing/2010/main" val="0"/>
              </a:ext>
            </a:extLst>
          </a:blip>
          <a:srcRect r="54167"/>
          <a:stretch/>
        </p:blipFill>
        <p:spPr>
          <a:xfrm>
            <a:off x="0" y="0"/>
            <a:ext cx="4191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044409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672855E-5D6F-E605-6BF2-836500B2D06C}"/>
              </a:ext>
            </a:extLst>
          </p:cNvPr>
          <p:cNvPicPr>
            <a:picLocks noChangeAspect="1"/>
          </p:cNvPicPr>
          <p:nvPr/>
        </p:nvPicPr>
        <p:blipFill rotWithShape="1">
          <a:blip r:embed="rId2">
            <a:extLst>
              <a:ext uri="{28A0092B-C50C-407E-A947-70E740481C1C}">
                <a14:useLocalDpi xmlns:a14="http://schemas.microsoft.com/office/drawing/2010/main" val="0"/>
              </a:ext>
            </a:extLst>
          </a:blip>
          <a:srcRect r="54167"/>
          <a:stretch/>
        </p:blipFill>
        <p:spPr>
          <a:xfrm>
            <a:off x="0" y="0"/>
            <a:ext cx="4191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41 spinners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571677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0A48763A-117D-4E06-A282-445DE11ADFC2}"/>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7294A5E7-6465-2C7A-B279-98132CD0BE9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A61A015F-A3DD-C33E-5674-FFD01B639BD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50AFCAEC-D77A-9618-0D24-185606441284}"/>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ED33C7A7-D0BA-F0B4-A9C8-9EE85018BD4F}"/>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62FDD34A-EBF7-08E6-D0B0-F06A8F0155E8}"/>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F786F18D-77CC-5EE1-D752-C85A1578DE1B}"/>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B3F0858A-FC5E-EC76-D956-3D51D76B333A}"/>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C4968D9B-B728-81CF-B53E-2004761484DF}"/>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C086B83B-09CF-DEDA-3860-A45E76297132}"/>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44EB9C8D-A69C-9569-03F7-4C5981756F77}"/>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 action="ppaction://noaction"/>
              </a:rPr>
              <a:t> </a:t>
            </a:r>
          </a:p>
          <a:p>
            <a:pPr algn="ctr"/>
            <a:r>
              <a:rPr lang="en-US" sz="1000" b="1" dirty="0">
                <a:hlinkClick r:id="" action="ppaction://noaction"/>
              </a:rPr>
              <a:t>100 New Esti-Mysteries</a:t>
            </a:r>
            <a:r>
              <a:rPr lang="en-US" sz="1000" b="1" dirty="0"/>
              <a:t> </a:t>
            </a:r>
          </a:p>
        </p:txBody>
      </p:sp>
      <p:pic>
        <p:nvPicPr>
          <p:cNvPr id="7" name="Picture 6">
            <a:hlinkClick r:id="rId30"/>
            <a:extLst>
              <a:ext uri="{FF2B5EF4-FFF2-40B4-BE49-F238E27FC236}">
                <a16:creationId xmlns:a16="http://schemas.microsoft.com/office/drawing/2014/main" id="{139DEB99-DE9E-7C02-2800-7C93A82D5B4A}"/>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379566A5-5F98-0CEA-B430-D32D65770CFA}"/>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A3C3B37C-4156-1780-AF0D-AF3C00AE4656}"/>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4476CAC2-FAFF-C5A7-1372-245B7837CEAB}"/>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69AAB391-7C0B-F6E9-9985-D1CD2F0B0EEC}"/>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B0EB72A8-086E-4CEB-8BD4-EA9BEAAFE808}"/>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 Day Pattern Challenge Series</a:t>
            </a:r>
            <a:endParaRPr lang="en-US" sz="1000" b="1" dirty="0"/>
          </a:p>
        </p:txBody>
      </p:sp>
      <p:grpSp>
        <p:nvGrpSpPr>
          <p:cNvPr id="48" name="Group 47">
            <a:extLst>
              <a:ext uri="{FF2B5EF4-FFF2-40B4-BE49-F238E27FC236}">
                <a16:creationId xmlns:a16="http://schemas.microsoft.com/office/drawing/2014/main" id="{0F2EDF14-A0D3-431D-2E46-195825FCB523}"/>
              </a:ext>
            </a:extLst>
          </p:cNvPr>
          <p:cNvGrpSpPr/>
          <p:nvPr/>
        </p:nvGrpSpPr>
        <p:grpSpPr>
          <a:xfrm>
            <a:off x="0" y="0"/>
            <a:ext cx="9144000" cy="6866731"/>
            <a:chOff x="0" y="0"/>
            <a:chExt cx="9144000" cy="6866731"/>
          </a:xfrm>
        </p:grpSpPr>
        <p:cxnSp>
          <p:nvCxnSpPr>
            <p:cNvPr id="6" name="Straight Connector 5"/>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DCC4AE4-905C-D582-7EBF-67ED2FC9815B}"/>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D5735E2-7521-6355-A750-6C558BBA3511}"/>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63D3BAA-7851-A742-CF12-7321804B1F11}"/>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565CE31B-6FF6-CBEC-F5C1-0087A949A115}"/>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F6352322-9D1F-9B55-BBD3-079DC2ED4676}"/>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3722023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7CC38B5-0599-A946-0FD3-5EE16B69FF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110479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F7B387B-6950-31FB-56CE-37768F7DAE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36630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FA85026-2B3E-4C65-533B-5FD32C24205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A54F2A6-06A3-2348-00C3-E9D094241C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2960281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BB2C88B-C25B-7EE9-9D25-20971F7208A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B013AB6-ABD2-EE28-BC0E-3796A15E65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1609582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6399B25-4169-961F-5A6B-12DE90863F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1136697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000" b="1" dirty="0"/>
          </a:p>
          <a:p>
            <a:pPr algn="l"/>
            <a:r>
              <a:rPr lang="en-US" sz="1600" b="1" i="1" dirty="0"/>
              <a:t>     Use slides 2-7 if your students have charts to write on.  </a:t>
            </a:r>
            <a:r>
              <a:rPr lang="en-US" sz="1600" dirty="0"/>
              <a:t>Your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400" b="1" dirty="0"/>
          </a:p>
          <a:p>
            <a:pPr algn="l"/>
            <a:r>
              <a:rPr lang="en-US" sz="2000" b="1" dirty="0"/>
              <a:t>“I need to display a chart for everyone to see, and I have a way to write on it.”</a:t>
            </a:r>
          </a:p>
          <a:p>
            <a:pPr algn="l"/>
            <a:endParaRPr lang="en-US" sz="1000" b="1" dirty="0"/>
          </a:p>
          <a:p>
            <a:pPr algn="l"/>
            <a:r>
              <a:rPr lang="en-US" sz="1600" b="1" i="1" dirty="0"/>
              <a:t>     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use a digital pen, or use the chart in many other ways.</a:t>
            </a:r>
          </a:p>
          <a:p>
            <a:pPr algn="l"/>
            <a:endParaRPr lang="en-US" sz="2400" b="1" dirty="0"/>
          </a:p>
          <a:p>
            <a:pPr algn="l"/>
            <a:r>
              <a:rPr lang="en-US" sz="2000" b="1" dirty="0"/>
              <a:t>“I need a step-by-step animated chart that eliminates numbers after every clue.”</a:t>
            </a:r>
          </a:p>
          <a:p>
            <a:pPr algn="l"/>
            <a:endParaRPr lang="en-US" sz="1000" b="1" dirty="0"/>
          </a:p>
          <a:p>
            <a:pPr algn="l"/>
            <a:r>
              <a:rPr lang="en-US" sz="1600" b="1" i="1" dirty="0"/>
              <a:t>     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7" name="Rectangle 6">
            <a:extLst>
              <a:ext uri="{FF2B5EF4-FFF2-40B4-BE49-F238E27FC236}">
                <a16:creationId xmlns:a16="http://schemas.microsoft.com/office/drawing/2014/main" id="{A7C530C2-5DFE-D45B-5D4C-297FA86C80B4}"/>
              </a:ext>
            </a:extLst>
          </p:cNvPr>
          <p:cNvSpPr/>
          <p:nvPr/>
        </p:nvSpPr>
        <p:spPr>
          <a:xfrm>
            <a:off x="6705600" y="76200"/>
            <a:ext cx="22860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Watch this YouTube video </a:t>
            </a:r>
          </a:p>
          <a:p>
            <a:pPr algn="ctr"/>
            <a:r>
              <a:rPr lang="en-US" sz="1200" dirty="0">
                <a:solidFill>
                  <a:schemeClr val="tx1"/>
                </a:solidFill>
              </a:rPr>
              <a:t>for more information about </a:t>
            </a:r>
          </a:p>
          <a:p>
            <a:pPr algn="ctr"/>
            <a:r>
              <a:rPr lang="en-US" sz="1200" dirty="0">
                <a:solidFill>
                  <a:schemeClr val="tx1"/>
                </a:solidFill>
                <a:hlinkClick r:id="" action="ppaction://noaction"/>
              </a:rPr>
              <a:t>How to Use Esti-Mysteries </a:t>
            </a:r>
          </a:p>
          <a:p>
            <a:pPr algn="ctr"/>
            <a:r>
              <a:rPr lang="en-US" sz="1200" dirty="0">
                <a:solidFill>
                  <a:schemeClr val="tx1"/>
                </a:solidFill>
                <a:hlinkClick r:id="" action="ppaction://noaction"/>
              </a:rPr>
              <a:t>with Embedded Charts</a:t>
            </a:r>
            <a:endParaRPr lang="en-US" sz="1200" dirty="0">
              <a:solidFill>
                <a:schemeClr val="tx1"/>
              </a:solidFill>
            </a:endParaRPr>
          </a:p>
        </p:txBody>
      </p:sp>
    </p:spTree>
    <p:extLst>
      <p:ext uri="{BB962C8B-B14F-4D97-AF65-F5344CB8AC3E}">
        <p14:creationId xmlns:p14="http://schemas.microsoft.com/office/powerpoint/2010/main" val="2032059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“Around and Around”</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10231</TotalTime>
  <Words>2090</Words>
  <Application>Microsoft Office PowerPoint</Application>
  <PresentationFormat>On-screen Show (4:3)</PresentationFormat>
  <Paragraphs>506</Paragraphs>
  <Slides>26</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216</cp:revision>
  <dcterms:created xsi:type="dcterms:W3CDTF">2020-11-09T02:38:45Z</dcterms:created>
  <dcterms:modified xsi:type="dcterms:W3CDTF">2024-11-07T03:57:32Z</dcterms:modified>
</cp:coreProperties>
</file>