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757" r:id="rId9"/>
    <p:sldId id="1758" r:id="rId10"/>
    <p:sldId id="1759" r:id="rId11"/>
    <p:sldId id="1760" r:id="rId12"/>
    <p:sldId id="1761" r:id="rId13"/>
    <p:sldId id="1769" r:id="rId14"/>
    <p:sldId id="1763" r:id="rId15"/>
    <p:sldId id="1764" r:id="rId16"/>
    <p:sldId id="1765" r:id="rId17"/>
    <p:sldId id="1766" r:id="rId18"/>
    <p:sldId id="1767" r:id="rId19"/>
    <p:sldId id="17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91426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F81A9C-32BD-78FE-4CC9-2E693616AC9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68580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#1</a:t>
            </a:r>
          </a:p>
          <a:p>
            <a:pPr algn="ctr"/>
            <a:r>
              <a:rPr lang="en-US" sz="1600" b="1" dirty="0">
                <a:solidFill>
                  <a:schemeClr val="tx1"/>
                </a:solidFill>
              </a:rPr>
              <a:t>The answer is a 2-digit number </a:t>
            </a:r>
          </a:p>
          <a:p>
            <a:pPr algn="ctr"/>
            <a:r>
              <a:rPr lang="en-US" sz="1600" b="1" dirty="0">
                <a:solidFill>
                  <a:schemeClr val="tx1"/>
                </a:solidFill>
              </a:rPr>
              <a:t>that is greater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#2</a:t>
            </a:r>
          </a:p>
          <a:p>
            <a:pPr algn="ctr"/>
            <a:r>
              <a:rPr lang="en-US" sz="1600" b="1" dirty="0">
                <a:solidFill>
                  <a:schemeClr val="tx1"/>
                </a:solidFill>
              </a:rPr>
              <a:t>The answer includes the digit 8.</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#3</a:t>
            </a:r>
          </a:p>
          <a:p>
            <a:pPr algn="ctr"/>
            <a:r>
              <a:rPr lang="en-US" sz="1600" b="1" dirty="0">
                <a:solidFill>
                  <a:schemeClr val="tx1"/>
                </a:solidFill>
              </a:rPr>
              <a:t>The answer does not include </a:t>
            </a:r>
          </a:p>
          <a:p>
            <a:pPr algn="ctr"/>
            <a:r>
              <a:rPr lang="en-US" sz="1600" b="1" dirty="0">
                <a:solidFill>
                  <a:schemeClr val="tx1"/>
                </a:solidFill>
              </a:rPr>
              <a:t>the digit 5 </a:t>
            </a:r>
          </a:p>
          <a:p>
            <a:pPr algn="ctr"/>
            <a:r>
              <a:rPr lang="en-US" sz="1600" b="1" dirty="0">
                <a:solidFill>
                  <a:schemeClr val="tx1"/>
                </a:solidFill>
              </a:rPr>
              <a:t>or the digit 9.</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#4</a:t>
            </a:r>
          </a:p>
          <a:p>
            <a:pPr algn="ctr"/>
            <a:r>
              <a:rPr lang="en-US" sz="1600" b="1" dirty="0">
                <a:solidFill>
                  <a:schemeClr val="tx1"/>
                </a:solidFill>
              </a:rPr>
              <a:t>Eliminate 5 numbers with this clue.</a:t>
            </a:r>
          </a:p>
          <a:p>
            <a:pPr algn="ctr"/>
            <a:endParaRPr lang="en-US" sz="1600" b="1" dirty="0">
              <a:solidFill>
                <a:schemeClr val="tx1"/>
              </a:solidFill>
            </a:endParaRPr>
          </a:p>
          <a:p>
            <a:pPr algn="ctr"/>
            <a:r>
              <a:rPr lang="en-US" sz="1600" b="1" dirty="0">
                <a:solidFill>
                  <a:schemeClr val="tx1"/>
                </a:solidFill>
              </a:rPr>
              <a:t>77, 78, 79, ____ , ____ , ____ , ____ ,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#5</a:t>
            </a:r>
          </a:p>
          <a:p>
            <a:pPr algn="ctr"/>
            <a:r>
              <a:rPr lang="en-US" sz="1600" b="1" dirty="0">
                <a:solidFill>
                  <a:schemeClr val="tx1"/>
                </a:solidFill>
              </a:rPr>
              <a:t>The answer does not include </a:t>
            </a:r>
          </a:p>
          <a:p>
            <a:pPr algn="ctr"/>
            <a:r>
              <a:rPr lang="en-US" sz="1600" b="1" dirty="0">
                <a:solidFill>
                  <a:schemeClr val="tx1"/>
                </a:solidFill>
              </a:rPr>
              <a:t>the digit 6 </a:t>
            </a:r>
          </a:p>
          <a:p>
            <a:pPr algn="ctr"/>
            <a:r>
              <a:rPr lang="en-US" sz="1600" b="1" dirty="0">
                <a:solidFill>
                  <a:schemeClr val="tx1"/>
                </a:solidFill>
              </a:rPr>
              <a:t>or the digit 7.</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70D7D93D-1490-8FA7-3F5D-F0B67C1C4ECA}"/>
              </a:ext>
            </a:extLst>
          </p:cNvPr>
          <p:cNvGraphicFramePr>
            <a:graphicFrameLocks noGrp="1"/>
          </p:cNvGraphicFramePr>
          <p:nvPr>
            <p:extLst>
              <p:ext uri="{D42A27DB-BD31-4B8C-83A1-F6EECF244321}">
                <p14:modId xmlns:p14="http://schemas.microsoft.com/office/powerpoint/2010/main" val="1995891030"/>
              </p:ext>
            </p:extLst>
          </p:nvPr>
        </p:nvGraphicFramePr>
        <p:xfrm>
          <a:off x="762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61577837"/>
                    </a:ext>
                  </a:extLst>
                </a:gridCol>
                <a:gridCol w="441960">
                  <a:extLst>
                    <a:ext uri="{9D8B030D-6E8A-4147-A177-3AD203B41FA5}">
                      <a16:colId xmlns:a16="http://schemas.microsoft.com/office/drawing/2014/main" val="161821353"/>
                    </a:ext>
                  </a:extLst>
                </a:gridCol>
                <a:gridCol w="441960">
                  <a:extLst>
                    <a:ext uri="{9D8B030D-6E8A-4147-A177-3AD203B41FA5}">
                      <a16:colId xmlns:a16="http://schemas.microsoft.com/office/drawing/2014/main" val="1679933987"/>
                    </a:ext>
                  </a:extLst>
                </a:gridCol>
                <a:gridCol w="441960">
                  <a:extLst>
                    <a:ext uri="{9D8B030D-6E8A-4147-A177-3AD203B41FA5}">
                      <a16:colId xmlns:a16="http://schemas.microsoft.com/office/drawing/2014/main" val="4274986456"/>
                    </a:ext>
                  </a:extLst>
                </a:gridCol>
                <a:gridCol w="441960">
                  <a:extLst>
                    <a:ext uri="{9D8B030D-6E8A-4147-A177-3AD203B41FA5}">
                      <a16:colId xmlns:a16="http://schemas.microsoft.com/office/drawing/2014/main" val="1048259529"/>
                    </a:ext>
                  </a:extLst>
                </a:gridCol>
                <a:gridCol w="441960">
                  <a:extLst>
                    <a:ext uri="{9D8B030D-6E8A-4147-A177-3AD203B41FA5}">
                      <a16:colId xmlns:a16="http://schemas.microsoft.com/office/drawing/2014/main" val="3525073711"/>
                    </a:ext>
                  </a:extLst>
                </a:gridCol>
                <a:gridCol w="441960">
                  <a:extLst>
                    <a:ext uri="{9D8B030D-6E8A-4147-A177-3AD203B41FA5}">
                      <a16:colId xmlns:a16="http://schemas.microsoft.com/office/drawing/2014/main" val="3112264150"/>
                    </a:ext>
                  </a:extLst>
                </a:gridCol>
                <a:gridCol w="441960">
                  <a:extLst>
                    <a:ext uri="{9D8B030D-6E8A-4147-A177-3AD203B41FA5}">
                      <a16:colId xmlns:a16="http://schemas.microsoft.com/office/drawing/2014/main" val="4264441310"/>
                    </a:ext>
                  </a:extLst>
                </a:gridCol>
                <a:gridCol w="441960">
                  <a:extLst>
                    <a:ext uri="{9D8B030D-6E8A-4147-A177-3AD203B41FA5}">
                      <a16:colId xmlns:a16="http://schemas.microsoft.com/office/drawing/2014/main" val="1029140812"/>
                    </a:ext>
                  </a:extLst>
                </a:gridCol>
                <a:gridCol w="441960">
                  <a:extLst>
                    <a:ext uri="{9D8B030D-6E8A-4147-A177-3AD203B41FA5}">
                      <a16:colId xmlns:a16="http://schemas.microsoft.com/office/drawing/2014/main" val="387816017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800281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524689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530165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353128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477128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1986767"/>
                  </a:ext>
                </a:extLst>
              </a:tr>
            </a:tbl>
          </a:graphicData>
        </a:graphic>
      </p:graphicFrame>
    </p:spTree>
    <p:extLst>
      <p:ext uri="{BB962C8B-B14F-4D97-AF65-F5344CB8AC3E}">
        <p14:creationId xmlns:p14="http://schemas.microsoft.com/office/powerpoint/2010/main" val="18027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D11375-0B48-C6AA-99F8-6A0D61D8FFF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2124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D1F68A-7418-AB72-6E99-A90EF27110B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88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9213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rPr>
              <a:t> </a:t>
            </a:r>
          </a:p>
          <a:p>
            <a:pPr algn="ctr"/>
            <a:r>
              <a:rPr lang="en-US" sz="1000" b="1" dirty="0">
                <a:hlinkClick r:id=""/>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rPr>
              <a:t>Leaping Numbers:</a:t>
            </a:r>
          </a:p>
          <a:p>
            <a:pPr algn="ctr"/>
            <a:r>
              <a:rPr lang="en-US" sz="1000" b="1" dirty="0">
                <a:hlinkClick r:id=""/>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561736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“Puzzling Tiles”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0025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3E89C8-7DA6-9B31-3A75-F301FF5C38F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7083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F81A9C-32BD-78FE-4CC9-2E693616AC9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68580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#1</a:t>
            </a:r>
          </a:p>
          <a:p>
            <a:pPr algn="ctr"/>
            <a:r>
              <a:rPr lang="en-US" sz="1600" b="1" dirty="0">
                <a:solidFill>
                  <a:schemeClr val="tx1"/>
                </a:solidFill>
              </a:rPr>
              <a:t>The answer is a 2-digit number </a:t>
            </a:r>
          </a:p>
          <a:p>
            <a:pPr algn="ctr"/>
            <a:r>
              <a:rPr lang="en-US" sz="1600" b="1" dirty="0">
                <a:solidFill>
                  <a:schemeClr val="tx1"/>
                </a:solidFill>
              </a:rPr>
              <a:t>that is greater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#2</a:t>
            </a:r>
          </a:p>
          <a:p>
            <a:pPr algn="ctr"/>
            <a:r>
              <a:rPr lang="en-US" sz="1600" b="1" dirty="0">
                <a:solidFill>
                  <a:schemeClr val="tx1"/>
                </a:solidFill>
              </a:rPr>
              <a:t>The answer includes the digit 8.</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#3</a:t>
            </a:r>
          </a:p>
          <a:p>
            <a:pPr algn="ctr"/>
            <a:r>
              <a:rPr lang="en-US" sz="1600" b="1" dirty="0">
                <a:solidFill>
                  <a:schemeClr val="tx1"/>
                </a:solidFill>
              </a:rPr>
              <a:t>The answer does not include </a:t>
            </a:r>
          </a:p>
          <a:p>
            <a:pPr algn="ctr"/>
            <a:r>
              <a:rPr lang="en-US" sz="1600" b="1" dirty="0">
                <a:solidFill>
                  <a:schemeClr val="tx1"/>
                </a:solidFill>
              </a:rPr>
              <a:t>the digit 5 </a:t>
            </a:r>
          </a:p>
          <a:p>
            <a:pPr algn="ctr"/>
            <a:r>
              <a:rPr lang="en-US" sz="1600" b="1" dirty="0">
                <a:solidFill>
                  <a:schemeClr val="tx1"/>
                </a:solidFill>
              </a:rPr>
              <a:t>or the digit 9.</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#4</a:t>
            </a:r>
          </a:p>
          <a:p>
            <a:pPr algn="ctr"/>
            <a:r>
              <a:rPr lang="en-US" sz="1600" b="1" dirty="0">
                <a:solidFill>
                  <a:schemeClr val="tx1"/>
                </a:solidFill>
              </a:rPr>
              <a:t>Eliminate 5 numbers with this clue.</a:t>
            </a:r>
          </a:p>
          <a:p>
            <a:pPr algn="ctr"/>
            <a:endParaRPr lang="en-US" sz="1600" b="1" dirty="0">
              <a:solidFill>
                <a:schemeClr val="tx1"/>
              </a:solidFill>
            </a:endParaRPr>
          </a:p>
          <a:p>
            <a:pPr algn="ctr"/>
            <a:r>
              <a:rPr lang="en-US" sz="1600" b="1" dirty="0">
                <a:solidFill>
                  <a:schemeClr val="tx1"/>
                </a:solidFill>
              </a:rPr>
              <a:t>77, 78, 79, ____ , ____ , ____ , ____ ,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#5</a:t>
            </a:r>
          </a:p>
          <a:p>
            <a:pPr algn="ctr"/>
            <a:r>
              <a:rPr lang="en-US" sz="1600" b="1" dirty="0">
                <a:solidFill>
                  <a:schemeClr val="tx1"/>
                </a:solidFill>
              </a:rPr>
              <a:t>The answer does not include </a:t>
            </a:r>
          </a:p>
          <a:p>
            <a:pPr algn="ctr"/>
            <a:r>
              <a:rPr lang="en-US" sz="1600" b="1" dirty="0">
                <a:solidFill>
                  <a:schemeClr val="tx1"/>
                </a:solidFill>
              </a:rPr>
              <a:t>the digit 6 </a:t>
            </a:r>
          </a:p>
          <a:p>
            <a:pPr algn="ctr"/>
            <a:r>
              <a:rPr lang="en-US" sz="1600" b="1" dirty="0">
                <a:solidFill>
                  <a:schemeClr val="tx1"/>
                </a:solidFill>
              </a:rPr>
              <a:t>or the digit 7.</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70D7D93D-1490-8FA7-3F5D-F0B67C1C4ECA}"/>
              </a:ext>
            </a:extLst>
          </p:cNvPr>
          <p:cNvGraphicFramePr>
            <a:graphicFrameLocks noGrp="1"/>
          </p:cNvGraphicFramePr>
          <p:nvPr/>
        </p:nvGraphicFramePr>
        <p:xfrm>
          <a:off x="762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61577837"/>
                    </a:ext>
                  </a:extLst>
                </a:gridCol>
                <a:gridCol w="441960">
                  <a:extLst>
                    <a:ext uri="{9D8B030D-6E8A-4147-A177-3AD203B41FA5}">
                      <a16:colId xmlns:a16="http://schemas.microsoft.com/office/drawing/2014/main" val="161821353"/>
                    </a:ext>
                  </a:extLst>
                </a:gridCol>
                <a:gridCol w="441960">
                  <a:extLst>
                    <a:ext uri="{9D8B030D-6E8A-4147-A177-3AD203B41FA5}">
                      <a16:colId xmlns:a16="http://schemas.microsoft.com/office/drawing/2014/main" val="1679933987"/>
                    </a:ext>
                  </a:extLst>
                </a:gridCol>
                <a:gridCol w="441960">
                  <a:extLst>
                    <a:ext uri="{9D8B030D-6E8A-4147-A177-3AD203B41FA5}">
                      <a16:colId xmlns:a16="http://schemas.microsoft.com/office/drawing/2014/main" val="4274986456"/>
                    </a:ext>
                  </a:extLst>
                </a:gridCol>
                <a:gridCol w="441960">
                  <a:extLst>
                    <a:ext uri="{9D8B030D-6E8A-4147-A177-3AD203B41FA5}">
                      <a16:colId xmlns:a16="http://schemas.microsoft.com/office/drawing/2014/main" val="1048259529"/>
                    </a:ext>
                  </a:extLst>
                </a:gridCol>
                <a:gridCol w="441960">
                  <a:extLst>
                    <a:ext uri="{9D8B030D-6E8A-4147-A177-3AD203B41FA5}">
                      <a16:colId xmlns:a16="http://schemas.microsoft.com/office/drawing/2014/main" val="3525073711"/>
                    </a:ext>
                  </a:extLst>
                </a:gridCol>
                <a:gridCol w="441960">
                  <a:extLst>
                    <a:ext uri="{9D8B030D-6E8A-4147-A177-3AD203B41FA5}">
                      <a16:colId xmlns:a16="http://schemas.microsoft.com/office/drawing/2014/main" val="3112264150"/>
                    </a:ext>
                  </a:extLst>
                </a:gridCol>
                <a:gridCol w="441960">
                  <a:extLst>
                    <a:ext uri="{9D8B030D-6E8A-4147-A177-3AD203B41FA5}">
                      <a16:colId xmlns:a16="http://schemas.microsoft.com/office/drawing/2014/main" val="4264441310"/>
                    </a:ext>
                  </a:extLst>
                </a:gridCol>
                <a:gridCol w="441960">
                  <a:extLst>
                    <a:ext uri="{9D8B030D-6E8A-4147-A177-3AD203B41FA5}">
                      <a16:colId xmlns:a16="http://schemas.microsoft.com/office/drawing/2014/main" val="1029140812"/>
                    </a:ext>
                  </a:extLst>
                </a:gridCol>
                <a:gridCol w="441960">
                  <a:extLst>
                    <a:ext uri="{9D8B030D-6E8A-4147-A177-3AD203B41FA5}">
                      <a16:colId xmlns:a16="http://schemas.microsoft.com/office/drawing/2014/main" val="387816017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800281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524689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530165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353128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477128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1986767"/>
                  </a:ext>
                </a:extLst>
              </a:tr>
            </a:tbl>
          </a:graphicData>
        </a:graphic>
      </p:graphicFrame>
      <p:graphicFrame>
        <p:nvGraphicFramePr>
          <p:cNvPr id="4" name="Table 3">
            <a:extLst>
              <a:ext uri="{FF2B5EF4-FFF2-40B4-BE49-F238E27FC236}">
                <a16:creationId xmlns:a16="http://schemas.microsoft.com/office/drawing/2014/main" id="{4E0B9D2F-DC89-DD8F-1D23-57470DDF20A0}"/>
              </a:ext>
            </a:extLst>
          </p:cNvPr>
          <p:cNvGraphicFramePr>
            <a:graphicFrameLocks noGrp="1"/>
          </p:cNvGraphicFramePr>
          <p:nvPr>
            <p:extLst>
              <p:ext uri="{D42A27DB-BD31-4B8C-83A1-F6EECF244321}">
                <p14:modId xmlns:p14="http://schemas.microsoft.com/office/powerpoint/2010/main" val="652761620"/>
              </p:ext>
            </p:extLst>
          </p:nvPr>
        </p:nvGraphicFramePr>
        <p:xfrm>
          <a:off x="762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61577837"/>
                    </a:ext>
                  </a:extLst>
                </a:gridCol>
                <a:gridCol w="441960">
                  <a:extLst>
                    <a:ext uri="{9D8B030D-6E8A-4147-A177-3AD203B41FA5}">
                      <a16:colId xmlns:a16="http://schemas.microsoft.com/office/drawing/2014/main" val="161821353"/>
                    </a:ext>
                  </a:extLst>
                </a:gridCol>
                <a:gridCol w="441960">
                  <a:extLst>
                    <a:ext uri="{9D8B030D-6E8A-4147-A177-3AD203B41FA5}">
                      <a16:colId xmlns:a16="http://schemas.microsoft.com/office/drawing/2014/main" val="1679933987"/>
                    </a:ext>
                  </a:extLst>
                </a:gridCol>
                <a:gridCol w="441960">
                  <a:extLst>
                    <a:ext uri="{9D8B030D-6E8A-4147-A177-3AD203B41FA5}">
                      <a16:colId xmlns:a16="http://schemas.microsoft.com/office/drawing/2014/main" val="4274986456"/>
                    </a:ext>
                  </a:extLst>
                </a:gridCol>
                <a:gridCol w="441960">
                  <a:extLst>
                    <a:ext uri="{9D8B030D-6E8A-4147-A177-3AD203B41FA5}">
                      <a16:colId xmlns:a16="http://schemas.microsoft.com/office/drawing/2014/main" val="1048259529"/>
                    </a:ext>
                  </a:extLst>
                </a:gridCol>
                <a:gridCol w="441960">
                  <a:extLst>
                    <a:ext uri="{9D8B030D-6E8A-4147-A177-3AD203B41FA5}">
                      <a16:colId xmlns:a16="http://schemas.microsoft.com/office/drawing/2014/main" val="3525073711"/>
                    </a:ext>
                  </a:extLst>
                </a:gridCol>
                <a:gridCol w="441960">
                  <a:extLst>
                    <a:ext uri="{9D8B030D-6E8A-4147-A177-3AD203B41FA5}">
                      <a16:colId xmlns:a16="http://schemas.microsoft.com/office/drawing/2014/main" val="3112264150"/>
                    </a:ext>
                  </a:extLst>
                </a:gridCol>
                <a:gridCol w="441960">
                  <a:extLst>
                    <a:ext uri="{9D8B030D-6E8A-4147-A177-3AD203B41FA5}">
                      <a16:colId xmlns:a16="http://schemas.microsoft.com/office/drawing/2014/main" val="4264441310"/>
                    </a:ext>
                  </a:extLst>
                </a:gridCol>
                <a:gridCol w="441960">
                  <a:extLst>
                    <a:ext uri="{9D8B030D-6E8A-4147-A177-3AD203B41FA5}">
                      <a16:colId xmlns:a16="http://schemas.microsoft.com/office/drawing/2014/main" val="1029140812"/>
                    </a:ext>
                  </a:extLst>
                </a:gridCol>
                <a:gridCol w="441960">
                  <a:extLst>
                    <a:ext uri="{9D8B030D-6E8A-4147-A177-3AD203B41FA5}">
                      <a16:colId xmlns:a16="http://schemas.microsoft.com/office/drawing/2014/main" val="387816017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800281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524689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530165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353128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477128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21986767"/>
                  </a:ext>
                </a:extLst>
              </a:tr>
            </a:tbl>
          </a:graphicData>
        </a:graphic>
      </p:graphicFrame>
      <p:graphicFrame>
        <p:nvGraphicFramePr>
          <p:cNvPr id="5" name="Table 4">
            <a:extLst>
              <a:ext uri="{FF2B5EF4-FFF2-40B4-BE49-F238E27FC236}">
                <a16:creationId xmlns:a16="http://schemas.microsoft.com/office/drawing/2014/main" id="{7F106164-9F10-C2F3-18FE-576053AB59AF}"/>
              </a:ext>
            </a:extLst>
          </p:cNvPr>
          <p:cNvGraphicFramePr>
            <a:graphicFrameLocks noGrp="1"/>
          </p:cNvGraphicFramePr>
          <p:nvPr>
            <p:extLst>
              <p:ext uri="{D42A27DB-BD31-4B8C-83A1-F6EECF244321}">
                <p14:modId xmlns:p14="http://schemas.microsoft.com/office/powerpoint/2010/main" val="1956855041"/>
              </p:ext>
            </p:extLst>
          </p:nvPr>
        </p:nvGraphicFramePr>
        <p:xfrm>
          <a:off x="762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61577837"/>
                    </a:ext>
                  </a:extLst>
                </a:gridCol>
                <a:gridCol w="441960">
                  <a:extLst>
                    <a:ext uri="{9D8B030D-6E8A-4147-A177-3AD203B41FA5}">
                      <a16:colId xmlns:a16="http://schemas.microsoft.com/office/drawing/2014/main" val="161821353"/>
                    </a:ext>
                  </a:extLst>
                </a:gridCol>
                <a:gridCol w="441960">
                  <a:extLst>
                    <a:ext uri="{9D8B030D-6E8A-4147-A177-3AD203B41FA5}">
                      <a16:colId xmlns:a16="http://schemas.microsoft.com/office/drawing/2014/main" val="1679933987"/>
                    </a:ext>
                  </a:extLst>
                </a:gridCol>
                <a:gridCol w="441960">
                  <a:extLst>
                    <a:ext uri="{9D8B030D-6E8A-4147-A177-3AD203B41FA5}">
                      <a16:colId xmlns:a16="http://schemas.microsoft.com/office/drawing/2014/main" val="4274986456"/>
                    </a:ext>
                  </a:extLst>
                </a:gridCol>
                <a:gridCol w="441960">
                  <a:extLst>
                    <a:ext uri="{9D8B030D-6E8A-4147-A177-3AD203B41FA5}">
                      <a16:colId xmlns:a16="http://schemas.microsoft.com/office/drawing/2014/main" val="1048259529"/>
                    </a:ext>
                  </a:extLst>
                </a:gridCol>
                <a:gridCol w="441960">
                  <a:extLst>
                    <a:ext uri="{9D8B030D-6E8A-4147-A177-3AD203B41FA5}">
                      <a16:colId xmlns:a16="http://schemas.microsoft.com/office/drawing/2014/main" val="3525073711"/>
                    </a:ext>
                  </a:extLst>
                </a:gridCol>
                <a:gridCol w="441960">
                  <a:extLst>
                    <a:ext uri="{9D8B030D-6E8A-4147-A177-3AD203B41FA5}">
                      <a16:colId xmlns:a16="http://schemas.microsoft.com/office/drawing/2014/main" val="3112264150"/>
                    </a:ext>
                  </a:extLst>
                </a:gridCol>
                <a:gridCol w="441960">
                  <a:extLst>
                    <a:ext uri="{9D8B030D-6E8A-4147-A177-3AD203B41FA5}">
                      <a16:colId xmlns:a16="http://schemas.microsoft.com/office/drawing/2014/main" val="4264441310"/>
                    </a:ext>
                  </a:extLst>
                </a:gridCol>
                <a:gridCol w="441960">
                  <a:extLst>
                    <a:ext uri="{9D8B030D-6E8A-4147-A177-3AD203B41FA5}">
                      <a16:colId xmlns:a16="http://schemas.microsoft.com/office/drawing/2014/main" val="1029140812"/>
                    </a:ext>
                  </a:extLst>
                </a:gridCol>
                <a:gridCol w="441960">
                  <a:extLst>
                    <a:ext uri="{9D8B030D-6E8A-4147-A177-3AD203B41FA5}">
                      <a16:colId xmlns:a16="http://schemas.microsoft.com/office/drawing/2014/main" val="387816017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9800281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1524689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9530165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353128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7477128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21986767"/>
                  </a:ext>
                </a:extLst>
              </a:tr>
            </a:tbl>
          </a:graphicData>
        </a:graphic>
      </p:graphicFrame>
      <p:graphicFrame>
        <p:nvGraphicFramePr>
          <p:cNvPr id="6" name="Table 5">
            <a:extLst>
              <a:ext uri="{FF2B5EF4-FFF2-40B4-BE49-F238E27FC236}">
                <a16:creationId xmlns:a16="http://schemas.microsoft.com/office/drawing/2014/main" id="{092AE0DD-FD9A-1EC8-1704-59BDAEB6CD61}"/>
              </a:ext>
            </a:extLst>
          </p:cNvPr>
          <p:cNvGraphicFramePr>
            <a:graphicFrameLocks noGrp="1"/>
          </p:cNvGraphicFramePr>
          <p:nvPr>
            <p:extLst>
              <p:ext uri="{D42A27DB-BD31-4B8C-83A1-F6EECF244321}">
                <p14:modId xmlns:p14="http://schemas.microsoft.com/office/powerpoint/2010/main" val="3704744646"/>
              </p:ext>
            </p:extLst>
          </p:nvPr>
        </p:nvGraphicFramePr>
        <p:xfrm>
          <a:off x="762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61577837"/>
                    </a:ext>
                  </a:extLst>
                </a:gridCol>
                <a:gridCol w="441960">
                  <a:extLst>
                    <a:ext uri="{9D8B030D-6E8A-4147-A177-3AD203B41FA5}">
                      <a16:colId xmlns:a16="http://schemas.microsoft.com/office/drawing/2014/main" val="161821353"/>
                    </a:ext>
                  </a:extLst>
                </a:gridCol>
                <a:gridCol w="441960">
                  <a:extLst>
                    <a:ext uri="{9D8B030D-6E8A-4147-A177-3AD203B41FA5}">
                      <a16:colId xmlns:a16="http://schemas.microsoft.com/office/drawing/2014/main" val="1679933987"/>
                    </a:ext>
                  </a:extLst>
                </a:gridCol>
                <a:gridCol w="441960">
                  <a:extLst>
                    <a:ext uri="{9D8B030D-6E8A-4147-A177-3AD203B41FA5}">
                      <a16:colId xmlns:a16="http://schemas.microsoft.com/office/drawing/2014/main" val="4274986456"/>
                    </a:ext>
                  </a:extLst>
                </a:gridCol>
                <a:gridCol w="441960">
                  <a:extLst>
                    <a:ext uri="{9D8B030D-6E8A-4147-A177-3AD203B41FA5}">
                      <a16:colId xmlns:a16="http://schemas.microsoft.com/office/drawing/2014/main" val="1048259529"/>
                    </a:ext>
                  </a:extLst>
                </a:gridCol>
                <a:gridCol w="441960">
                  <a:extLst>
                    <a:ext uri="{9D8B030D-6E8A-4147-A177-3AD203B41FA5}">
                      <a16:colId xmlns:a16="http://schemas.microsoft.com/office/drawing/2014/main" val="3525073711"/>
                    </a:ext>
                  </a:extLst>
                </a:gridCol>
                <a:gridCol w="441960">
                  <a:extLst>
                    <a:ext uri="{9D8B030D-6E8A-4147-A177-3AD203B41FA5}">
                      <a16:colId xmlns:a16="http://schemas.microsoft.com/office/drawing/2014/main" val="3112264150"/>
                    </a:ext>
                  </a:extLst>
                </a:gridCol>
                <a:gridCol w="441960">
                  <a:extLst>
                    <a:ext uri="{9D8B030D-6E8A-4147-A177-3AD203B41FA5}">
                      <a16:colId xmlns:a16="http://schemas.microsoft.com/office/drawing/2014/main" val="4264441310"/>
                    </a:ext>
                  </a:extLst>
                </a:gridCol>
                <a:gridCol w="441960">
                  <a:extLst>
                    <a:ext uri="{9D8B030D-6E8A-4147-A177-3AD203B41FA5}">
                      <a16:colId xmlns:a16="http://schemas.microsoft.com/office/drawing/2014/main" val="1029140812"/>
                    </a:ext>
                  </a:extLst>
                </a:gridCol>
                <a:gridCol w="441960">
                  <a:extLst>
                    <a:ext uri="{9D8B030D-6E8A-4147-A177-3AD203B41FA5}">
                      <a16:colId xmlns:a16="http://schemas.microsoft.com/office/drawing/2014/main" val="387816017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9800281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1524689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9530165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353128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7477128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21986767"/>
                  </a:ext>
                </a:extLst>
              </a:tr>
            </a:tbl>
          </a:graphicData>
        </a:graphic>
      </p:graphicFrame>
      <p:graphicFrame>
        <p:nvGraphicFramePr>
          <p:cNvPr id="7" name="Table 6">
            <a:extLst>
              <a:ext uri="{FF2B5EF4-FFF2-40B4-BE49-F238E27FC236}">
                <a16:creationId xmlns:a16="http://schemas.microsoft.com/office/drawing/2014/main" id="{5B5E1CCF-EA81-2484-4FA9-CA7B13924A4E}"/>
              </a:ext>
            </a:extLst>
          </p:cNvPr>
          <p:cNvGraphicFramePr>
            <a:graphicFrameLocks noGrp="1"/>
          </p:cNvGraphicFramePr>
          <p:nvPr>
            <p:extLst>
              <p:ext uri="{D42A27DB-BD31-4B8C-83A1-F6EECF244321}">
                <p14:modId xmlns:p14="http://schemas.microsoft.com/office/powerpoint/2010/main" val="3773948373"/>
              </p:ext>
            </p:extLst>
          </p:nvPr>
        </p:nvGraphicFramePr>
        <p:xfrm>
          <a:off x="762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61577837"/>
                    </a:ext>
                  </a:extLst>
                </a:gridCol>
                <a:gridCol w="441960">
                  <a:extLst>
                    <a:ext uri="{9D8B030D-6E8A-4147-A177-3AD203B41FA5}">
                      <a16:colId xmlns:a16="http://schemas.microsoft.com/office/drawing/2014/main" val="161821353"/>
                    </a:ext>
                  </a:extLst>
                </a:gridCol>
                <a:gridCol w="441960">
                  <a:extLst>
                    <a:ext uri="{9D8B030D-6E8A-4147-A177-3AD203B41FA5}">
                      <a16:colId xmlns:a16="http://schemas.microsoft.com/office/drawing/2014/main" val="1679933987"/>
                    </a:ext>
                  </a:extLst>
                </a:gridCol>
                <a:gridCol w="441960">
                  <a:extLst>
                    <a:ext uri="{9D8B030D-6E8A-4147-A177-3AD203B41FA5}">
                      <a16:colId xmlns:a16="http://schemas.microsoft.com/office/drawing/2014/main" val="4274986456"/>
                    </a:ext>
                  </a:extLst>
                </a:gridCol>
                <a:gridCol w="441960">
                  <a:extLst>
                    <a:ext uri="{9D8B030D-6E8A-4147-A177-3AD203B41FA5}">
                      <a16:colId xmlns:a16="http://schemas.microsoft.com/office/drawing/2014/main" val="1048259529"/>
                    </a:ext>
                  </a:extLst>
                </a:gridCol>
                <a:gridCol w="441960">
                  <a:extLst>
                    <a:ext uri="{9D8B030D-6E8A-4147-A177-3AD203B41FA5}">
                      <a16:colId xmlns:a16="http://schemas.microsoft.com/office/drawing/2014/main" val="3525073711"/>
                    </a:ext>
                  </a:extLst>
                </a:gridCol>
                <a:gridCol w="441960">
                  <a:extLst>
                    <a:ext uri="{9D8B030D-6E8A-4147-A177-3AD203B41FA5}">
                      <a16:colId xmlns:a16="http://schemas.microsoft.com/office/drawing/2014/main" val="3112264150"/>
                    </a:ext>
                  </a:extLst>
                </a:gridCol>
                <a:gridCol w="441960">
                  <a:extLst>
                    <a:ext uri="{9D8B030D-6E8A-4147-A177-3AD203B41FA5}">
                      <a16:colId xmlns:a16="http://schemas.microsoft.com/office/drawing/2014/main" val="4264441310"/>
                    </a:ext>
                  </a:extLst>
                </a:gridCol>
                <a:gridCol w="441960">
                  <a:extLst>
                    <a:ext uri="{9D8B030D-6E8A-4147-A177-3AD203B41FA5}">
                      <a16:colId xmlns:a16="http://schemas.microsoft.com/office/drawing/2014/main" val="1029140812"/>
                    </a:ext>
                  </a:extLst>
                </a:gridCol>
                <a:gridCol w="441960">
                  <a:extLst>
                    <a:ext uri="{9D8B030D-6E8A-4147-A177-3AD203B41FA5}">
                      <a16:colId xmlns:a16="http://schemas.microsoft.com/office/drawing/2014/main" val="387816017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9800281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1524689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9530165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7353128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7477128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21986767"/>
                  </a:ext>
                </a:extLst>
              </a:tr>
            </a:tbl>
          </a:graphicData>
        </a:graphic>
      </p:graphicFrame>
      <p:graphicFrame>
        <p:nvGraphicFramePr>
          <p:cNvPr id="8" name="Table 7">
            <a:extLst>
              <a:ext uri="{FF2B5EF4-FFF2-40B4-BE49-F238E27FC236}">
                <a16:creationId xmlns:a16="http://schemas.microsoft.com/office/drawing/2014/main" id="{6D607F1D-5911-3B3B-9445-696B26071727}"/>
              </a:ext>
            </a:extLst>
          </p:cNvPr>
          <p:cNvGraphicFramePr>
            <a:graphicFrameLocks noGrp="1"/>
          </p:cNvGraphicFramePr>
          <p:nvPr>
            <p:extLst>
              <p:ext uri="{D42A27DB-BD31-4B8C-83A1-F6EECF244321}">
                <p14:modId xmlns:p14="http://schemas.microsoft.com/office/powerpoint/2010/main" val="1153505714"/>
              </p:ext>
            </p:extLst>
          </p:nvPr>
        </p:nvGraphicFramePr>
        <p:xfrm>
          <a:off x="762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61577837"/>
                    </a:ext>
                  </a:extLst>
                </a:gridCol>
                <a:gridCol w="441960">
                  <a:extLst>
                    <a:ext uri="{9D8B030D-6E8A-4147-A177-3AD203B41FA5}">
                      <a16:colId xmlns:a16="http://schemas.microsoft.com/office/drawing/2014/main" val="161821353"/>
                    </a:ext>
                  </a:extLst>
                </a:gridCol>
                <a:gridCol w="441960">
                  <a:extLst>
                    <a:ext uri="{9D8B030D-6E8A-4147-A177-3AD203B41FA5}">
                      <a16:colId xmlns:a16="http://schemas.microsoft.com/office/drawing/2014/main" val="1679933987"/>
                    </a:ext>
                  </a:extLst>
                </a:gridCol>
                <a:gridCol w="441960">
                  <a:extLst>
                    <a:ext uri="{9D8B030D-6E8A-4147-A177-3AD203B41FA5}">
                      <a16:colId xmlns:a16="http://schemas.microsoft.com/office/drawing/2014/main" val="4274986456"/>
                    </a:ext>
                  </a:extLst>
                </a:gridCol>
                <a:gridCol w="441960">
                  <a:extLst>
                    <a:ext uri="{9D8B030D-6E8A-4147-A177-3AD203B41FA5}">
                      <a16:colId xmlns:a16="http://schemas.microsoft.com/office/drawing/2014/main" val="1048259529"/>
                    </a:ext>
                  </a:extLst>
                </a:gridCol>
                <a:gridCol w="441960">
                  <a:extLst>
                    <a:ext uri="{9D8B030D-6E8A-4147-A177-3AD203B41FA5}">
                      <a16:colId xmlns:a16="http://schemas.microsoft.com/office/drawing/2014/main" val="3525073711"/>
                    </a:ext>
                  </a:extLst>
                </a:gridCol>
                <a:gridCol w="441960">
                  <a:extLst>
                    <a:ext uri="{9D8B030D-6E8A-4147-A177-3AD203B41FA5}">
                      <a16:colId xmlns:a16="http://schemas.microsoft.com/office/drawing/2014/main" val="3112264150"/>
                    </a:ext>
                  </a:extLst>
                </a:gridCol>
                <a:gridCol w="441960">
                  <a:extLst>
                    <a:ext uri="{9D8B030D-6E8A-4147-A177-3AD203B41FA5}">
                      <a16:colId xmlns:a16="http://schemas.microsoft.com/office/drawing/2014/main" val="4264441310"/>
                    </a:ext>
                  </a:extLst>
                </a:gridCol>
                <a:gridCol w="441960">
                  <a:extLst>
                    <a:ext uri="{9D8B030D-6E8A-4147-A177-3AD203B41FA5}">
                      <a16:colId xmlns:a16="http://schemas.microsoft.com/office/drawing/2014/main" val="1029140812"/>
                    </a:ext>
                  </a:extLst>
                </a:gridCol>
                <a:gridCol w="441960">
                  <a:extLst>
                    <a:ext uri="{9D8B030D-6E8A-4147-A177-3AD203B41FA5}">
                      <a16:colId xmlns:a16="http://schemas.microsoft.com/office/drawing/2014/main" val="387816017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9800281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1524689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9530165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7353128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7477128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21986767"/>
                  </a:ext>
                </a:extLst>
              </a:tr>
            </a:tbl>
          </a:graphicData>
        </a:graphic>
      </p:graphicFrame>
    </p:spTree>
    <p:extLst>
      <p:ext uri="{BB962C8B-B14F-4D97-AF65-F5344CB8AC3E}">
        <p14:creationId xmlns:p14="http://schemas.microsoft.com/office/powerpoint/2010/main" val="388924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D11375-0B48-C6AA-99F8-6A0D61D8FFF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9151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D1F68A-7418-AB72-6E99-A90EF27110B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88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8496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rPr>
              <a:t> </a:t>
            </a:r>
          </a:p>
          <a:p>
            <a:pPr algn="ctr"/>
            <a:r>
              <a:rPr lang="en-US" sz="1000" b="1" dirty="0">
                <a:hlinkClick r:id=""/>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rPr>
              <a:t>Leaping Numbers:</a:t>
            </a:r>
          </a:p>
          <a:p>
            <a:pPr algn="ctr"/>
            <a:r>
              <a:rPr lang="en-US" sz="1000" b="1" dirty="0">
                <a:hlinkClick r:id=""/>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287052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“Puzzling Tiles”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3E89C8-7DA6-9B31-3A75-F301FF5C38F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F81A9C-32BD-78FE-4CC9-2E693616AC9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#1</a:t>
            </a:r>
          </a:p>
          <a:p>
            <a:pPr algn="ctr"/>
            <a:r>
              <a:rPr lang="en-US" sz="1600" b="1" dirty="0">
                <a:solidFill>
                  <a:schemeClr val="tx1"/>
                </a:solidFill>
              </a:rPr>
              <a:t>The answer is a 2-digit number </a:t>
            </a:r>
          </a:p>
          <a:p>
            <a:pPr algn="ctr"/>
            <a:r>
              <a:rPr lang="en-US" sz="1600" b="1" dirty="0">
                <a:solidFill>
                  <a:schemeClr val="tx1"/>
                </a:solidFill>
              </a:rPr>
              <a:t>that is greater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#2</a:t>
            </a:r>
          </a:p>
          <a:p>
            <a:pPr algn="ctr"/>
            <a:r>
              <a:rPr lang="en-US" sz="1600" b="1" dirty="0">
                <a:solidFill>
                  <a:schemeClr val="tx1"/>
                </a:solidFill>
              </a:rPr>
              <a:t>The answer includes the digit 8.</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#3</a:t>
            </a:r>
          </a:p>
          <a:p>
            <a:pPr algn="ctr"/>
            <a:r>
              <a:rPr lang="en-US" sz="1600" b="1" dirty="0">
                <a:solidFill>
                  <a:schemeClr val="tx1"/>
                </a:solidFill>
              </a:rPr>
              <a:t>The answer does not include </a:t>
            </a:r>
          </a:p>
          <a:p>
            <a:pPr algn="ctr"/>
            <a:r>
              <a:rPr lang="en-US" sz="1600" b="1" dirty="0">
                <a:solidFill>
                  <a:schemeClr val="tx1"/>
                </a:solidFill>
              </a:rPr>
              <a:t>the digit 5 </a:t>
            </a:r>
          </a:p>
          <a:p>
            <a:pPr algn="ctr"/>
            <a:r>
              <a:rPr lang="en-US" sz="1600" b="1" dirty="0">
                <a:solidFill>
                  <a:schemeClr val="tx1"/>
                </a:solidFill>
              </a:rPr>
              <a:t>or the digit 9.</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#4</a:t>
            </a:r>
          </a:p>
          <a:p>
            <a:pPr algn="ctr"/>
            <a:r>
              <a:rPr lang="en-US" sz="1600" b="1" dirty="0">
                <a:solidFill>
                  <a:schemeClr val="tx1"/>
                </a:solidFill>
              </a:rPr>
              <a:t>Eliminate 5 numbers with this clue.</a:t>
            </a:r>
          </a:p>
          <a:p>
            <a:pPr algn="ctr"/>
            <a:endParaRPr lang="en-US" sz="1600" b="1" dirty="0">
              <a:solidFill>
                <a:schemeClr val="tx1"/>
              </a:solidFill>
            </a:endParaRPr>
          </a:p>
          <a:p>
            <a:pPr algn="ctr"/>
            <a:r>
              <a:rPr lang="en-US" sz="1600" b="1" dirty="0">
                <a:solidFill>
                  <a:schemeClr val="tx1"/>
                </a:solidFill>
              </a:rPr>
              <a:t>77, 78, 79, ____ , ____ , ____ , ____ ,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#5</a:t>
            </a:r>
          </a:p>
          <a:p>
            <a:pPr algn="ctr"/>
            <a:r>
              <a:rPr lang="en-US" sz="1600" b="1" dirty="0">
                <a:solidFill>
                  <a:schemeClr val="tx1"/>
                </a:solidFill>
              </a:rPr>
              <a:t>The answer does not include </a:t>
            </a:r>
          </a:p>
          <a:p>
            <a:pPr algn="ctr"/>
            <a:r>
              <a:rPr lang="en-US" sz="1600" b="1" dirty="0">
                <a:solidFill>
                  <a:schemeClr val="tx1"/>
                </a:solidFill>
              </a:rPr>
              <a:t>the digit 6 </a:t>
            </a:r>
          </a:p>
          <a:p>
            <a:pPr algn="ctr"/>
            <a:r>
              <a:rPr lang="en-US" sz="1600" b="1" dirty="0">
                <a:solidFill>
                  <a:schemeClr val="tx1"/>
                </a:solidFill>
              </a:rPr>
              <a:t>or the digit 7.</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D11375-0B48-C6AA-99F8-6A0D61D8FFF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D1F68A-7418-AB72-6E99-A90EF27110B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88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rPr>
              <a:t> </a:t>
            </a:r>
          </a:p>
          <a:p>
            <a:pPr algn="ctr"/>
            <a:r>
              <a:rPr lang="en-US" sz="1000" b="1" dirty="0">
                <a:hlinkClick r:id=""/>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rPr>
              <a:t>Leaping Numbers:</a:t>
            </a:r>
          </a:p>
          <a:p>
            <a:pPr algn="ctr"/>
            <a:r>
              <a:rPr lang="en-US" sz="1000" b="1" dirty="0">
                <a:hlinkClick r:id=""/>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“Puzzling Tiles”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9456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3E89C8-7DA6-9B31-3A75-F301FF5C38F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8680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10195</TotalTime>
  <Words>2303</Words>
  <Application>Microsoft Office PowerPoint</Application>
  <PresentationFormat>On-screen Show (4:3)</PresentationFormat>
  <Paragraphs>725</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213</cp:revision>
  <dcterms:created xsi:type="dcterms:W3CDTF">2020-11-09T02:38:45Z</dcterms:created>
  <dcterms:modified xsi:type="dcterms:W3CDTF">2024-10-21T22:23:31Z</dcterms:modified>
</cp:coreProperties>
</file>