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703" r:id="rId8"/>
    <p:sldId id="1688" r:id="rId9"/>
    <p:sldId id="1689" r:id="rId10"/>
    <p:sldId id="1700" r:id="rId11"/>
    <p:sldId id="1691" r:id="rId12"/>
    <p:sldId id="1692" r:id="rId13"/>
    <p:sldId id="1704" r:id="rId14"/>
    <p:sldId id="1694" r:id="rId15"/>
    <p:sldId id="1695" r:id="rId16"/>
    <p:sldId id="1702" r:id="rId17"/>
    <p:sldId id="1697" r:id="rId18"/>
    <p:sldId id="1698" r:id="rId19"/>
    <p:sldId id="170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10/7/2024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91426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6F416-BADE-E1DD-E9BD-380F52EEA8C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31.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2’s from 2 to 30.  </a:t>
            </a:r>
          </a:p>
          <a:p>
            <a:pPr algn="ctr"/>
            <a:r>
              <a:rPr lang="en-US" b="1" dirty="0">
                <a:solidFill>
                  <a:schemeClr val="tx1"/>
                </a:solidFill>
              </a:rPr>
              <a:t>The answer is one of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17.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 clue on the die.  </a:t>
            </a:r>
          </a:p>
          <a:p>
            <a:pPr algn="ctr"/>
            <a:r>
              <a:rPr lang="en-US" b="1" dirty="0">
                <a:solidFill>
                  <a:schemeClr val="tx1"/>
                </a:solidFill>
              </a:rPr>
              <a:t>The answer does not include 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4" name="Table 3">
            <a:extLst>
              <a:ext uri="{FF2B5EF4-FFF2-40B4-BE49-F238E27FC236}">
                <a16:creationId xmlns:a16="http://schemas.microsoft.com/office/drawing/2014/main" id="{BFB318A3-C84E-D6AE-75FA-E45CAC822310}"/>
              </a:ext>
            </a:extLst>
          </p:cNvPr>
          <p:cNvGraphicFramePr>
            <a:graphicFrameLocks noGrp="1"/>
          </p:cNvGraphicFramePr>
          <p:nvPr>
            <p:extLst>
              <p:ext uri="{D42A27DB-BD31-4B8C-83A1-F6EECF244321}">
                <p14:modId xmlns:p14="http://schemas.microsoft.com/office/powerpoint/2010/main" val="2140971279"/>
              </p:ext>
            </p:extLst>
          </p:nvPr>
        </p:nvGraphicFramePr>
        <p:xfrm>
          <a:off x="1524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spTree>
    <p:extLst>
      <p:ext uri="{BB962C8B-B14F-4D97-AF65-F5344CB8AC3E}">
        <p14:creationId xmlns:p14="http://schemas.microsoft.com/office/powerpoint/2010/main" val="76234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6069EE-3395-3E93-EF48-32327ADC7D5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87947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966F5-1276-B2A1-0511-3BB3D702260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30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2320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689001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Ring is Wrapped Around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80983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6E4C8-C0FA-22D7-EFDC-AE82A66D1F7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9057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6F416-BADE-E1DD-E9BD-380F52EEA8C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31.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2’s from 2 to 30.  </a:t>
            </a:r>
          </a:p>
          <a:p>
            <a:pPr algn="ctr"/>
            <a:r>
              <a:rPr lang="en-US" b="1" dirty="0">
                <a:solidFill>
                  <a:schemeClr val="tx1"/>
                </a:solidFill>
              </a:rPr>
              <a:t>The answer is one of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17.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 clue on the die.  </a:t>
            </a:r>
          </a:p>
          <a:p>
            <a:pPr algn="ctr"/>
            <a:r>
              <a:rPr lang="en-US" b="1" dirty="0">
                <a:solidFill>
                  <a:schemeClr val="tx1"/>
                </a:solidFill>
              </a:rPr>
              <a:t>The answer does not include 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4" name="Table 3">
            <a:extLst>
              <a:ext uri="{FF2B5EF4-FFF2-40B4-BE49-F238E27FC236}">
                <a16:creationId xmlns:a16="http://schemas.microsoft.com/office/drawing/2014/main" id="{BFB318A3-C84E-D6AE-75FA-E45CAC822310}"/>
              </a:ext>
            </a:extLst>
          </p:cNvPr>
          <p:cNvGraphicFramePr>
            <a:graphicFrameLocks noGrp="1"/>
          </p:cNvGraphicFramePr>
          <p:nvPr/>
        </p:nvGraphicFramePr>
        <p:xfrm>
          <a:off x="1524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7110909"/>
                  </a:ext>
                </a:extLst>
              </a:tr>
            </a:tbl>
          </a:graphicData>
        </a:graphic>
      </p:graphicFrame>
      <p:graphicFrame>
        <p:nvGraphicFramePr>
          <p:cNvPr id="2" name="Table 1">
            <a:extLst>
              <a:ext uri="{FF2B5EF4-FFF2-40B4-BE49-F238E27FC236}">
                <a16:creationId xmlns:a16="http://schemas.microsoft.com/office/drawing/2014/main" id="{88318045-BCAF-935B-8C18-01776C61763A}"/>
              </a:ext>
            </a:extLst>
          </p:cNvPr>
          <p:cNvGraphicFramePr>
            <a:graphicFrameLocks noGrp="1"/>
          </p:cNvGraphicFramePr>
          <p:nvPr>
            <p:extLst>
              <p:ext uri="{D42A27DB-BD31-4B8C-83A1-F6EECF244321}">
                <p14:modId xmlns:p14="http://schemas.microsoft.com/office/powerpoint/2010/main" val="3102440236"/>
              </p:ext>
            </p:extLst>
          </p:nvPr>
        </p:nvGraphicFramePr>
        <p:xfrm>
          <a:off x="1524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5" name="Table 4">
            <a:extLst>
              <a:ext uri="{FF2B5EF4-FFF2-40B4-BE49-F238E27FC236}">
                <a16:creationId xmlns:a16="http://schemas.microsoft.com/office/drawing/2014/main" id="{8AC272A8-22F3-CF17-B572-0166FFBC46EF}"/>
              </a:ext>
            </a:extLst>
          </p:cNvPr>
          <p:cNvGraphicFramePr>
            <a:graphicFrameLocks noGrp="1"/>
          </p:cNvGraphicFramePr>
          <p:nvPr>
            <p:extLst>
              <p:ext uri="{D42A27DB-BD31-4B8C-83A1-F6EECF244321}">
                <p14:modId xmlns:p14="http://schemas.microsoft.com/office/powerpoint/2010/main" val="2297002448"/>
              </p:ext>
            </p:extLst>
          </p:nvPr>
        </p:nvGraphicFramePr>
        <p:xfrm>
          <a:off x="1524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6" name="Table 5">
            <a:extLst>
              <a:ext uri="{FF2B5EF4-FFF2-40B4-BE49-F238E27FC236}">
                <a16:creationId xmlns:a16="http://schemas.microsoft.com/office/drawing/2014/main" id="{A8F0E985-14D1-4B8D-CFB2-56A079DE9241}"/>
              </a:ext>
            </a:extLst>
          </p:cNvPr>
          <p:cNvGraphicFramePr>
            <a:graphicFrameLocks noGrp="1"/>
          </p:cNvGraphicFramePr>
          <p:nvPr>
            <p:extLst>
              <p:ext uri="{D42A27DB-BD31-4B8C-83A1-F6EECF244321}">
                <p14:modId xmlns:p14="http://schemas.microsoft.com/office/powerpoint/2010/main" val="2018915104"/>
              </p:ext>
            </p:extLst>
          </p:nvPr>
        </p:nvGraphicFramePr>
        <p:xfrm>
          <a:off x="1524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graphicFrame>
        <p:nvGraphicFramePr>
          <p:cNvPr id="7" name="Table 6">
            <a:extLst>
              <a:ext uri="{FF2B5EF4-FFF2-40B4-BE49-F238E27FC236}">
                <a16:creationId xmlns:a16="http://schemas.microsoft.com/office/drawing/2014/main" id="{65EB03E3-2122-238A-C8E7-3153F5B56DF7}"/>
              </a:ext>
            </a:extLst>
          </p:cNvPr>
          <p:cNvGraphicFramePr>
            <a:graphicFrameLocks noGrp="1"/>
          </p:cNvGraphicFramePr>
          <p:nvPr>
            <p:extLst>
              <p:ext uri="{D42A27DB-BD31-4B8C-83A1-F6EECF244321}">
                <p14:modId xmlns:p14="http://schemas.microsoft.com/office/powerpoint/2010/main" val="3920541981"/>
              </p:ext>
            </p:extLst>
          </p:nvPr>
        </p:nvGraphicFramePr>
        <p:xfrm>
          <a:off x="152400" y="5257800"/>
          <a:ext cx="4648200" cy="1295400"/>
        </p:xfrm>
        <a:graphic>
          <a:graphicData uri="http://schemas.openxmlformats.org/drawingml/2006/table">
            <a:tbl>
              <a:tblPr>
                <a:tableStyleId>{5C22544A-7EE6-4342-B048-85BDC9FD1C3A}</a:tableStyleId>
              </a:tblPr>
              <a:tblGrid>
                <a:gridCol w="464820">
                  <a:extLst>
                    <a:ext uri="{9D8B030D-6E8A-4147-A177-3AD203B41FA5}">
                      <a16:colId xmlns:a16="http://schemas.microsoft.com/office/drawing/2014/main" val="3516806644"/>
                    </a:ext>
                  </a:extLst>
                </a:gridCol>
                <a:gridCol w="464820">
                  <a:extLst>
                    <a:ext uri="{9D8B030D-6E8A-4147-A177-3AD203B41FA5}">
                      <a16:colId xmlns:a16="http://schemas.microsoft.com/office/drawing/2014/main" val="1130431816"/>
                    </a:ext>
                  </a:extLst>
                </a:gridCol>
                <a:gridCol w="464820">
                  <a:extLst>
                    <a:ext uri="{9D8B030D-6E8A-4147-A177-3AD203B41FA5}">
                      <a16:colId xmlns:a16="http://schemas.microsoft.com/office/drawing/2014/main" val="1528510319"/>
                    </a:ext>
                  </a:extLst>
                </a:gridCol>
                <a:gridCol w="464820">
                  <a:extLst>
                    <a:ext uri="{9D8B030D-6E8A-4147-A177-3AD203B41FA5}">
                      <a16:colId xmlns:a16="http://schemas.microsoft.com/office/drawing/2014/main" val="3962697880"/>
                    </a:ext>
                  </a:extLst>
                </a:gridCol>
                <a:gridCol w="464820">
                  <a:extLst>
                    <a:ext uri="{9D8B030D-6E8A-4147-A177-3AD203B41FA5}">
                      <a16:colId xmlns:a16="http://schemas.microsoft.com/office/drawing/2014/main" val="3977319259"/>
                    </a:ext>
                  </a:extLst>
                </a:gridCol>
                <a:gridCol w="464820">
                  <a:extLst>
                    <a:ext uri="{9D8B030D-6E8A-4147-A177-3AD203B41FA5}">
                      <a16:colId xmlns:a16="http://schemas.microsoft.com/office/drawing/2014/main" val="1836693628"/>
                    </a:ext>
                  </a:extLst>
                </a:gridCol>
                <a:gridCol w="464820">
                  <a:extLst>
                    <a:ext uri="{9D8B030D-6E8A-4147-A177-3AD203B41FA5}">
                      <a16:colId xmlns:a16="http://schemas.microsoft.com/office/drawing/2014/main" val="3274603800"/>
                    </a:ext>
                  </a:extLst>
                </a:gridCol>
                <a:gridCol w="464820">
                  <a:extLst>
                    <a:ext uri="{9D8B030D-6E8A-4147-A177-3AD203B41FA5}">
                      <a16:colId xmlns:a16="http://schemas.microsoft.com/office/drawing/2014/main" val="594620388"/>
                    </a:ext>
                  </a:extLst>
                </a:gridCol>
                <a:gridCol w="464820">
                  <a:extLst>
                    <a:ext uri="{9D8B030D-6E8A-4147-A177-3AD203B41FA5}">
                      <a16:colId xmlns:a16="http://schemas.microsoft.com/office/drawing/2014/main" val="374634535"/>
                    </a:ext>
                  </a:extLst>
                </a:gridCol>
                <a:gridCol w="464820">
                  <a:extLst>
                    <a:ext uri="{9D8B030D-6E8A-4147-A177-3AD203B41FA5}">
                      <a16:colId xmlns:a16="http://schemas.microsoft.com/office/drawing/2014/main" val="1716914745"/>
                    </a:ext>
                  </a:extLst>
                </a:gridCol>
              </a:tblGrid>
              <a:tr h="323850">
                <a:tc>
                  <a:txBody>
                    <a:bodyPr/>
                    <a:lstStyle/>
                    <a:p>
                      <a:pPr algn="ctr" rtl="0" fontAlgn="ctr"/>
                      <a:r>
                        <a:rPr lang="en-US" sz="1800" b="1" u="none" strike="noStrike" dirty="0">
                          <a:solidFill>
                            <a:schemeClr val="tx1"/>
                          </a:solidFill>
                          <a:effectLst/>
                        </a:rPr>
                        <a:t>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17176021"/>
                  </a:ext>
                </a:extLst>
              </a:tr>
              <a:tr h="323850">
                <a:tc>
                  <a:txBody>
                    <a:bodyPr/>
                    <a:lstStyle/>
                    <a:p>
                      <a:pPr algn="ctr" rtl="0" fontAlgn="ctr"/>
                      <a:r>
                        <a:rPr lang="en-US" sz="1800" b="1" u="none" strike="noStrike" dirty="0">
                          <a:solidFill>
                            <a:schemeClr val="tx1"/>
                          </a:solidFill>
                          <a:effectLst/>
                        </a:rPr>
                        <a:t>11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18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800" b="1" u="none" strike="noStrike" dirty="0">
                          <a:solidFill>
                            <a:schemeClr val="tx1"/>
                          </a:solidFill>
                          <a:effectLst/>
                        </a:rPr>
                        <a:t>19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71645744"/>
                  </a:ext>
                </a:extLst>
              </a:tr>
              <a:tr h="323850">
                <a:tc>
                  <a:txBody>
                    <a:bodyPr/>
                    <a:lstStyle/>
                    <a:p>
                      <a:pPr algn="ctr" rtl="0" fontAlgn="ctr"/>
                      <a:r>
                        <a:rPr lang="en-US" sz="1800" b="1" u="none" strike="noStrike" dirty="0">
                          <a:solidFill>
                            <a:schemeClr val="tx1"/>
                          </a:solidFill>
                          <a:effectLst/>
                        </a:rPr>
                        <a:t>21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29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0261873"/>
                  </a:ext>
                </a:extLst>
              </a:tr>
              <a:tr h="323850">
                <a:tc>
                  <a:txBody>
                    <a:bodyPr/>
                    <a:lstStyle/>
                    <a:p>
                      <a:pPr algn="ctr" rtl="0" fontAlgn="ctr"/>
                      <a:r>
                        <a:rPr lang="en-US" sz="1800" b="1" u="none" strike="noStrike" dirty="0">
                          <a:solidFill>
                            <a:schemeClr val="tx1"/>
                          </a:solidFill>
                          <a:effectLst/>
                        </a:rPr>
                        <a:t>31</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32</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33</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34</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35</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36</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37</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38</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39</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800" b="1" u="none" strike="noStrike" dirty="0">
                          <a:solidFill>
                            <a:schemeClr val="tx1"/>
                          </a:solidFill>
                          <a:effectLst/>
                        </a:rPr>
                        <a:t>40</a:t>
                      </a:r>
                      <a:endParaRPr lang="en-US" sz="18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07110909"/>
                  </a:ext>
                </a:extLst>
              </a:tr>
            </a:tbl>
          </a:graphicData>
        </a:graphic>
      </p:graphicFrame>
    </p:spTree>
    <p:extLst>
      <p:ext uri="{BB962C8B-B14F-4D97-AF65-F5344CB8AC3E}">
        <p14:creationId xmlns:p14="http://schemas.microsoft.com/office/powerpoint/2010/main" val="46202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500"/>
                                        <p:tgtEl>
                                          <p:spTgt spid="31"/>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6069EE-3395-3E93-EF48-32327ADC7D5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518475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966F5-1276-B2A1-0511-3BB3D702260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30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1151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3011631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Ring is Wrapped Around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6E4C8-C0FA-22D7-EFDC-AE82A66D1F7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76F416-BADE-E1DD-E9BD-380F52EEA8C9}"/>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less than 31.</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Count by 2’s from 2 to 30.  </a:t>
            </a:r>
          </a:p>
          <a:p>
            <a:pPr algn="ctr"/>
            <a:r>
              <a:rPr lang="en-US" b="1" dirty="0">
                <a:solidFill>
                  <a:schemeClr val="tx1"/>
                </a:solidFill>
              </a:rPr>
              <a:t>The answer is one of those numbers.</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greater than 17.</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 clue on the die.  </a:t>
            </a:r>
          </a:p>
          <a:p>
            <a:pPr algn="ctr"/>
            <a:r>
              <a:rPr lang="en-US" b="1" dirty="0">
                <a:solidFill>
                  <a:schemeClr val="tx1"/>
                </a:solidFill>
              </a:rPr>
              <a:t>The answer does not include the digit 2.</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6069EE-3395-3E93-EF48-32327ADC7D58}"/>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9966F5-1276-B2A1-0511-3BB3D702260B}"/>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30 rings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rId34"/>
              </a:rPr>
              <a:t>Leaping Numbers:</a:t>
            </a:r>
          </a:p>
          <a:p>
            <a:pPr algn="ctr"/>
            <a:r>
              <a:rPr lang="en-US" sz="1000" b="1" dirty="0">
                <a:hlinkClick r:id="rId34"/>
              </a:rPr>
              <a:t>Leap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Ring is Wrapped Around a Clue”</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7271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36E4C8-C0FA-22D7-EFDC-AE82A66D1F7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rings are in the cup?</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1075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10196</TotalTime>
  <Words>2060</Words>
  <Application>Microsoft Office PowerPoint</Application>
  <PresentationFormat>On-screen Show (4:3)</PresentationFormat>
  <Paragraphs>518</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209</cp:revision>
  <dcterms:created xsi:type="dcterms:W3CDTF">2020-11-09T02:38:45Z</dcterms:created>
  <dcterms:modified xsi:type="dcterms:W3CDTF">2024-10-08T00:24:45Z</dcterms:modified>
</cp:coreProperties>
</file>