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169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B05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215" autoAdjust="0"/>
  </p:normalViewPr>
  <p:slideViewPr>
    <p:cSldViewPr showGuides="1">
      <p:cViewPr varScale="1">
        <p:scale>
          <a:sx n="103" d="100"/>
          <a:sy n="103" d="100"/>
        </p:scale>
        <p:origin x="121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6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s://stevewyborney.com/2019/02/20-days-of-number-sense-rich-math-talk/" TargetMode="External"/><Relationship Id="rId18" Type="http://schemas.openxmlformats.org/officeDocument/2006/relationships/hyperlink" Target="https://stevewyborney.com/2021/11/150-new-esti-mysteries/" TargetMode="External"/><Relationship Id="rId26" Type="http://schemas.openxmlformats.org/officeDocument/2006/relationships/image" Target="../media/image12.jpeg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2/10/170-new-esti-mysteries/" TargetMode="External"/><Relationship Id="rId34" Type="http://schemas.openxmlformats.org/officeDocument/2006/relationships/hyperlink" Target="https://stevewyborney.com/2024/02/leaping-numbers-leap-day-pattern-challenge-series/" TargetMode="External"/><Relationship Id="rId7" Type="http://schemas.openxmlformats.org/officeDocument/2006/relationships/hyperlink" Target="https://www.stevewyborney.com/?p=1891" TargetMode="External"/><Relationship Id="rId12" Type="http://schemas.openxmlformats.org/officeDocument/2006/relationships/image" Target="../media/image6.jpeg"/><Relationship Id="rId17" Type="http://schemas.openxmlformats.org/officeDocument/2006/relationships/hyperlink" Target="https://stevewyborney.com/2021/10/new-estimation-clipboards/" TargetMode="External"/><Relationship Id="rId25" Type="http://schemas.openxmlformats.org/officeDocument/2006/relationships/hyperlink" Target="https://www.youtube.com/playlist?list=PL9womXq-z7vDLjIwouzpUrSoD7g6Lokt8" TargetMode="External"/><Relationship Id="rId33" Type="http://schemas.openxmlformats.org/officeDocument/2006/relationships/image" Target="../media/image15.png"/><Relationship Id="rId38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stevewyborney.com/2018/04/the-estimation-clipboard/" TargetMode="External"/><Relationship Id="rId20" Type="http://schemas.openxmlformats.org/officeDocument/2006/relationships/image" Target="../media/image9.jpeg"/><Relationship Id="rId29" Type="http://schemas.openxmlformats.org/officeDocument/2006/relationships/hyperlink" Target="https://stevewyborney.com/2023/10/100-new-esti-mysteri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1028" TargetMode="External"/><Relationship Id="rId24" Type="http://schemas.openxmlformats.org/officeDocument/2006/relationships/image" Target="../media/image11.png"/><Relationship Id="rId32" Type="http://schemas.openxmlformats.org/officeDocument/2006/relationships/hyperlink" Target="https://stevewyborney.com/2024/10/multiplication-facts-and-concepts-videos/" TargetMode="External"/><Relationship Id="rId37" Type="http://schemas.openxmlformats.org/officeDocument/2006/relationships/image" Target="../media/image17.jpeg"/><Relationship Id="rId5" Type="http://schemas.openxmlformats.org/officeDocument/2006/relationships/hyperlink" Target="https://stevewyborney.com/2019/09/51-esti-mysteries/" TargetMode="External"/><Relationship Id="rId15" Type="http://schemas.openxmlformats.org/officeDocument/2006/relationships/image" Target="../media/image7.jpeg"/><Relationship Id="rId23" Type="http://schemas.openxmlformats.org/officeDocument/2006/relationships/hyperlink" Target="https://stevewyborney.com/2022/10/the-multiplication-advantage-journey-into-multiplication/" TargetMode="External"/><Relationship Id="rId28" Type="http://schemas.openxmlformats.org/officeDocument/2006/relationships/image" Target="../media/image13.png"/><Relationship Id="rId36" Type="http://schemas.openxmlformats.org/officeDocument/2006/relationships/hyperlink" Target="https://stevewyborney.com/2022/10/the-3-container-estimation-routine/" TargetMode="External"/><Relationship Id="rId10" Type="http://schemas.openxmlformats.org/officeDocument/2006/relationships/image" Target="../media/image5.jpeg"/><Relationship Id="rId19" Type="http://schemas.openxmlformats.org/officeDocument/2006/relationships/image" Target="../media/image8.png"/><Relationship Id="rId31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hyperlink" Target="http://www.stevewyborney.com/?p=893" TargetMode="External"/><Relationship Id="rId14" Type="http://schemas.openxmlformats.org/officeDocument/2006/relationships/hyperlink" Target="https://www.stevewyborney.com/?p=1483" TargetMode="External"/><Relationship Id="rId22" Type="http://schemas.openxmlformats.org/officeDocument/2006/relationships/image" Target="../media/image10.jpeg"/><Relationship Id="rId27" Type="http://schemas.openxmlformats.org/officeDocument/2006/relationships/hyperlink" Target="https://stevewyborney.com/subscribe/" TargetMode="External"/><Relationship Id="rId30" Type="http://schemas.openxmlformats.org/officeDocument/2006/relationships/hyperlink" Target="https://stevewyborney.com/2024/10/110-new-esti-mysteries/" TargetMode="External"/><Relationship Id="rId3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“Blocks with Holes”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5DBD86-44A9-11C0-3448-8A2D9279B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67"/>
          <a:stretch/>
        </p:blipFill>
        <p:spPr>
          <a:xfrm>
            <a:off x="0" y="0"/>
            <a:ext cx="4191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blocks are in the vase?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6088B5-5FBE-CCE8-1D9A-E9B47C363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5" r="54167"/>
          <a:stretch/>
        </p:blipFill>
        <p:spPr>
          <a:xfrm>
            <a:off x="0" y="0"/>
            <a:ext cx="4191000" cy="650032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less than 21.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greater than 10.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does not include any of these digits: 5, 6, or 7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Eliminate 3 numbers with this clue.</a:t>
            </a:r>
          </a:p>
          <a:p>
            <a:pPr algn="ctr"/>
            <a:endParaRPr lang="en-US" sz="8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8 , 9 , 10 , ____ , ____ , ____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Eliminate 2 numbers with this clue.</a:t>
            </a:r>
          </a:p>
          <a:p>
            <a:pPr algn="ctr"/>
            <a:endParaRPr lang="en-US" sz="8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15 , 16 , 17 , ____ , 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3179ED-FF97-DE02-5567-4641EA50C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440151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6FE0E5-CDC5-8E45-8739-A49936777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500192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6E38EF1-F30B-ABC2-FF2A-B55DAE53B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180822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13D35D8-0BCA-1E1F-01A1-0C42E41DF9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22386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AFC43A-D0EB-F1B5-58C9-F57351CFA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802569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7B50F3-D792-88BA-6A81-884ECC5B6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67"/>
          <a:stretch/>
        </p:blipFill>
        <p:spPr>
          <a:xfrm>
            <a:off x="0" y="0"/>
            <a:ext cx="4191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51CAC5-3764-C368-AA2A-554C700F8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67"/>
          <a:stretch/>
        </p:blipFill>
        <p:spPr>
          <a:xfrm>
            <a:off x="0" y="0"/>
            <a:ext cx="4191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14 blocks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24" y="3825528"/>
            <a:ext cx="1382296" cy="103672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413172" y="4984475"/>
            <a:ext cx="2312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 Lessons</a:t>
            </a:r>
            <a:endParaRPr lang="en-US" sz="1000" b="1" dirty="0"/>
          </a:p>
        </p:txBody>
      </p:sp>
      <p:pic>
        <p:nvPicPr>
          <p:cNvPr id="30" name="Picture 2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3" y="5489455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733" y="5459714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16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95307" y="6390421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21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24449" y="6425544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20" name="TextBox 19">
            <a:hlinkClick r:id="rId13"/>
          </p:cNvPr>
          <p:cNvSpPr txBox="1"/>
          <p:nvPr/>
        </p:nvSpPr>
        <p:spPr>
          <a:xfrm>
            <a:off x="7056737" y="6390422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91" y="5490427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118380" y="641611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6"/>
              </a:rPr>
              <a:t>The Original 40 Estimation Clipboard Sets</a:t>
            </a:r>
            <a:endParaRPr lang="en-US" sz="1000" b="1" dirty="0"/>
          </a:p>
        </p:txBody>
      </p:sp>
      <p:sp>
        <p:nvSpPr>
          <p:cNvPr id="36" name="TextBox 35">
            <a:hlinkClick r:id="rId5"/>
          </p:cNvPr>
          <p:cNvSpPr txBox="1"/>
          <p:nvPr/>
        </p:nvSpPr>
        <p:spPr>
          <a:xfrm>
            <a:off x="304696" y="6402208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5"/>
              </a:rPr>
              <a:t>51 </a:t>
            </a:r>
            <a:r>
              <a:rPr lang="en-US" sz="1000" b="1" dirty="0" err="1">
                <a:hlinkClick r:id="rId5"/>
              </a:rPr>
              <a:t>Esti</a:t>
            </a:r>
            <a:r>
              <a:rPr lang="en-US" sz="1000" b="1" dirty="0">
                <a:hlinkClick r:id="rId5"/>
              </a:rPr>
              <a:t>-Mysteries</a:t>
            </a:r>
            <a:endParaRPr lang="en-US" sz="10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505998" y="4971597"/>
            <a:ext cx="1670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17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7354417" y="4861581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2021-2022</a:t>
            </a:r>
          </a:p>
          <a:p>
            <a:pPr algn="ctr"/>
            <a:r>
              <a:rPr lang="en-US" sz="1000" b="1" dirty="0">
                <a:hlinkClick r:id="rId18"/>
              </a:rPr>
              <a:t>150 New </a:t>
            </a:r>
            <a:r>
              <a:rPr lang="en-US" sz="1000" b="1" dirty="0" err="1">
                <a:hlinkClick r:id="rId18"/>
              </a:rPr>
              <a:t>Esti</a:t>
            </a:r>
            <a:r>
              <a:rPr lang="en-US" sz="1000" b="1" dirty="0">
                <a:hlinkClick r:id="rId18"/>
              </a:rPr>
              <a:t>-Mysteries</a:t>
            </a:r>
            <a:endParaRPr lang="en-US" sz="1000" b="1" dirty="0"/>
          </a:p>
        </p:txBody>
      </p:sp>
      <p:pic>
        <p:nvPicPr>
          <p:cNvPr id="9" name="Picture 8">
            <a:hlinkClick r:id="rId18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13" y="3812590"/>
            <a:ext cx="1392547" cy="1044409"/>
          </a:xfrm>
          <a:prstGeom prst="rect">
            <a:avLst/>
          </a:prstGeom>
        </p:spPr>
      </p:pic>
      <p:pic>
        <p:nvPicPr>
          <p:cNvPr id="10" name="Picture 9">
            <a:hlinkClick r:id="rId17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0" y="3812650"/>
            <a:ext cx="1382293" cy="1036720"/>
          </a:xfrm>
          <a:prstGeom prst="rect">
            <a:avLst/>
          </a:prstGeom>
        </p:spPr>
      </p:pic>
      <p:pic>
        <p:nvPicPr>
          <p:cNvPr id="13" name="Picture 12">
            <a:hlinkClick r:id="rId21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35" y="3810000"/>
            <a:ext cx="1402996" cy="10522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6621" y="0"/>
            <a:ext cx="31175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New Materials for 2024-2025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5549411" y="3053062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3-Container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5413027" y="4830586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2022-2023</a:t>
            </a:r>
          </a:p>
          <a:p>
            <a:pPr algn="ctr"/>
            <a:r>
              <a:rPr lang="en-US" sz="1000" b="1" dirty="0">
                <a:hlinkClick r:id="rId21"/>
              </a:rPr>
              <a:t>170 New Esti-Mysteries</a:t>
            </a:r>
            <a:endParaRPr lang="en-US" sz="1000" b="1" dirty="0"/>
          </a:p>
        </p:txBody>
      </p:sp>
      <p:pic>
        <p:nvPicPr>
          <p:cNvPr id="55" name="Picture 54">
            <a:hlinkClick r:id="rId23"/>
            <a:extLst>
              <a:ext uri="{FF2B5EF4-FFF2-40B4-BE49-F238E27FC236}">
                <a16:creationId xmlns:a16="http://schemas.microsoft.com/office/drawing/2014/main" id="{62FDD34A-EBF7-08E6-D0B0-F06A8F0155E8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22331" t="7030" r="29922" b="7483"/>
          <a:stretch/>
        </p:blipFill>
        <p:spPr>
          <a:xfrm>
            <a:off x="5766448" y="35951"/>
            <a:ext cx="1091552" cy="1303068"/>
          </a:xfrm>
          <a:prstGeom prst="rect">
            <a:avLst/>
          </a:prstGeom>
        </p:spPr>
      </p:pic>
      <p:sp>
        <p:nvSpPr>
          <p:cNvPr id="56" name="TextBox 55">
            <a:hlinkClick r:id="rId23"/>
            <a:extLst>
              <a:ext uri="{FF2B5EF4-FFF2-40B4-BE49-F238E27FC236}">
                <a16:creationId xmlns:a16="http://schemas.microsoft.com/office/drawing/2014/main" id="{F786F18D-77CC-5EE1-D752-C85A1578DE1B}"/>
              </a:ext>
            </a:extLst>
          </p:cNvPr>
          <p:cNvSpPr txBox="1"/>
          <p:nvPr/>
        </p:nvSpPr>
        <p:spPr>
          <a:xfrm>
            <a:off x="5294431" y="1319429"/>
            <a:ext cx="2078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3"/>
              </a:rPr>
              <a:t>The Multiplication Advantage!</a:t>
            </a:r>
            <a:endParaRPr lang="en-US" sz="1000" b="1" dirty="0"/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0858A-FC5E-EC76-D956-3D51D76B333A}"/>
              </a:ext>
            </a:extLst>
          </p:cNvPr>
          <p:cNvSpPr txBox="1"/>
          <p:nvPr/>
        </p:nvSpPr>
        <p:spPr>
          <a:xfrm>
            <a:off x="304651" y="3030116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The Mystery Number in the Box</a:t>
            </a:r>
          </a:p>
          <a:p>
            <a:pPr algn="ctr"/>
            <a:r>
              <a:rPr lang="en-US" sz="1000" b="1" dirty="0"/>
              <a:t>60-Second Math Mystery Videos</a:t>
            </a:r>
          </a:p>
          <a:p>
            <a:pPr algn="ctr"/>
            <a:r>
              <a:rPr lang="en-US" sz="1000" b="1" dirty="0">
                <a:hlinkClick r:id="rId25"/>
              </a:rPr>
              <a:t>View the entire playlist here.</a:t>
            </a:r>
            <a:endParaRPr lang="en-US" sz="1000" b="1" dirty="0"/>
          </a:p>
        </p:txBody>
      </p:sp>
      <p:pic>
        <p:nvPicPr>
          <p:cNvPr id="63" name="Picture 62">
            <a:hlinkClick r:id="rId25"/>
            <a:extLst>
              <a:ext uri="{FF2B5EF4-FFF2-40B4-BE49-F238E27FC236}">
                <a16:creationId xmlns:a16="http://schemas.microsoft.com/office/drawing/2014/main" id="{C4968D9B-B728-81CF-B53E-2004761484D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2" y="2007614"/>
            <a:ext cx="1762496" cy="991404"/>
          </a:xfrm>
          <a:prstGeom prst="rect">
            <a:avLst/>
          </a:prstGeom>
        </p:spPr>
      </p:pic>
      <p:pic>
        <p:nvPicPr>
          <p:cNvPr id="2053" name="Picture 2052">
            <a:hlinkClick r:id="rId27"/>
            <a:extLst>
              <a:ext uri="{FF2B5EF4-FFF2-40B4-BE49-F238E27FC236}">
                <a16:creationId xmlns:a16="http://schemas.microsoft.com/office/drawing/2014/main" id="{C086B83B-09CF-DEDA-3860-A45E7629713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5980" y="436024"/>
            <a:ext cx="1765774" cy="910600"/>
          </a:xfrm>
          <a:prstGeom prst="rect">
            <a:avLst/>
          </a:prstGeom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72237237-E815-441D-416F-7A3B6B41C1C7}"/>
              </a:ext>
            </a:extLst>
          </p:cNvPr>
          <p:cNvSpPr txBox="1"/>
          <p:nvPr/>
        </p:nvSpPr>
        <p:spPr>
          <a:xfrm>
            <a:off x="426578" y="1440214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How do I subscribe to the mailing list?</a:t>
            </a:r>
            <a:endParaRPr lang="en-US" sz="1000" b="1" dirty="0">
              <a:hlinkClick r:id="rId25"/>
            </a:endParaRPr>
          </a:p>
          <a:p>
            <a:pPr algn="ctr"/>
            <a:r>
              <a:rPr lang="en-US" sz="1000" b="1" dirty="0">
                <a:hlinkClick r:id="rId27"/>
              </a:rPr>
              <a:t>Sign Up Here</a:t>
            </a:r>
            <a:endParaRPr lang="en-US" sz="1000" b="1" dirty="0"/>
          </a:p>
        </p:txBody>
      </p:sp>
      <p:sp>
        <p:nvSpPr>
          <p:cNvPr id="2061" name="TextBox 2060">
            <a:hlinkClick r:id="rId29"/>
            <a:extLst>
              <a:ext uri="{FF2B5EF4-FFF2-40B4-BE49-F238E27FC236}">
                <a16:creationId xmlns:a16="http://schemas.microsoft.com/office/drawing/2014/main" id="{44EB9C8D-A69C-9569-03F7-4C5981756F77}"/>
              </a:ext>
            </a:extLst>
          </p:cNvPr>
          <p:cNvSpPr txBox="1"/>
          <p:nvPr/>
        </p:nvSpPr>
        <p:spPr>
          <a:xfrm>
            <a:off x="7329364" y="3028890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2023-24</a:t>
            </a:r>
            <a:r>
              <a:rPr lang="en-US" sz="1000" b="1" dirty="0">
                <a:hlinkClick r:id="rId29"/>
              </a:rPr>
              <a:t> </a:t>
            </a:r>
          </a:p>
          <a:p>
            <a:pPr algn="ctr"/>
            <a:r>
              <a:rPr lang="en-US" sz="1000" b="1" dirty="0">
                <a:hlinkClick r:id="rId29"/>
              </a:rPr>
              <a:t>100 New Esti-Mysteries</a:t>
            </a:r>
            <a:r>
              <a:rPr lang="en-US" sz="1000" b="1" dirty="0"/>
              <a:t> </a:t>
            </a:r>
          </a:p>
        </p:txBody>
      </p:sp>
      <p:pic>
        <p:nvPicPr>
          <p:cNvPr id="7" name="Picture 6">
            <a:hlinkClick r:id="rId30"/>
            <a:extLst>
              <a:ext uri="{FF2B5EF4-FFF2-40B4-BE49-F238E27FC236}">
                <a16:creationId xmlns:a16="http://schemas.microsoft.com/office/drawing/2014/main" id="{139DEB99-DE9E-7C02-2800-7C93A82D5B4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50" y="294299"/>
            <a:ext cx="1648382" cy="1236286"/>
          </a:xfrm>
          <a:prstGeom prst="rect">
            <a:avLst/>
          </a:prstGeom>
        </p:spPr>
      </p:pic>
      <p:sp>
        <p:nvSpPr>
          <p:cNvPr id="2" name="TextBox 1">
            <a:hlinkClick r:id="rId30"/>
            <a:extLst>
              <a:ext uri="{FF2B5EF4-FFF2-40B4-BE49-F238E27FC236}">
                <a16:creationId xmlns:a16="http://schemas.microsoft.com/office/drawing/2014/main" id="{379566A5-5F98-0CEA-B430-D32D65770CFA}"/>
              </a:ext>
            </a:extLst>
          </p:cNvPr>
          <p:cNvSpPr txBox="1"/>
          <p:nvPr/>
        </p:nvSpPr>
        <p:spPr>
          <a:xfrm>
            <a:off x="3039380" y="1528312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0"/>
              </a:rPr>
              <a:t>110 New Esti-Mysteries</a:t>
            </a:r>
            <a:endParaRPr lang="en-US" sz="1000" b="1" dirty="0"/>
          </a:p>
        </p:txBody>
      </p:sp>
      <p:pic>
        <p:nvPicPr>
          <p:cNvPr id="21" name="Picture 20">
            <a:hlinkClick r:id="rId32"/>
            <a:extLst>
              <a:ext uri="{FF2B5EF4-FFF2-40B4-BE49-F238E27FC236}">
                <a16:creationId xmlns:a16="http://schemas.microsoft.com/office/drawing/2014/main" id="{A3C3B37C-4156-1780-AF0D-AF3C00AE465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76" y="344217"/>
            <a:ext cx="1506696" cy="847516"/>
          </a:xfrm>
          <a:prstGeom prst="rect">
            <a:avLst/>
          </a:prstGeom>
        </p:spPr>
      </p:pic>
      <p:sp>
        <p:nvSpPr>
          <p:cNvPr id="27" name="TextBox 26">
            <a:hlinkClick r:id="rId32"/>
            <a:extLst>
              <a:ext uri="{FF2B5EF4-FFF2-40B4-BE49-F238E27FC236}">
                <a16:creationId xmlns:a16="http://schemas.microsoft.com/office/drawing/2014/main" id="{4476CAC2-FAFF-C5A7-1372-245B7837CEAB}"/>
              </a:ext>
            </a:extLst>
          </p:cNvPr>
          <p:cNvSpPr txBox="1"/>
          <p:nvPr/>
        </p:nvSpPr>
        <p:spPr>
          <a:xfrm>
            <a:off x="7549260" y="1321408"/>
            <a:ext cx="1318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Multiplication Facts </a:t>
            </a:r>
          </a:p>
          <a:p>
            <a:pPr algn="ctr"/>
            <a:r>
              <a:rPr lang="en-US" sz="1000" b="1" dirty="0"/>
              <a:t>and Concepts Videos</a:t>
            </a:r>
          </a:p>
          <a:p>
            <a:pPr algn="ctr"/>
            <a:r>
              <a:rPr lang="en-US" sz="1000" b="1" dirty="0">
                <a:hlinkClick r:id="rId32"/>
              </a:rPr>
              <a:t>Learn more here.</a:t>
            </a:r>
            <a:endParaRPr lang="en-US" sz="1000" b="1" dirty="0"/>
          </a:p>
        </p:txBody>
      </p:sp>
      <p:pic>
        <p:nvPicPr>
          <p:cNvPr id="34" name="Picture 33">
            <a:hlinkClick r:id="rId34"/>
            <a:extLst>
              <a:ext uri="{FF2B5EF4-FFF2-40B4-BE49-F238E27FC236}">
                <a16:creationId xmlns:a16="http://schemas.microsoft.com/office/drawing/2014/main" id="{69AAB391-7C0B-F6E9-9985-D1CD2F0B0EE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864474" y="2014622"/>
            <a:ext cx="1741384" cy="9795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0EB72A8-086E-4CEB-8BD4-EA9BEAAFE808}"/>
              </a:ext>
            </a:extLst>
          </p:cNvPr>
          <p:cNvSpPr txBox="1"/>
          <p:nvPr/>
        </p:nvSpPr>
        <p:spPr>
          <a:xfrm>
            <a:off x="2739542" y="3146551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Numbers: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Leap</a:t>
            </a:r>
            <a:r>
              <a:rPr lang="en-US" sz="1000" b="1" dirty="0">
                <a:hlinkClick r:id="rId34"/>
              </a:rPr>
              <a:t> Day Pattern Challenge Series</a:t>
            </a:r>
            <a:endParaRPr lang="en-US" sz="10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2EDF14-A0D3-431D-2E46-195825FCB523}"/>
              </a:ext>
            </a:extLst>
          </p:cNvPr>
          <p:cNvGrpSpPr/>
          <p:nvPr/>
        </p:nvGrpSpPr>
        <p:grpSpPr>
          <a:xfrm>
            <a:off x="0" y="0"/>
            <a:ext cx="9144000" cy="6866731"/>
            <a:chOff x="0" y="0"/>
            <a:chExt cx="9144000" cy="686673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533789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1C72D34-4448-4691-816D-BA6D6D312D23}"/>
                </a:ext>
              </a:extLst>
            </p:cNvPr>
            <p:cNvCxnSpPr/>
            <p:nvPr/>
          </p:nvCxnSpPr>
          <p:spPr>
            <a:xfrm>
              <a:off x="0" y="361127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DCC4AE4-905C-D582-7EBF-67ED2FC9815B}"/>
                </a:ext>
              </a:extLst>
            </p:cNvPr>
            <p:cNvCxnSpPr/>
            <p:nvPr/>
          </p:nvCxnSpPr>
          <p:spPr>
            <a:xfrm>
              <a:off x="0" y="1905000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D5735E2-7521-6355-A750-6C558BBA3511}"/>
                </a:ext>
              </a:extLst>
            </p:cNvPr>
            <p:cNvCxnSpPr>
              <a:cxnSpLocks/>
            </p:cNvCxnSpPr>
            <p:nvPr/>
          </p:nvCxnSpPr>
          <p:spPr>
            <a:xfrm>
              <a:off x="5294432" y="0"/>
              <a:ext cx="0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63D3BAA-7851-A742-CF12-7321804B1F11}"/>
                </a:ext>
              </a:extLst>
            </p:cNvPr>
            <p:cNvCxnSpPr>
              <a:cxnSpLocks/>
            </p:cNvCxnSpPr>
            <p:nvPr/>
          </p:nvCxnSpPr>
          <p:spPr>
            <a:xfrm>
              <a:off x="4944232" y="1905000"/>
              <a:ext cx="0" cy="49617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hlinkClick r:id="rId36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43" y="2033543"/>
            <a:ext cx="1392546" cy="1044410"/>
          </a:xfrm>
          <a:prstGeom prst="rect">
            <a:avLst/>
          </a:prstGeom>
        </p:spPr>
      </p:pic>
      <p:pic>
        <p:nvPicPr>
          <p:cNvPr id="2060" name="Picture 2059">
            <a:hlinkClick r:id="rId29"/>
            <a:extLst>
              <a:ext uri="{FF2B5EF4-FFF2-40B4-BE49-F238E27FC236}">
                <a16:creationId xmlns:a16="http://schemas.microsoft.com/office/drawing/2014/main" id="{F6352322-9D1F-9B55-BBD3-079DC2ED4676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55" y="1990479"/>
            <a:ext cx="1396056" cy="104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35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20066</TotalTime>
  <Words>618</Words>
  <Application>Microsoft Office PowerPoint</Application>
  <PresentationFormat>On-screen Show (4:3)</PresentationFormat>
  <Paragraphs>192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235</cp:revision>
  <dcterms:created xsi:type="dcterms:W3CDTF">2020-11-09T02:38:45Z</dcterms:created>
  <dcterms:modified xsi:type="dcterms:W3CDTF">2025-03-07T01:55:58Z</dcterms:modified>
</cp:coreProperties>
</file>