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169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  <a:srgbClr val="FF00FF"/>
    <a:srgbClr val="FF0000"/>
    <a:srgbClr val="0D0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howGuides="1">
      <p:cViewPr varScale="1">
        <p:scale>
          <a:sx n="104" d="100"/>
          <a:sy n="104" d="100"/>
        </p:scale>
        <p:origin x="118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2FEE6-ECFB-4167-B702-F3781D7BCD4A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C6312-8C16-44A8-8BC3-00D60876E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309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C6312-8C16-44A8-8BC3-00D60876EE7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269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764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047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411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290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568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34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521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543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766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039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338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81DBE-C326-4844-8DB5-D826D6CAAA87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81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hyperlink" Target="https://stevewyborney.com/2019/02/20-days-of-number-sense-rich-math-talk/" TargetMode="External"/><Relationship Id="rId18" Type="http://schemas.openxmlformats.org/officeDocument/2006/relationships/hyperlink" Target="https://stevewyborney.com/2021/11/150-new-esti-mysteries/" TargetMode="External"/><Relationship Id="rId26" Type="http://schemas.openxmlformats.org/officeDocument/2006/relationships/image" Target="../media/image12.jpeg"/><Relationship Id="rId3" Type="http://schemas.openxmlformats.org/officeDocument/2006/relationships/hyperlink" Target="http://www.stevewyborney.com/?p=1253" TargetMode="External"/><Relationship Id="rId21" Type="http://schemas.openxmlformats.org/officeDocument/2006/relationships/hyperlink" Target="https://stevewyborney.com/2022/10/170-new-esti-mysteries/" TargetMode="External"/><Relationship Id="rId34" Type="http://schemas.openxmlformats.org/officeDocument/2006/relationships/hyperlink" Target="https://stevewyborney.com/2024/02/leaping-numbers-leap-day-pattern-challenge-series/" TargetMode="External"/><Relationship Id="rId7" Type="http://schemas.openxmlformats.org/officeDocument/2006/relationships/hyperlink" Target="https://www.stevewyborney.com/?p=1891" TargetMode="External"/><Relationship Id="rId12" Type="http://schemas.openxmlformats.org/officeDocument/2006/relationships/image" Target="../media/image6.jpeg"/><Relationship Id="rId17" Type="http://schemas.openxmlformats.org/officeDocument/2006/relationships/hyperlink" Target="https://stevewyborney.com/2021/10/new-estimation-clipboards/" TargetMode="External"/><Relationship Id="rId25" Type="http://schemas.openxmlformats.org/officeDocument/2006/relationships/hyperlink" Target="https://www.youtube.com/playlist?list=PL9womXq-z7vDLjIwouzpUrSoD7g6Lokt8" TargetMode="External"/><Relationship Id="rId33" Type="http://schemas.openxmlformats.org/officeDocument/2006/relationships/image" Target="../media/image15.png"/><Relationship Id="rId38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stevewyborney.com/2018/04/the-estimation-clipboard/" TargetMode="External"/><Relationship Id="rId20" Type="http://schemas.openxmlformats.org/officeDocument/2006/relationships/image" Target="../media/image9.jpeg"/><Relationship Id="rId29" Type="http://schemas.openxmlformats.org/officeDocument/2006/relationships/hyperlink" Target="https://stevewyborney.com/2023/10/100-new-esti-mysteries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hyperlink" Target="http://www.stevewyborney.com/?p=1028" TargetMode="External"/><Relationship Id="rId24" Type="http://schemas.openxmlformats.org/officeDocument/2006/relationships/image" Target="../media/image11.png"/><Relationship Id="rId32" Type="http://schemas.openxmlformats.org/officeDocument/2006/relationships/hyperlink" Target="https://stevewyborney.com/2024/10/multiplication-facts-and-concepts-videos/" TargetMode="External"/><Relationship Id="rId37" Type="http://schemas.openxmlformats.org/officeDocument/2006/relationships/image" Target="../media/image17.jpeg"/><Relationship Id="rId5" Type="http://schemas.openxmlformats.org/officeDocument/2006/relationships/hyperlink" Target="https://stevewyborney.com/2019/09/51-esti-mysteries/" TargetMode="External"/><Relationship Id="rId15" Type="http://schemas.openxmlformats.org/officeDocument/2006/relationships/image" Target="../media/image7.jpeg"/><Relationship Id="rId23" Type="http://schemas.openxmlformats.org/officeDocument/2006/relationships/hyperlink" Target="https://stevewyborney.com/2022/10/the-multiplication-advantage-journey-into-multiplication/" TargetMode="External"/><Relationship Id="rId28" Type="http://schemas.openxmlformats.org/officeDocument/2006/relationships/image" Target="../media/image13.png"/><Relationship Id="rId36" Type="http://schemas.openxmlformats.org/officeDocument/2006/relationships/hyperlink" Target="https://stevewyborney.com/2022/10/the-3-container-estimation-routine/" TargetMode="External"/><Relationship Id="rId10" Type="http://schemas.openxmlformats.org/officeDocument/2006/relationships/image" Target="../media/image5.jpeg"/><Relationship Id="rId19" Type="http://schemas.openxmlformats.org/officeDocument/2006/relationships/image" Target="../media/image8.png"/><Relationship Id="rId31" Type="http://schemas.openxmlformats.org/officeDocument/2006/relationships/image" Target="../media/image14.png"/><Relationship Id="rId4" Type="http://schemas.openxmlformats.org/officeDocument/2006/relationships/image" Target="../media/image2.jpeg"/><Relationship Id="rId9" Type="http://schemas.openxmlformats.org/officeDocument/2006/relationships/hyperlink" Target="http://www.stevewyborney.com/?p=893" TargetMode="External"/><Relationship Id="rId14" Type="http://schemas.openxmlformats.org/officeDocument/2006/relationships/hyperlink" Target="https://www.stevewyborney.com/?p=1483" TargetMode="External"/><Relationship Id="rId22" Type="http://schemas.openxmlformats.org/officeDocument/2006/relationships/image" Target="../media/image10.jpeg"/><Relationship Id="rId27" Type="http://schemas.openxmlformats.org/officeDocument/2006/relationships/hyperlink" Target="https://stevewyborney.com/subscribe/" TargetMode="External"/><Relationship Id="rId30" Type="http://schemas.openxmlformats.org/officeDocument/2006/relationships/hyperlink" Target="https://stevewyborney.com/2024/10/110-new-esti-mysteries/" TargetMode="External"/><Relationship Id="rId35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 txBox="1">
            <a:spLocks/>
          </p:cNvSpPr>
          <p:nvPr/>
        </p:nvSpPr>
        <p:spPr>
          <a:xfrm>
            <a:off x="0" y="1958975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rgbClr val="FFFF00"/>
                </a:solidFill>
              </a:rPr>
              <a:t>“Linking Beads”</a:t>
            </a:r>
          </a:p>
        </p:txBody>
      </p:sp>
      <p:sp>
        <p:nvSpPr>
          <p:cNvPr id="4" name="Rectangle 3"/>
          <p:cNvSpPr/>
          <p:nvPr/>
        </p:nvSpPr>
        <p:spPr>
          <a:xfrm>
            <a:off x="2743200" y="3390900"/>
            <a:ext cx="3974306" cy="34671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Important Note: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can see this box, then the slide show is not playing and the reveal won’t work. 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Here is the solution: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PowerPoint,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Slide Show,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then click on From Current Slide.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Google Slides,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View then Present.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18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A4C193-1BB1-ECDF-0FE4-56AA328257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017294" y="1295400"/>
            <a:ext cx="3974306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As the clues appear, use the information to narrow the possibilities to a smaller set.  After each clue, use estimation again to determine which of the remaining answers is the most reasonable.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29200" y="76200"/>
            <a:ext cx="3974306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How many beads 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are in the picture?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29200" y="3810000"/>
            <a:ext cx="3974306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Write down your first estimate.  After each clue, you’ll see if your estimate is still a possibility.  After each clue, if it is no longer possible write down a new estimate – and be prepared to explain why you chose it.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34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CB1A7F-E1BA-8AA9-EDA0-FC4BA009F4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029200" y="152400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029200" y="1447799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029200" y="2743200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#3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029200" y="4038599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#4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029200" y="5333999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#5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029200" y="152401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#1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The answer is less than 31.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029200" y="1447800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#2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The answer is greater than 20.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029200" y="2743200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#3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The answer does not include any of these digits:  5, 6, or 7.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029200" y="4038600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#4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Eliminate 3 numbers with this clue.</a:t>
            </a:r>
            <a:endParaRPr lang="en-US" sz="800" b="1" dirty="0">
              <a:solidFill>
                <a:schemeClr val="tx1"/>
              </a:solidFill>
            </a:endParaRPr>
          </a:p>
          <a:p>
            <a:pPr algn="ctr"/>
            <a:endParaRPr lang="en-US" sz="800" b="1" dirty="0">
              <a:solidFill>
                <a:schemeClr val="tx1"/>
              </a:solidFill>
            </a:endParaRP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18, 19, 20, ____ , ____ , ____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029200" y="5333999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#5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Eliminate 2 numbers with this clue.</a:t>
            </a:r>
          </a:p>
          <a:p>
            <a:pPr algn="ctr"/>
            <a:endParaRPr lang="en-US" sz="800" b="1" dirty="0">
              <a:solidFill>
                <a:schemeClr val="tx1"/>
              </a:solidFill>
            </a:endParaRP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25, 26, 27, ____ , ____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A01A1F2-9C24-DFF7-A7AF-A2C9ADA4C6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1579800"/>
              </p:ext>
            </p:extLst>
          </p:nvPr>
        </p:nvGraphicFramePr>
        <p:xfrm>
          <a:off x="76200" y="5410200"/>
          <a:ext cx="4670610" cy="990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718720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13E74F3-10EA-ABAF-6023-4E81D2A0FB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1599372"/>
              </p:ext>
            </p:extLst>
          </p:nvPr>
        </p:nvGraphicFramePr>
        <p:xfrm>
          <a:off x="76200" y="5410200"/>
          <a:ext cx="4670610" cy="990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718720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91FD04F-DEA0-6D55-530D-2D9B4C4A19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8288791"/>
              </p:ext>
            </p:extLst>
          </p:nvPr>
        </p:nvGraphicFramePr>
        <p:xfrm>
          <a:off x="76200" y="5410200"/>
          <a:ext cx="4670610" cy="990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71872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41A8A39-32D7-7082-19ED-65996F6709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7262362"/>
              </p:ext>
            </p:extLst>
          </p:nvPr>
        </p:nvGraphicFramePr>
        <p:xfrm>
          <a:off x="76200" y="5410200"/>
          <a:ext cx="4670610" cy="990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718720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2821B8F-16D1-5958-B445-C925A0121E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363281"/>
              </p:ext>
            </p:extLst>
          </p:nvPr>
        </p:nvGraphicFramePr>
        <p:xfrm>
          <a:off x="76200" y="5410200"/>
          <a:ext cx="4670610" cy="990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7187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694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1BDB78C-11D7-7540-99B2-D10B96CBC5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029200" y="2209800"/>
            <a:ext cx="3974306" cy="2362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After seeing the clues, you have narrowed the possibilities to a small set of numbers.  Before you see the answer, select your final estimate.  Write it down, and explain to someone why you chose that number.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01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324B9C-47BA-59B6-4A01-A1A57D948C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5029200" y="152401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</a:rPr>
              <a:t>24 beads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020519" y="174586"/>
            <a:ext cx="3974306" cy="114300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The Reveal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Click to see the answer.</a:t>
            </a:r>
          </a:p>
        </p:txBody>
      </p:sp>
      <p:sp>
        <p:nvSpPr>
          <p:cNvPr id="6" name="Rectangle 5"/>
          <p:cNvSpPr/>
          <p:nvPr/>
        </p:nvSpPr>
        <p:spPr>
          <a:xfrm>
            <a:off x="4296107" y="876300"/>
            <a:ext cx="3974306" cy="34671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Important Note: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can see this box, then the slide show is not playing and the reveal won’t work. 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Here is the solution: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PowerPoint,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Slide Show,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then click on From Current Slide.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Google Slides,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View then Present.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80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 descr="C:\Users\Steve Wyborney\Desktop\Presentation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724" y="3825528"/>
            <a:ext cx="1382296" cy="103672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2413172" y="4984475"/>
            <a:ext cx="23120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80 Cube Conversations Lessons</a:t>
            </a:r>
            <a:endParaRPr lang="en-US" sz="1000" b="1" dirty="0"/>
          </a:p>
        </p:txBody>
      </p:sp>
      <p:pic>
        <p:nvPicPr>
          <p:cNvPr id="30" name="Picture 29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83" y="5489455"/>
            <a:ext cx="1217004" cy="91275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026" name="Picture 2" descr="C:\Users\Steve Wyborney\Desktop\20 Days Title Pic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733" y="5459714"/>
            <a:ext cx="1240944" cy="93070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Steve Wyborney\Desktop\SPLAT blog post folder\Splat Promo Images and GIFs\Splat Level 3 B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816" y="5487808"/>
            <a:ext cx="1219200" cy="9144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895307" y="6390421"/>
            <a:ext cx="1124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The Original 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50 Splat! Lessons </a:t>
            </a:r>
            <a:endParaRPr lang="en-US" sz="1000" b="1" dirty="0"/>
          </a:p>
        </p:txBody>
      </p:sp>
      <p:pic>
        <p:nvPicPr>
          <p:cNvPr id="16" name="Picture 7" descr="C:\Users\Steve Wyborney\Desktop\Splat Promos HUGE SET\Slide6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021" y="5487808"/>
            <a:ext cx="1219200" cy="9144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224449" y="6425544"/>
            <a:ext cx="15199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The Original 20 Fraction Splat! Lessons</a:t>
            </a:r>
            <a:endParaRPr lang="en-US" sz="1000" b="1" dirty="0"/>
          </a:p>
        </p:txBody>
      </p:sp>
      <p:sp>
        <p:nvSpPr>
          <p:cNvPr id="20" name="TextBox 19">
            <a:hlinkClick r:id="rId13"/>
          </p:cNvPr>
          <p:cNvSpPr txBox="1"/>
          <p:nvPr/>
        </p:nvSpPr>
        <p:spPr>
          <a:xfrm>
            <a:off x="7056737" y="6390422"/>
            <a:ext cx="1815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20 Days of Number Sense 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&amp; Rich Math Talk</a:t>
            </a:r>
            <a:endParaRPr lang="en-US" sz="1000" b="1" dirty="0"/>
          </a:p>
        </p:txBody>
      </p:sp>
      <p:pic>
        <p:nvPicPr>
          <p:cNvPr id="28" name="Picture 2" descr="C:\Users\Steve Wyborney\Desktop\8.8.2018 Desktop\Estimation Clipboard Desktop Materials\Bundle 1 Glasses Pic.jp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091" y="5490427"/>
            <a:ext cx="1250801" cy="93810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5118380" y="6416116"/>
            <a:ext cx="1815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rId16"/>
              </a:rPr>
              <a:t>The Original 40 Estimation Clipboard Sets</a:t>
            </a:r>
            <a:endParaRPr lang="en-US" sz="1000" b="1" dirty="0"/>
          </a:p>
        </p:txBody>
      </p:sp>
      <p:sp>
        <p:nvSpPr>
          <p:cNvPr id="36" name="TextBox 35">
            <a:hlinkClick r:id="rId5"/>
          </p:cNvPr>
          <p:cNvSpPr txBox="1"/>
          <p:nvPr/>
        </p:nvSpPr>
        <p:spPr>
          <a:xfrm>
            <a:off x="304696" y="6402208"/>
            <a:ext cx="10999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rId5"/>
              </a:rPr>
              <a:t>51 </a:t>
            </a:r>
            <a:r>
              <a:rPr lang="en-US" sz="1000" b="1" dirty="0" err="1">
                <a:hlinkClick r:id="rId5"/>
              </a:rPr>
              <a:t>Esti</a:t>
            </a:r>
            <a:r>
              <a:rPr lang="en-US" sz="1000" b="1" dirty="0">
                <a:hlinkClick r:id="rId5"/>
              </a:rPr>
              <a:t>-Mysteries</a:t>
            </a:r>
            <a:endParaRPr lang="en-US" sz="1000" b="1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A48763A-117D-4E06-A282-445DE11ADFC2}"/>
              </a:ext>
            </a:extLst>
          </p:cNvPr>
          <p:cNvSpPr txBox="1"/>
          <p:nvPr/>
        </p:nvSpPr>
        <p:spPr>
          <a:xfrm>
            <a:off x="505998" y="4971597"/>
            <a:ext cx="16706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rId17"/>
              </a:rPr>
              <a:t>More Estimation Clipboards</a:t>
            </a:r>
            <a:endParaRPr lang="en-US" sz="1000" b="1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2A63AEC-690B-4960-B022-F4F6B8139EB5}"/>
              </a:ext>
            </a:extLst>
          </p:cNvPr>
          <p:cNvSpPr txBox="1"/>
          <p:nvPr/>
        </p:nvSpPr>
        <p:spPr>
          <a:xfrm>
            <a:off x="7354417" y="4861581"/>
            <a:ext cx="14398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2021-2022</a:t>
            </a:r>
          </a:p>
          <a:p>
            <a:pPr algn="ctr"/>
            <a:r>
              <a:rPr lang="en-US" sz="1000" b="1" dirty="0">
                <a:hlinkClick r:id="rId18"/>
              </a:rPr>
              <a:t>150 New </a:t>
            </a:r>
            <a:r>
              <a:rPr lang="en-US" sz="1000" b="1" dirty="0" err="1">
                <a:hlinkClick r:id="rId18"/>
              </a:rPr>
              <a:t>Esti</a:t>
            </a:r>
            <a:r>
              <a:rPr lang="en-US" sz="1000" b="1" dirty="0">
                <a:hlinkClick r:id="rId18"/>
              </a:rPr>
              <a:t>-Mysteries</a:t>
            </a:r>
            <a:endParaRPr lang="en-US" sz="1000" b="1" dirty="0"/>
          </a:p>
        </p:txBody>
      </p:sp>
      <p:pic>
        <p:nvPicPr>
          <p:cNvPr id="9" name="Picture 8">
            <a:hlinkClick r:id="rId18"/>
            <a:extLst>
              <a:ext uri="{FF2B5EF4-FFF2-40B4-BE49-F238E27FC236}">
                <a16:creationId xmlns:a16="http://schemas.microsoft.com/office/drawing/2014/main" id="{7294A5E7-6465-2C7A-B279-98132CD0BE90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313" y="3812590"/>
            <a:ext cx="1392547" cy="1044409"/>
          </a:xfrm>
          <a:prstGeom prst="rect">
            <a:avLst/>
          </a:prstGeom>
        </p:spPr>
      </p:pic>
      <p:pic>
        <p:nvPicPr>
          <p:cNvPr id="10" name="Picture 9">
            <a:hlinkClick r:id="rId17"/>
            <a:extLst>
              <a:ext uri="{FF2B5EF4-FFF2-40B4-BE49-F238E27FC236}">
                <a16:creationId xmlns:a16="http://schemas.microsoft.com/office/drawing/2014/main" id="{A61A015F-A3DD-C33E-5674-FFD01B639BD5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40" y="3812650"/>
            <a:ext cx="1382293" cy="1036720"/>
          </a:xfrm>
          <a:prstGeom prst="rect">
            <a:avLst/>
          </a:prstGeom>
        </p:spPr>
      </p:pic>
      <p:pic>
        <p:nvPicPr>
          <p:cNvPr id="13" name="Picture 12">
            <a:hlinkClick r:id="rId21"/>
            <a:extLst>
              <a:ext uri="{FF2B5EF4-FFF2-40B4-BE49-F238E27FC236}">
                <a16:creationId xmlns:a16="http://schemas.microsoft.com/office/drawing/2014/main" id="{50AFCAEC-D77A-9618-0D24-185606441284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035" y="3810000"/>
            <a:ext cx="1402996" cy="105224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5355F04-8178-8448-EF5C-1066723CB25B}"/>
              </a:ext>
            </a:extLst>
          </p:cNvPr>
          <p:cNvSpPr txBox="1"/>
          <p:nvPr/>
        </p:nvSpPr>
        <p:spPr>
          <a:xfrm>
            <a:off x="6621" y="0"/>
            <a:ext cx="311757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/>
              <a:t>New Materials for 2024-2025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D33C7A7-D0BA-F0B4-A9C8-9EE85018BD4F}"/>
              </a:ext>
            </a:extLst>
          </p:cNvPr>
          <p:cNvSpPr txBox="1"/>
          <p:nvPr/>
        </p:nvSpPr>
        <p:spPr>
          <a:xfrm>
            <a:off x="5549411" y="3053062"/>
            <a:ext cx="12057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The 3-Container 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Estimation Routine</a:t>
            </a:r>
            <a:endParaRPr lang="en-US" sz="10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DDFEC3F-B666-A746-626C-0D5F1996BD9B}"/>
              </a:ext>
            </a:extLst>
          </p:cNvPr>
          <p:cNvSpPr txBox="1"/>
          <p:nvPr/>
        </p:nvSpPr>
        <p:spPr>
          <a:xfrm>
            <a:off x="5413027" y="4830586"/>
            <a:ext cx="1439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2022-2023</a:t>
            </a:r>
          </a:p>
          <a:p>
            <a:pPr algn="ctr"/>
            <a:r>
              <a:rPr lang="en-US" sz="1000" b="1" dirty="0">
                <a:hlinkClick r:id="rId21"/>
              </a:rPr>
              <a:t>170 New Esti-Mysteries</a:t>
            </a:r>
            <a:endParaRPr lang="en-US" sz="1000" b="1" dirty="0"/>
          </a:p>
        </p:txBody>
      </p:sp>
      <p:pic>
        <p:nvPicPr>
          <p:cNvPr id="55" name="Picture 54">
            <a:hlinkClick r:id="rId23"/>
            <a:extLst>
              <a:ext uri="{FF2B5EF4-FFF2-40B4-BE49-F238E27FC236}">
                <a16:creationId xmlns:a16="http://schemas.microsoft.com/office/drawing/2014/main" id="{62FDD34A-EBF7-08E6-D0B0-F06A8F0155E8}"/>
              </a:ext>
            </a:extLst>
          </p:cNvPr>
          <p:cNvPicPr>
            <a:picLocks noChangeAspect="1"/>
          </p:cNvPicPr>
          <p:nvPr/>
        </p:nvPicPr>
        <p:blipFill rotWithShape="1">
          <a:blip r:embed="rId24"/>
          <a:srcRect l="22331" t="7030" r="29922" b="7483"/>
          <a:stretch/>
        </p:blipFill>
        <p:spPr>
          <a:xfrm>
            <a:off x="5766448" y="35951"/>
            <a:ext cx="1091552" cy="1303068"/>
          </a:xfrm>
          <a:prstGeom prst="rect">
            <a:avLst/>
          </a:prstGeom>
        </p:spPr>
      </p:pic>
      <p:sp>
        <p:nvSpPr>
          <p:cNvPr id="56" name="TextBox 55">
            <a:hlinkClick r:id="rId23"/>
            <a:extLst>
              <a:ext uri="{FF2B5EF4-FFF2-40B4-BE49-F238E27FC236}">
                <a16:creationId xmlns:a16="http://schemas.microsoft.com/office/drawing/2014/main" id="{F786F18D-77CC-5EE1-D752-C85A1578DE1B}"/>
              </a:ext>
            </a:extLst>
          </p:cNvPr>
          <p:cNvSpPr txBox="1"/>
          <p:nvPr/>
        </p:nvSpPr>
        <p:spPr>
          <a:xfrm>
            <a:off x="5294431" y="1319429"/>
            <a:ext cx="20780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rId23"/>
              </a:rPr>
              <a:t>The Multiplication Advantage!</a:t>
            </a:r>
            <a:endParaRPr lang="en-US" sz="1000" b="1" dirty="0"/>
          </a:p>
          <a:p>
            <a:pPr algn="ctr"/>
            <a:r>
              <a:rPr lang="en-US" sz="1000" b="1" dirty="0"/>
              <a:t>Ask your school to purchase a copy </a:t>
            </a:r>
          </a:p>
          <a:p>
            <a:pPr algn="ctr"/>
            <a:r>
              <a:rPr lang="en-US" sz="1000" b="1" dirty="0"/>
              <a:t>for every student in your class.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3F0858A-FC5E-EC76-D956-3D51D76B333A}"/>
              </a:ext>
            </a:extLst>
          </p:cNvPr>
          <p:cNvSpPr txBox="1"/>
          <p:nvPr/>
        </p:nvSpPr>
        <p:spPr>
          <a:xfrm>
            <a:off x="304651" y="3030116"/>
            <a:ext cx="19143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The Mystery Number in the Box</a:t>
            </a:r>
          </a:p>
          <a:p>
            <a:pPr algn="ctr"/>
            <a:r>
              <a:rPr lang="en-US" sz="1000" b="1" dirty="0"/>
              <a:t>60-Second Math Mystery Videos</a:t>
            </a:r>
          </a:p>
          <a:p>
            <a:pPr algn="ctr"/>
            <a:r>
              <a:rPr lang="en-US" sz="1000" b="1" dirty="0">
                <a:hlinkClick r:id="rId25"/>
              </a:rPr>
              <a:t>View the entire playlist here.</a:t>
            </a:r>
            <a:endParaRPr lang="en-US" sz="1000" b="1" dirty="0"/>
          </a:p>
        </p:txBody>
      </p:sp>
      <p:pic>
        <p:nvPicPr>
          <p:cNvPr id="63" name="Picture 62">
            <a:hlinkClick r:id="rId25"/>
            <a:extLst>
              <a:ext uri="{FF2B5EF4-FFF2-40B4-BE49-F238E27FC236}">
                <a16:creationId xmlns:a16="http://schemas.microsoft.com/office/drawing/2014/main" id="{C4968D9B-B728-81CF-B53E-2004761484DF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62" y="2007614"/>
            <a:ext cx="1762496" cy="991404"/>
          </a:xfrm>
          <a:prstGeom prst="rect">
            <a:avLst/>
          </a:prstGeom>
        </p:spPr>
      </p:pic>
      <p:pic>
        <p:nvPicPr>
          <p:cNvPr id="2053" name="Picture 2052">
            <a:hlinkClick r:id="rId27"/>
            <a:extLst>
              <a:ext uri="{FF2B5EF4-FFF2-40B4-BE49-F238E27FC236}">
                <a16:creationId xmlns:a16="http://schemas.microsoft.com/office/drawing/2014/main" id="{C086B83B-09CF-DEDA-3860-A45E76297132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75980" y="436024"/>
            <a:ext cx="1765774" cy="910600"/>
          </a:xfrm>
          <a:prstGeom prst="rect">
            <a:avLst/>
          </a:prstGeom>
        </p:spPr>
      </p:pic>
      <p:sp>
        <p:nvSpPr>
          <p:cNvPr id="2054" name="TextBox 2053">
            <a:extLst>
              <a:ext uri="{FF2B5EF4-FFF2-40B4-BE49-F238E27FC236}">
                <a16:creationId xmlns:a16="http://schemas.microsoft.com/office/drawing/2014/main" id="{72237237-E815-441D-416F-7A3B6B41C1C7}"/>
              </a:ext>
            </a:extLst>
          </p:cNvPr>
          <p:cNvSpPr txBox="1"/>
          <p:nvPr/>
        </p:nvSpPr>
        <p:spPr>
          <a:xfrm>
            <a:off x="426578" y="1440214"/>
            <a:ext cx="2210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How do I subscribe to the mailing list?</a:t>
            </a:r>
            <a:endParaRPr lang="en-US" sz="1000" b="1" dirty="0">
              <a:hlinkClick r:id="rId25"/>
            </a:endParaRPr>
          </a:p>
          <a:p>
            <a:pPr algn="ctr"/>
            <a:r>
              <a:rPr lang="en-US" sz="1000" b="1" dirty="0">
                <a:hlinkClick r:id="rId27"/>
              </a:rPr>
              <a:t>Sign Up Here</a:t>
            </a:r>
            <a:endParaRPr lang="en-US" sz="1000" b="1" dirty="0"/>
          </a:p>
        </p:txBody>
      </p:sp>
      <p:sp>
        <p:nvSpPr>
          <p:cNvPr id="2061" name="TextBox 2060">
            <a:hlinkClick r:id="rId29"/>
            <a:extLst>
              <a:ext uri="{FF2B5EF4-FFF2-40B4-BE49-F238E27FC236}">
                <a16:creationId xmlns:a16="http://schemas.microsoft.com/office/drawing/2014/main" id="{44EB9C8D-A69C-9569-03F7-4C5981756F77}"/>
              </a:ext>
            </a:extLst>
          </p:cNvPr>
          <p:cNvSpPr txBox="1"/>
          <p:nvPr/>
        </p:nvSpPr>
        <p:spPr>
          <a:xfrm>
            <a:off x="7329364" y="3028890"/>
            <a:ext cx="14686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2023-24</a:t>
            </a:r>
            <a:r>
              <a:rPr lang="en-US" sz="1000" b="1" dirty="0">
                <a:hlinkClick r:id="rId29"/>
              </a:rPr>
              <a:t> </a:t>
            </a:r>
          </a:p>
          <a:p>
            <a:pPr algn="ctr"/>
            <a:r>
              <a:rPr lang="en-US" sz="1000" b="1" dirty="0">
                <a:hlinkClick r:id="rId29"/>
              </a:rPr>
              <a:t>100 New Esti-Mysteries</a:t>
            </a:r>
            <a:r>
              <a:rPr lang="en-US" sz="1000" b="1" dirty="0"/>
              <a:t> </a:t>
            </a:r>
          </a:p>
        </p:txBody>
      </p:sp>
      <p:pic>
        <p:nvPicPr>
          <p:cNvPr id="7" name="Picture 6">
            <a:hlinkClick r:id="rId30"/>
            <a:extLst>
              <a:ext uri="{FF2B5EF4-FFF2-40B4-BE49-F238E27FC236}">
                <a16:creationId xmlns:a16="http://schemas.microsoft.com/office/drawing/2014/main" id="{139DEB99-DE9E-7C02-2800-7C93A82D5B4A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150" y="294299"/>
            <a:ext cx="1648382" cy="1236286"/>
          </a:xfrm>
          <a:prstGeom prst="rect">
            <a:avLst/>
          </a:prstGeom>
        </p:spPr>
      </p:pic>
      <p:sp>
        <p:nvSpPr>
          <p:cNvPr id="2" name="TextBox 1">
            <a:hlinkClick r:id="rId30"/>
            <a:extLst>
              <a:ext uri="{FF2B5EF4-FFF2-40B4-BE49-F238E27FC236}">
                <a16:creationId xmlns:a16="http://schemas.microsoft.com/office/drawing/2014/main" id="{379566A5-5F98-0CEA-B430-D32D65770CFA}"/>
              </a:ext>
            </a:extLst>
          </p:cNvPr>
          <p:cNvSpPr txBox="1"/>
          <p:nvPr/>
        </p:nvSpPr>
        <p:spPr>
          <a:xfrm>
            <a:off x="3039380" y="1528312"/>
            <a:ext cx="14398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rId30"/>
              </a:rPr>
              <a:t>110 New Esti-Mysteries</a:t>
            </a:r>
            <a:endParaRPr lang="en-US" sz="1000" b="1" dirty="0"/>
          </a:p>
        </p:txBody>
      </p:sp>
      <p:pic>
        <p:nvPicPr>
          <p:cNvPr id="21" name="Picture 20">
            <a:hlinkClick r:id="rId32"/>
            <a:extLst>
              <a:ext uri="{FF2B5EF4-FFF2-40B4-BE49-F238E27FC236}">
                <a16:creationId xmlns:a16="http://schemas.microsoft.com/office/drawing/2014/main" id="{A3C3B37C-4156-1780-AF0D-AF3C00AE4656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276" y="344217"/>
            <a:ext cx="1506696" cy="847516"/>
          </a:xfrm>
          <a:prstGeom prst="rect">
            <a:avLst/>
          </a:prstGeom>
        </p:spPr>
      </p:pic>
      <p:sp>
        <p:nvSpPr>
          <p:cNvPr id="27" name="TextBox 26">
            <a:hlinkClick r:id="rId32"/>
            <a:extLst>
              <a:ext uri="{FF2B5EF4-FFF2-40B4-BE49-F238E27FC236}">
                <a16:creationId xmlns:a16="http://schemas.microsoft.com/office/drawing/2014/main" id="{4476CAC2-FAFF-C5A7-1372-245B7837CEAB}"/>
              </a:ext>
            </a:extLst>
          </p:cNvPr>
          <p:cNvSpPr txBox="1"/>
          <p:nvPr/>
        </p:nvSpPr>
        <p:spPr>
          <a:xfrm>
            <a:off x="7549260" y="1321408"/>
            <a:ext cx="13187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Multiplication Facts </a:t>
            </a:r>
          </a:p>
          <a:p>
            <a:pPr algn="ctr"/>
            <a:r>
              <a:rPr lang="en-US" sz="1000" b="1" dirty="0"/>
              <a:t>and Concepts Videos</a:t>
            </a:r>
          </a:p>
          <a:p>
            <a:pPr algn="ctr"/>
            <a:r>
              <a:rPr lang="en-US" sz="1000" b="1" dirty="0">
                <a:hlinkClick r:id="rId32"/>
              </a:rPr>
              <a:t>Learn more here.</a:t>
            </a:r>
            <a:endParaRPr lang="en-US" sz="1000" b="1" dirty="0"/>
          </a:p>
        </p:txBody>
      </p:sp>
      <p:pic>
        <p:nvPicPr>
          <p:cNvPr id="34" name="Picture 33">
            <a:hlinkClick r:id="rId34"/>
            <a:extLst>
              <a:ext uri="{FF2B5EF4-FFF2-40B4-BE49-F238E27FC236}">
                <a16:creationId xmlns:a16="http://schemas.microsoft.com/office/drawing/2014/main" id="{69AAB391-7C0B-F6E9-9985-D1CD2F0B0EEC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2864474" y="2014622"/>
            <a:ext cx="1741384" cy="97952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B0EB72A8-086E-4CEB-8BD4-EA9BEAAFE808}"/>
              </a:ext>
            </a:extLst>
          </p:cNvPr>
          <p:cNvSpPr txBox="1"/>
          <p:nvPr/>
        </p:nvSpPr>
        <p:spPr>
          <a:xfrm>
            <a:off x="2739542" y="3146551"/>
            <a:ext cx="19912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Leaping Numbers: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Leap</a:t>
            </a:r>
            <a:r>
              <a:rPr lang="en-US" sz="1000" b="1" dirty="0">
                <a:hlinkClick r:id="rId34"/>
              </a:rPr>
              <a:t> Day Pattern Challenge Series</a:t>
            </a:r>
            <a:endParaRPr lang="en-US" sz="1000" b="1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F2EDF14-A0D3-431D-2E46-195825FCB523}"/>
              </a:ext>
            </a:extLst>
          </p:cNvPr>
          <p:cNvGrpSpPr/>
          <p:nvPr/>
        </p:nvGrpSpPr>
        <p:grpSpPr>
          <a:xfrm>
            <a:off x="0" y="0"/>
            <a:ext cx="9144000" cy="6866731"/>
            <a:chOff x="0" y="0"/>
            <a:chExt cx="9144000" cy="6866731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0" y="5337891"/>
              <a:ext cx="9144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1C72D34-4448-4691-816D-BA6D6D312D23}"/>
                </a:ext>
              </a:extLst>
            </p:cNvPr>
            <p:cNvCxnSpPr/>
            <p:nvPr/>
          </p:nvCxnSpPr>
          <p:spPr>
            <a:xfrm>
              <a:off x="0" y="3611271"/>
              <a:ext cx="9144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7DCC4AE4-905C-D582-7EBF-67ED2FC9815B}"/>
                </a:ext>
              </a:extLst>
            </p:cNvPr>
            <p:cNvCxnSpPr/>
            <p:nvPr/>
          </p:nvCxnSpPr>
          <p:spPr>
            <a:xfrm>
              <a:off x="0" y="1905000"/>
              <a:ext cx="9144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D5735E2-7521-6355-A750-6C558BBA3511}"/>
                </a:ext>
              </a:extLst>
            </p:cNvPr>
            <p:cNvCxnSpPr>
              <a:cxnSpLocks/>
            </p:cNvCxnSpPr>
            <p:nvPr/>
          </p:nvCxnSpPr>
          <p:spPr>
            <a:xfrm>
              <a:off x="5294432" y="0"/>
              <a:ext cx="0" cy="1905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463D3BAA-7851-A742-CF12-7321804B1F11}"/>
                </a:ext>
              </a:extLst>
            </p:cNvPr>
            <p:cNvCxnSpPr>
              <a:cxnSpLocks/>
            </p:cNvCxnSpPr>
            <p:nvPr/>
          </p:nvCxnSpPr>
          <p:spPr>
            <a:xfrm>
              <a:off x="4944232" y="1905000"/>
              <a:ext cx="0" cy="496173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>
            <a:hlinkClick r:id="rId36"/>
            <a:extLst>
              <a:ext uri="{FF2B5EF4-FFF2-40B4-BE49-F238E27FC236}">
                <a16:creationId xmlns:a16="http://schemas.microsoft.com/office/drawing/2014/main" id="{565CE31B-6FF6-CBEC-F5C1-0087A949A115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643" y="2033543"/>
            <a:ext cx="1392546" cy="1044410"/>
          </a:xfrm>
          <a:prstGeom prst="rect">
            <a:avLst/>
          </a:prstGeom>
        </p:spPr>
      </p:pic>
      <p:pic>
        <p:nvPicPr>
          <p:cNvPr id="2060" name="Picture 2059">
            <a:hlinkClick r:id="rId29"/>
            <a:extLst>
              <a:ext uri="{FF2B5EF4-FFF2-40B4-BE49-F238E27FC236}">
                <a16:creationId xmlns:a16="http://schemas.microsoft.com/office/drawing/2014/main" id="{F6352322-9D1F-9B55-BBD3-079DC2ED4676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355" y="1990479"/>
            <a:ext cx="1396056" cy="104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355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19574</TotalTime>
  <Words>668</Words>
  <Application>Microsoft Office PowerPoint</Application>
  <PresentationFormat>On-screen Show (4:3)</PresentationFormat>
  <Paragraphs>243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Wyborney</dc:creator>
  <cp:lastModifiedBy>Steve Wyborney</cp:lastModifiedBy>
  <cp:revision>222</cp:revision>
  <dcterms:created xsi:type="dcterms:W3CDTF">2020-11-09T02:38:45Z</dcterms:created>
  <dcterms:modified xsi:type="dcterms:W3CDTF">2024-10-24T14:19:14Z</dcterms:modified>
</cp:coreProperties>
</file>