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1688" r:id="rId2"/>
    <p:sldId id="1680" r:id="rId3"/>
    <p:sldId id="257" r:id="rId4"/>
    <p:sldId id="258" r:id="rId5"/>
    <p:sldId id="259" r:id="rId6"/>
    <p:sldId id="260" r:id="rId7"/>
    <p:sldId id="261" r:id="rId8"/>
    <p:sldId id="1687" r:id="rId9"/>
    <p:sldId id="1693" r:id="rId10"/>
    <p:sldId id="1694" r:id="rId11"/>
    <p:sldId id="1695" r:id="rId12"/>
    <p:sldId id="1696" r:id="rId13"/>
    <p:sldId id="1697" r:id="rId14"/>
    <p:sldId id="1698" r:id="rId15"/>
    <p:sldId id="1699" r:id="rId16"/>
    <p:sldId id="1700" r:id="rId17"/>
    <p:sldId id="1701" r:id="rId18"/>
    <p:sldId id="1702" r:id="rId19"/>
    <p:sldId id="1703" r:id="rId20"/>
    <p:sldId id="1704"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50"/>
    <a:srgbClr val="FF00FF"/>
    <a:srgbClr val="FF000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p:scale>
          <a:sx n="110" d="100"/>
          <a:sy n="110" d="100"/>
        </p:scale>
        <p:origin x="1644" y="-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3/18/2024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a:t>
            </a:fld>
            <a:endParaRPr lang="en-US"/>
          </a:p>
        </p:txBody>
      </p:sp>
    </p:spTree>
    <p:extLst>
      <p:ext uri="{BB962C8B-B14F-4D97-AF65-F5344CB8AC3E}">
        <p14:creationId xmlns:p14="http://schemas.microsoft.com/office/powerpoint/2010/main" val="3437736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8</a:t>
            </a:fld>
            <a:endParaRPr lang="en-US"/>
          </a:p>
        </p:txBody>
      </p:sp>
    </p:spTree>
    <p:extLst>
      <p:ext uri="{BB962C8B-B14F-4D97-AF65-F5344CB8AC3E}">
        <p14:creationId xmlns:p14="http://schemas.microsoft.com/office/powerpoint/2010/main" val="759672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14</a:t>
            </a:fld>
            <a:endParaRPr lang="en-US"/>
          </a:p>
        </p:txBody>
      </p:sp>
    </p:spTree>
    <p:extLst>
      <p:ext uri="{BB962C8B-B14F-4D97-AF65-F5344CB8AC3E}">
        <p14:creationId xmlns:p14="http://schemas.microsoft.com/office/powerpoint/2010/main" val="192021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20</a:t>
            </a:fld>
            <a:endParaRPr lang="en-US"/>
          </a:p>
        </p:txBody>
      </p:sp>
    </p:spTree>
    <p:extLst>
      <p:ext uri="{BB962C8B-B14F-4D97-AF65-F5344CB8AC3E}">
        <p14:creationId xmlns:p14="http://schemas.microsoft.com/office/powerpoint/2010/main" val="5572042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3/18/2024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3/18/2024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3/18/2024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3/18/2024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3/18/2024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youtube.com/playlist?list=PL9womXq-z7vCvXZCUYEhCWvuiK9QPk1_X&amp;si=JFKWxDOhrqVlxRon"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4.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3.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hyperlink" Target="https://stevewyborney.com/2019/02/20-days-of-number-sense-rich-math-talk/" TargetMode="External"/><Relationship Id="rId18" Type="http://schemas.openxmlformats.org/officeDocument/2006/relationships/image" Target="../media/image9.png"/><Relationship Id="rId26" Type="http://schemas.openxmlformats.org/officeDocument/2006/relationships/hyperlink" Target="https://stevewyborney.com/2022/10/170-new-esti-mysteries/" TargetMode="External"/><Relationship Id="rId3" Type="http://schemas.openxmlformats.org/officeDocument/2006/relationships/hyperlink" Target="http://www.stevewyborney.com/?p=1253" TargetMode="External"/><Relationship Id="rId21" Type="http://schemas.openxmlformats.org/officeDocument/2006/relationships/hyperlink" Target="https://stevewyborney.com/2021/11/150-new-esti-mysteries/" TargetMode="External"/><Relationship Id="rId34" Type="http://schemas.openxmlformats.org/officeDocument/2006/relationships/hyperlink" Target="https://stevewyborney.com/2023/10/100-new-esti-mysteries/" TargetMode="External"/><Relationship Id="rId7" Type="http://schemas.openxmlformats.org/officeDocument/2006/relationships/hyperlink" Target="https://www.stevewyborney.com/?p=1891" TargetMode="External"/><Relationship Id="rId12" Type="http://schemas.openxmlformats.org/officeDocument/2006/relationships/image" Target="../media/image7.jpeg"/><Relationship Id="rId17" Type="http://schemas.openxmlformats.org/officeDocument/2006/relationships/hyperlink" Target="https://www.youtube.com/c/SteveWyborneyMath/playlists?view=1&amp;sort=da&amp;flow=grid" TargetMode="External"/><Relationship Id="rId25" Type="http://schemas.openxmlformats.org/officeDocument/2006/relationships/image" Target="../media/image12.jpeg"/><Relationship Id="rId33" Type="http://schemas.openxmlformats.org/officeDocument/2006/relationships/image" Target="../media/image16.png"/><Relationship Id="rId38" Type="http://schemas.openxmlformats.org/officeDocument/2006/relationships/image" Target="../media/image1.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hyperlink" Target="https://stevewyborney.com/2021/10/new-estimation-clipboards/" TargetMode="External"/><Relationship Id="rId29"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4.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subscribe/" TargetMode="External"/><Relationship Id="rId37" Type="http://schemas.openxmlformats.org/officeDocument/2006/relationships/hyperlink" Target="https://youtube.com/playlist?list=PL9womXq-z7vCvXZCUYEhCWvuiK9QPk1_X&amp;si=JFKWxDOhrqVlxRon" TargetMode="External"/><Relationship Id="rId5" Type="http://schemas.openxmlformats.org/officeDocument/2006/relationships/hyperlink" Target="https://stevewyborney.com/2019/09/51-esti-mysteries/" TargetMode="External"/><Relationship Id="rId15" Type="http://schemas.openxmlformats.org/officeDocument/2006/relationships/image" Target="../media/image8.jpeg"/><Relationship Id="rId23" Type="http://schemas.openxmlformats.org/officeDocument/2006/relationships/image" Target="../media/image10.jpeg"/><Relationship Id="rId28" Type="http://schemas.openxmlformats.org/officeDocument/2006/relationships/hyperlink" Target="https://stevewyborney.com/2022/10/the-multiplication-advantage-journey-into-multiplication/" TargetMode="External"/><Relationship Id="rId36" Type="http://schemas.openxmlformats.org/officeDocument/2006/relationships/image" Target="../media/image18.jpeg"/><Relationship Id="rId10" Type="http://schemas.openxmlformats.org/officeDocument/2006/relationships/image" Target="../media/image6.jpeg"/><Relationship Id="rId19" Type="http://schemas.openxmlformats.org/officeDocument/2006/relationships/hyperlink" Target="https://stevewyborney.com/2020/08/the-multiplication-course-by-steve-wyborney/" TargetMode="External"/><Relationship Id="rId31" Type="http://schemas.openxmlformats.org/officeDocument/2006/relationships/image" Target="../media/image15.jpeg"/><Relationship Id="rId4" Type="http://schemas.openxmlformats.org/officeDocument/2006/relationships/image" Target="../media/image3.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hyperlink" Target="https://stevewyborney.com/2022/10/the-3-container-estimation-routine/" TargetMode="External"/><Relationship Id="rId27" Type="http://schemas.openxmlformats.org/officeDocument/2006/relationships/image" Target="../media/image13.jpeg"/><Relationship Id="rId30" Type="http://schemas.openxmlformats.org/officeDocument/2006/relationships/hyperlink" Target="https://www.youtube.com/playlist?list=PL9womXq-z7vDLjIwouzpUrSoD7g6Lokt8" TargetMode="External"/><Relationship Id="rId35" Type="http://schemas.openxmlformats.org/officeDocument/2006/relationships/image" Target="../media/image17.jpeg"/></Relationships>
</file>

<file path=ppt/slides/_rels/slide9.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6FD98D1B-C6CD-E00D-5C61-F54ED4CB0B0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70384" y="2133600"/>
            <a:ext cx="5003230" cy="2814320"/>
          </a:xfrm>
          <a:prstGeom prst="rect">
            <a:avLst/>
          </a:prstGeom>
          <a:ln w="76200">
            <a:solidFill>
              <a:schemeClr val="tx1"/>
            </a:solidFill>
          </a:ln>
        </p:spPr>
      </p:pic>
      <p:sp>
        <p:nvSpPr>
          <p:cNvPr id="7" name="TextBox 6">
            <a:extLst>
              <a:ext uri="{FF2B5EF4-FFF2-40B4-BE49-F238E27FC236}">
                <a16:creationId xmlns:a16="http://schemas.microsoft.com/office/drawing/2014/main" id="{3D0A3F41-74A7-4E82-801F-C909D03E8751}"/>
              </a:ext>
            </a:extLst>
          </p:cNvPr>
          <p:cNvSpPr txBox="1"/>
          <p:nvPr/>
        </p:nvSpPr>
        <p:spPr>
          <a:xfrm>
            <a:off x="2528908" y="5257800"/>
            <a:ext cx="4086183" cy="1015663"/>
          </a:xfrm>
          <a:prstGeom prst="rect">
            <a:avLst/>
          </a:prstGeom>
          <a:noFill/>
        </p:spPr>
        <p:txBody>
          <a:bodyPr wrap="none" rtlCol="0">
            <a:spAutoFit/>
          </a:bodyPr>
          <a:lstStyle/>
          <a:p>
            <a:pPr algn="ctr"/>
            <a:r>
              <a:rPr lang="en-US" sz="2000" b="1" dirty="0"/>
              <a:t>Leaping Numbers Pattern Challenges</a:t>
            </a:r>
          </a:p>
          <a:p>
            <a:pPr algn="ctr"/>
            <a:r>
              <a:rPr lang="en-US" sz="2000" b="1" dirty="0"/>
              <a:t>See if you can solve the challenges!</a:t>
            </a:r>
          </a:p>
          <a:p>
            <a:pPr algn="ctr"/>
            <a:r>
              <a:rPr lang="en-US" sz="2000" b="1" dirty="0">
                <a:hlinkClick r:id="rId3"/>
              </a:rPr>
              <a:t>View the entire playlist here.</a:t>
            </a:r>
            <a:endParaRPr lang="en-US" sz="2000" b="1" dirty="0"/>
          </a:p>
        </p:txBody>
      </p:sp>
      <p:sp>
        <p:nvSpPr>
          <p:cNvPr id="2" name="TextBox 1">
            <a:extLst>
              <a:ext uri="{FF2B5EF4-FFF2-40B4-BE49-F238E27FC236}">
                <a16:creationId xmlns:a16="http://schemas.microsoft.com/office/drawing/2014/main" id="{4429563E-940D-12A2-D5C3-CF634F921CA0}"/>
              </a:ext>
            </a:extLst>
          </p:cNvPr>
          <p:cNvSpPr txBox="1"/>
          <p:nvPr/>
        </p:nvSpPr>
        <p:spPr>
          <a:xfrm>
            <a:off x="1721713" y="128772"/>
            <a:ext cx="5700600" cy="1692771"/>
          </a:xfrm>
          <a:prstGeom prst="rect">
            <a:avLst/>
          </a:prstGeom>
          <a:noFill/>
        </p:spPr>
        <p:txBody>
          <a:bodyPr wrap="none" rtlCol="0">
            <a:spAutoFit/>
          </a:bodyPr>
          <a:lstStyle/>
          <a:p>
            <a:pPr algn="ctr"/>
            <a:r>
              <a:rPr lang="en-US" sz="2800" b="1" dirty="0"/>
              <a:t>Announcing!  Another fun, new, free </a:t>
            </a:r>
          </a:p>
          <a:p>
            <a:pPr algn="ctr"/>
            <a:r>
              <a:rPr lang="en-US" sz="2800" b="1" dirty="0"/>
              <a:t>number sense resource!</a:t>
            </a:r>
          </a:p>
          <a:p>
            <a:pPr algn="ctr"/>
            <a:r>
              <a:rPr lang="en-US" sz="4800" b="1" dirty="0"/>
              <a:t>Leaping Numbers!</a:t>
            </a:r>
          </a:p>
        </p:txBody>
      </p:sp>
    </p:spTree>
    <p:extLst>
      <p:ext uri="{BB962C8B-B14F-4D97-AF65-F5344CB8AC3E}">
        <p14:creationId xmlns:p14="http://schemas.microsoft.com/office/powerpoint/2010/main" val="3577200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3008BB-F4F8-47CE-AD0C-69E43A5BF78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puzzle pieces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262654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29E251-A2AE-D6CE-AB40-EE889CA97FF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533400" y="0"/>
            <a:ext cx="3733800" cy="56007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odd number </a:t>
            </a:r>
          </a:p>
          <a:p>
            <a:pPr algn="ctr"/>
            <a:r>
              <a:rPr lang="en-US" b="1" dirty="0">
                <a:solidFill>
                  <a:schemeClr val="tx1"/>
                </a:solidFill>
              </a:rPr>
              <a:t>between 50 and 100, but it is not 79.</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On the top is a black piece with 2 digits.  Neither of those digits is in the answer.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9 </a:t>
            </a:r>
          </a:p>
          <a:p>
            <a:pPr algn="ctr"/>
            <a:r>
              <a:rPr lang="en-US" b="1" dirty="0">
                <a:solidFill>
                  <a:schemeClr val="tx1"/>
                </a:solidFill>
              </a:rPr>
              <a:t>or a multiple of 11.</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is an “N” on a purple piece.  </a:t>
            </a:r>
          </a:p>
          <a:p>
            <a:pPr algn="ctr"/>
            <a:r>
              <a:rPr lang="en-US" b="1" dirty="0">
                <a:solidFill>
                  <a:schemeClr val="tx1"/>
                </a:solidFill>
              </a:rPr>
              <a:t>If you spell the answer, </a:t>
            </a:r>
          </a:p>
          <a:p>
            <a:pPr algn="ctr"/>
            <a:r>
              <a:rPr lang="en-US" b="1" dirty="0">
                <a:solidFill>
                  <a:schemeClr val="tx1"/>
                </a:solidFill>
              </a:rPr>
              <a:t>it includes the letter N at least 2 times.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has exactly 2 factors.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76874784-6485-CC4C-AB7F-499CDBA26595}"/>
              </a:ext>
            </a:extLst>
          </p:cNvPr>
          <p:cNvGraphicFramePr>
            <a:graphicFrameLocks noGrp="1"/>
          </p:cNvGraphicFramePr>
          <p:nvPr>
            <p:extLst>
              <p:ext uri="{D42A27DB-BD31-4B8C-83A1-F6EECF244321}">
                <p14:modId xmlns:p14="http://schemas.microsoft.com/office/powerpoint/2010/main" val="1885708953"/>
              </p:ext>
            </p:extLst>
          </p:nvPr>
        </p:nvGraphicFramePr>
        <p:xfrm>
          <a:off x="2286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84631088"/>
                    </a:ext>
                  </a:extLst>
                </a:gridCol>
                <a:gridCol w="441960">
                  <a:extLst>
                    <a:ext uri="{9D8B030D-6E8A-4147-A177-3AD203B41FA5}">
                      <a16:colId xmlns:a16="http://schemas.microsoft.com/office/drawing/2014/main" val="4019588420"/>
                    </a:ext>
                  </a:extLst>
                </a:gridCol>
                <a:gridCol w="441960">
                  <a:extLst>
                    <a:ext uri="{9D8B030D-6E8A-4147-A177-3AD203B41FA5}">
                      <a16:colId xmlns:a16="http://schemas.microsoft.com/office/drawing/2014/main" val="3145183920"/>
                    </a:ext>
                  </a:extLst>
                </a:gridCol>
                <a:gridCol w="441960">
                  <a:extLst>
                    <a:ext uri="{9D8B030D-6E8A-4147-A177-3AD203B41FA5}">
                      <a16:colId xmlns:a16="http://schemas.microsoft.com/office/drawing/2014/main" val="1773362027"/>
                    </a:ext>
                  </a:extLst>
                </a:gridCol>
                <a:gridCol w="441960">
                  <a:extLst>
                    <a:ext uri="{9D8B030D-6E8A-4147-A177-3AD203B41FA5}">
                      <a16:colId xmlns:a16="http://schemas.microsoft.com/office/drawing/2014/main" val="4136956107"/>
                    </a:ext>
                  </a:extLst>
                </a:gridCol>
                <a:gridCol w="441960">
                  <a:extLst>
                    <a:ext uri="{9D8B030D-6E8A-4147-A177-3AD203B41FA5}">
                      <a16:colId xmlns:a16="http://schemas.microsoft.com/office/drawing/2014/main" val="4277859670"/>
                    </a:ext>
                  </a:extLst>
                </a:gridCol>
                <a:gridCol w="441960">
                  <a:extLst>
                    <a:ext uri="{9D8B030D-6E8A-4147-A177-3AD203B41FA5}">
                      <a16:colId xmlns:a16="http://schemas.microsoft.com/office/drawing/2014/main" val="864657029"/>
                    </a:ext>
                  </a:extLst>
                </a:gridCol>
                <a:gridCol w="441960">
                  <a:extLst>
                    <a:ext uri="{9D8B030D-6E8A-4147-A177-3AD203B41FA5}">
                      <a16:colId xmlns:a16="http://schemas.microsoft.com/office/drawing/2014/main" val="2091892159"/>
                    </a:ext>
                  </a:extLst>
                </a:gridCol>
                <a:gridCol w="441960">
                  <a:extLst>
                    <a:ext uri="{9D8B030D-6E8A-4147-A177-3AD203B41FA5}">
                      <a16:colId xmlns:a16="http://schemas.microsoft.com/office/drawing/2014/main" val="2833912279"/>
                    </a:ext>
                  </a:extLst>
                </a:gridCol>
                <a:gridCol w="441960">
                  <a:extLst>
                    <a:ext uri="{9D8B030D-6E8A-4147-A177-3AD203B41FA5}">
                      <a16:colId xmlns:a16="http://schemas.microsoft.com/office/drawing/2014/main" val="3223035449"/>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70473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705281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827911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559894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7324310"/>
                  </a:ext>
                </a:extLst>
              </a:tr>
            </a:tbl>
          </a:graphicData>
        </a:graphic>
      </p:graphicFrame>
    </p:spTree>
    <p:extLst>
      <p:ext uri="{BB962C8B-B14F-4D97-AF65-F5344CB8AC3E}">
        <p14:creationId xmlns:p14="http://schemas.microsoft.com/office/powerpoint/2010/main" val="358133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5482A9-E07D-D40C-566B-718AD114DE5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422189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D14BC5-038C-388F-86FA-884E28ABC2C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97 puzzle pieces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674721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7895631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“Spell Check”</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92982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3008BB-F4F8-47CE-AD0C-69E43A5BF78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puzzle pieces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82109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29E251-A2AE-D6CE-AB40-EE889CA97FF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533400" y="0"/>
            <a:ext cx="3733800" cy="56007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odd number </a:t>
            </a:r>
          </a:p>
          <a:p>
            <a:pPr algn="ctr"/>
            <a:r>
              <a:rPr lang="en-US" b="1" dirty="0">
                <a:solidFill>
                  <a:schemeClr val="tx1"/>
                </a:solidFill>
              </a:rPr>
              <a:t>between 50 and 100, but it is not 79.</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On the top is a black piece with 2 digits.  Neither of those digits is in the answer.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9 </a:t>
            </a:r>
          </a:p>
          <a:p>
            <a:pPr algn="ctr"/>
            <a:r>
              <a:rPr lang="en-US" b="1" dirty="0">
                <a:solidFill>
                  <a:schemeClr val="tx1"/>
                </a:solidFill>
              </a:rPr>
              <a:t>or a multiple of 11.</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is an “N” on a purple piece.  </a:t>
            </a:r>
          </a:p>
          <a:p>
            <a:pPr algn="ctr"/>
            <a:r>
              <a:rPr lang="en-US" b="1" dirty="0">
                <a:solidFill>
                  <a:schemeClr val="tx1"/>
                </a:solidFill>
              </a:rPr>
              <a:t>If you spell the answer, </a:t>
            </a:r>
          </a:p>
          <a:p>
            <a:pPr algn="ctr"/>
            <a:r>
              <a:rPr lang="en-US" b="1" dirty="0">
                <a:solidFill>
                  <a:schemeClr val="tx1"/>
                </a:solidFill>
              </a:rPr>
              <a:t>it includes the letter N at least 2 times.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has exactly 2 factors.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76874784-6485-CC4C-AB7F-499CDBA26595}"/>
              </a:ext>
            </a:extLst>
          </p:cNvPr>
          <p:cNvGraphicFramePr>
            <a:graphicFrameLocks noGrp="1"/>
          </p:cNvGraphicFramePr>
          <p:nvPr/>
        </p:nvGraphicFramePr>
        <p:xfrm>
          <a:off x="2286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84631088"/>
                    </a:ext>
                  </a:extLst>
                </a:gridCol>
                <a:gridCol w="441960">
                  <a:extLst>
                    <a:ext uri="{9D8B030D-6E8A-4147-A177-3AD203B41FA5}">
                      <a16:colId xmlns:a16="http://schemas.microsoft.com/office/drawing/2014/main" val="4019588420"/>
                    </a:ext>
                  </a:extLst>
                </a:gridCol>
                <a:gridCol w="441960">
                  <a:extLst>
                    <a:ext uri="{9D8B030D-6E8A-4147-A177-3AD203B41FA5}">
                      <a16:colId xmlns:a16="http://schemas.microsoft.com/office/drawing/2014/main" val="3145183920"/>
                    </a:ext>
                  </a:extLst>
                </a:gridCol>
                <a:gridCol w="441960">
                  <a:extLst>
                    <a:ext uri="{9D8B030D-6E8A-4147-A177-3AD203B41FA5}">
                      <a16:colId xmlns:a16="http://schemas.microsoft.com/office/drawing/2014/main" val="1773362027"/>
                    </a:ext>
                  </a:extLst>
                </a:gridCol>
                <a:gridCol w="441960">
                  <a:extLst>
                    <a:ext uri="{9D8B030D-6E8A-4147-A177-3AD203B41FA5}">
                      <a16:colId xmlns:a16="http://schemas.microsoft.com/office/drawing/2014/main" val="4136956107"/>
                    </a:ext>
                  </a:extLst>
                </a:gridCol>
                <a:gridCol w="441960">
                  <a:extLst>
                    <a:ext uri="{9D8B030D-6E8A-4147-A177-3AD203B41FA5}">
                      <a16:colId xmlns:a16="http://schemas.microsoft.com/office/drawing/2014/main" val="4277859670"/>
                    </a:ext>
                  </a:extLst>
                </a:gridCol>
                <a:gridCol w="441960">
                  <a:extLst>
                    <a:ext uri="{9D8B030D-6E8A-4147-A177-3AD203B41FA5}">
                      <a16:colId xmlns:a16="http://schemas.microsoft.com/office/drawing/2014/main" val="864657029"/>
                    </a:ext>
                  </a:extLst>
                </a:gridCol>
                <a:gridCol w="441960">
                  <a:extLst>
                    <a:ext uri="{9D8B030D-6E8A-4147-A177-3AD203B41FA5}">
                      <a16:colId xmlns:a16="http://schemas.microsoft.com/office/drawing/2014/main" val="2091892159"/>
                    </a:ext>
                  </a:extLst>
                </a:gridCol>
                <a:gridCol w="441960">
                  <a:extLst>
                    <a:ext uri="{9D8B030D-6E8A-4147-A177-3AD203B41FA5}">
                      <a16:colId xmlns:a16="http://schemas.microsoft.com/office/drawing/2014/main" val="2833912279"/>
                    </a:ext>
                  </a:extLst>
                </a:gridCol>
                <a:gridCol w="441960">
                  <a:extLst>
                    <a:ext uri="{9D8B030D-6E8A-4147-A177-3AD203B41FA5}">
                      <a16:colId xmlns:a16="http://schemas.microsoft.com/office/drawing/2014/main" val="3223035449"/>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470473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705281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827911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3559894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7324310"/>
                  </a:ext>
                </a:extLst>
              </a:tr>
            </a:tbl>
          </a:graphicData>
        </a:graphic>
      </p:graphicFrame>
      <p:graphicFrame>
        <p:nvGraphicFramePr>
          <p:cNvPr id="4" name="Table 3">
            <a:extLst>
              <a:ext uri="{FF2B5EF4-FFF2-40B4-BE49-F238E27FC236}">
                <a16:creationId xmlns:a16="http://schemas.microsoft.com/office/drawing/2014/main" id="{8ADBF3B9-96F6-FA23-82EF-55E1012FD851}"/>
              </a:ext>
            </a:extLst>
          </p:cNvPr>
          <p:cNvGraphicFramePr>
            <a:graphicFrameLocks noGrp="1"/>
          </p:cNvGraphicFramePr>
          <p:nvPr>
            <p:extLst>
              <p:ext uri="{D42A27DB-BD31-4B8C-83A1-F6EECF244321}">
                <p14:modId xmlns:p14="http://schemas.microsoft.com/office/powerpoint/2010/main" val="2452233127"/>
              </p:ext>
            </p:extLst>
          </p:nvPr>
        </p:nvGraphicFramePr>
        <p:xfrm>
          <a:off x="2286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84631088"/>
                    </a:ext>
                  </a:extLst>
                </a:gridCol>
                <a:gridCol w="441960">
                  <a:extLst>
                    <a:ext uri="{9D8B030D-6E8A-4147-A177-3AD203B41FA5}">
                      <a16:colId xmlns:a16="http://schemas.microsoft.com/office/drawing/2014/main" val="4019588420"/>
                    </a:ext>
                  </a:extLst>
                </a:gridCol>
                <a:gridCol w="441960">
                  <a:extLst>
                    <a:ext uri="{9D8B030D-6E8A-4147-A177-3AD203B41FA5}">
                      <a16:colId xmlns:a16="http://schemas.microsoft.com/office/drawing/2014/main" val="3145183920"/>
                    </a:ext>
                  </a:extLst>
                </a:gridCol>
                <a:gridCol w="441960">
                  <a:extLst>
                    <a:ext uri="{9D8B030D-6E8A-4147-A177-3AD203B41FA5}">
                      <a16:colId xmlns:a16="http://schemas.microsoft.com/office/drawing/2014/main" val="1773362027"/>
                    </a:ext>
                  </a:extLst>
                </a:gridCol>
                <a:gridCol w="441960">
                  <a:extLst>
                    <a:ext uri="{9D8B030D-6E8A-4147-A177-3AD203B41FA5}">
                      <a16:colId xmlns:a16="http://schemas.microsoft.com/office/drawing/2014/main" val="4136956107"/>
                    </a:ext>
                  </a:extLst>
                </a:gridCol>
                <a:gridCol w="441960">
                  <a:extLst>
                    <a:ext uri="{9D8B030D-6E8A-4147-A177-3AD203B41FA5}">
                      <a16:colId xmlns:a16="http://schemas.microsoft.com/office/drawing/2014/main" val="4277859670"/>
                    </a:ext>
                  </a:extLst>
                </a:gridCol>
                <a:gridCol w="441960">
                  <a:extLst>
                    <a:ext uri="{9D8B030D-6E8A-4147-A177-3AD203B41FA5}">
                      <a16:colId xmlns:a16="http://schemas.microsoft.com/office/drawing/2014/main" val="864657029"/>
                    </a:ext>
                  </a:extLst>
                </a:gridCol>
                <a:gridCol w="441960">
                  <a:extLst>
                    <a:ext uri="{9D8B030D-6E8A-4147-A177-3AD203B41FA5}">
                      <a16:colId xmlns:a16="http://schemas.microsoft.com/office/drawing/2014/main" val="2091892159"/>
                    </a:ext>
                  </a:extLst>
                </a:gridCol>
                <a:gridCol w="441960">
                  <a:extLst>
                    <a:ext uri="{9D8B030D-6E8A-4147-A177-3AD203B41FA5}">
                      <a16:colId xmlns:a16="http://schemas.microsoft.com/office/drawing/2014/main" val="2833912279"/>
                    </a:ext>
                  </a:extLst>
                </a:gridCol>
                <a:gridCol w="441960">
                  <a:extLst>
                    <a:ext uri="{9D8B030D-6E8A-4147-A177-3AD203B41FA5}">
                      <a16:colId xmlns:a16="http://schemas.microsoft.com/office/drawing/2014/main" val="3223035449"/>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470473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5705281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1827911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3559894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67324310"/>
                  </a:ext>
                </a:extLst>
              </a:tr>
            </a:tbl>
          </a:graphicData>
        </a:graphic>
      </p:graphicFrame>
      <p:graphicFrame>
        <p:nvGraphicFramePr>
          <p:cNvPr id="5" name="Table 4">
            <a:extLst>
              <a:ext uri="{FF2B5EF4-FFF2-40B4-BE49-F238E27FC236}">
                <a16:creationId xmlns:a16="http://schemas.microsoft.com/office/drawing/2014/main" id="{A2381999-49A1-2736-9652-7765FA6F0B96}"/>
              </a:ext>
            </a:extLst>
          </p:cNvPr>
          <p:cNvGraphicFramePr>
            <a:graphicFrameLocks noGrp="1"/>
          </p:cNvGraphicFramePr>
          <p:nvPr>
            <p:extLst>
              <p:ext uri="{D42A27DB-BD31-4B8C-83A1-F6EECF244321}">
                <p14:modId xmlns:p14="http://schemas.microsoft.com/office/powerpoint/2010/main" val="3523580943"/>
              </p:ext>
            </p:extLst>
          </p:nvPr>
        </p:nvGraphicFramePr>
        <p:xfrm>
          <a:off x="2286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84631088"/>
                    </a:ext>
                  </a:extLst>
                </a:gridCol>
                <a:gridCol w="441960">
                  <a:extLst>
                    <a:ext uri="{9D8B030D-6E8A-4147-A177-3AD203B41FA5}">
                      <a16:colId xmlns:a16="http://schemas.microsoft.com/office/drawing/2014/main" val="4019588420"/>
                    </a:ext>
                  </a:extLst>
                </a:gridCol>
                <a:gridCol w="441960">
                  <a:extLst>
                    <a:ext uri="{9D8B030D-6E8A-4147-A177-3AD203B41FA5}">
                      <a16:colId xmlns:a16="http://schemas.microsoft.com/office/drawing/2014/main" val="3145183920"/>
                    </a:ext>
                  </a:extLst>
                </a:gridCol>
                <a:gridCol w="441960">
                  <a:extLst>
                    <a:ext uri="{9D8B030D-6E8A-4147-A177-3AD203B41FA5}">
                      <a16:colId xmlns:a16="http://schemas.microsoft.com/office/drawing/2014/main" val="1773362027"/>
                    </a:ext>
                  </a:extLst>
                </a:gridCol>
                <a:gridCol w="441960">
                  <a:extLst>
                    <a:ext uri="{9D8B030D-6E8A-4147-A177-3AD203B41FA5}">
                      <a16:colId xmlns:a16="http://schemas.microsoft.com/office/drawing/2014/main" val="4136956107"/>
                    </a:ext>
                  </a:extLst>
                </a:gridCol>
                <a:gridCol w="441960">
                  <a:extLst>
                    <a:ext uri="{9D8B030D-6E8A-4147-A177-3AD203B41FA5}">
                      <a16:colId xmlns:a16="http://schemas.microsoft.com/office/drawing/2014/main" val="4277859670"/>
                    </a:ext>
                  </a:extLst>
                </a:gridCol>
                <a:gridCol w="441960">
                  <a:extLst>
                    <a:ext uri="{9D8B030D-6E8A-4147-A177-3AD203B41FA5}">
                      <a16:colId xmlns:a16="http://schemas.microsoft.com/office/drawing/2014/main" val="864657029"/>
                    </a:ext>
                  </a:extLst>
                </a:gridCol>
                <a:gridCol w="441960">
                  <a:extLst>
                    <a:ext uri="{9D8B030D-6E8A-4147-A177-3AD203B41FA5}">
                      <a16:colId xmlns:a16="http://schemas.microsoft.com/office/drawing/2014/main" val="2091892159"/>
                    </a:ext>
                  </a:extLst>
                </a:gridCol>
                <a:gridCol w="441960">
                  <a:extLst>
                    <a:ext uri="{9D8B030D-6E8A-4147-A177-3AD203B41FA5}">
                      <a16:colId xmlns:a16="http://schemas.microsoft.com/office/drawing/2014/main" val="2833912279"/>
                    </a:ext>
                  </a:extLst>
                </a:gridCol>
                <a:gridCol w="441960">
                  <a:extLst>
                    <a:ext uri="{9D8B030D-6E8A-4147-A177-3AD203B41FA5}">
                      <a16:colId xmlns:a16="http://schemas.microsoft.com/office/drawing/2014/main" val="3223035449"/>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470473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5705281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1827911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3559894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67324310"/>
                  </a:ext>
                </a:extLst>
              </a:tr>
            </a:tbl>
          </a:graphicData>
        </a:graphic>
      </p:graphicFrame>
      <p:graphicFrame>
        <p:nvGraphicFramePr>
          <p:cNvPr id="6" name="Table 5">
            <a:extLst>
              <a:ext uri="{FF2B5EF4-FFF2-40B4-BE49-F238E27FC236}">
                <a16:creationId xmlns:a16="http://schemas.microsoft.com/office/drawing/2014/main" id="{39738984-75B6-0CA4-CD91-DC2E0F236F4F}"/>
              </a:ext>
            </a:extLst>
          </p:cNvPr>
          <p:cNvGraphicFramePr>
            <a:graphicFrameLocks noGrp="1"/>
          </p:cNvGraphicFramePr>
          <p:nvPr>
            <p:extLst>
              <p:ext uri="{D42A27DB-BD31-4B8C-83A1-F6EECF244321}">
                <p14:modId xmlns:p14="http://schemas.microsoft.com/office/powerpoint/2010/main" val="351295713"/>
              </p:ext>
            </p:extLst>
          </p:nvPr>
        </p:nvGraphicFramePr>
        <p:xfrm>
          <a:off x="2286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84631088"/>
                    </a:ext>
                  </a:extLst>
                </a:gridCol>
                <a:gridCol w="441960">
                  <a:extLst>
                    <a:ext uri="{9D8B030D-6E8A-4147-A177-3AD203B41FA5}">
                      <a16:colId xmlns:a16="http://schemas.microsoft.com/office/drawing/2014/main" val="4019588420"/>
                    </a:ext>
                  </a:extLst>
                </a:gridCol>
                <a:gridCol w="441960">
                  <a:extLst>
                    <a:ext uri="{9D8B030D-6E8A-4147-A177-3AD203B41FA5}">
                      <a16:colId xmlns:a16="http://schemas.microsoft.com/office/drawing/2014/main" val="3145183920"/>
                    </a:ext>
                  </a:extLst>
                </a:gridCol>
                <a:gridCol w="441960">
                  <a:extLst>
                    <a:ext uri="{9D8B030D-6E8A-4147-A177-3AD203B41FA5}">
                      <a16:colId xmlns:a16="http://schemas.microsoft.com/office/drawing/2014/main" val="1773362027"/>
                    </a:ext>
                  </a:extLst>
                </a:gridCol>
                <a:gridCol w="441960">
                  <a:extLst>
                    <a:ext uri="{9D8B030D-6E8A-4147-A177-3AD203B41FA5}">
                      <a16:colId xmlns:a16="http://schemas.microsoft.com/office/drawing/2014/main" val="4136956107"/>
                    </a:ext>
                  </a:extLst>
                </a:gridCol>
                <a:gridCol w="441960">
                  <a:extLst>
                    <a:ext uri="{9D8B030D-6E8A-4147-A177-3AD203B41FA5}">
                      <a16:colId xmlns:a16="http://schemas.microsoft.com/office/drawing/2014/main" val="4277859670"/>
                    </a:ext>
                  </a:extLst>
                </a:gridCol>
                <a:gridCol w="441960">
                  <a:extLst>
                    <a:ext uri="{9D8B030D-6E8A-4147-A177-3AD203B41FA5}">
                      <a16:colId xmlns:a16="http://schemas.microsoft.com/office/drawing/2014/main" val="864657029"/>
                    </a:ext>
                  </a:extLst>
                </a:gridCol>
                <a:gridCol w="441960">
                  <a:extLst>
                    <a:ext uri="{9D8B030D-6E8A-4147-A177-3AD203B41FA5}">
                      <a16:colId xmlns:a16="http://schemas.microsoft.com/office/drawing/2014/main" val="2091892159"/>
                    </a:ext>
                  </a:extLst>
                </a:gridCol>
                <a:gridCol w="441960">
                  <a:extLst>
                    <a:ext uri="{9D8B030D-6E8A-4147-A177-3AD203B41FA5}">
                      <a16:colId xmlns:a16="http://schemas.microsoft.com/office/drawing/2014/main" val="2833912279"/>
                    </a:ext>
                  </a:extLst>
                </a:gridCol>
                <a:gridCol w="441960">
                  <a:extLst>
                    <a:ext uri="{9D8B030D-6E8A-4147-A177-3AD203B41FA5}">
                      <a16:colId xmlns:a16="http://schemas.microsoft.com/office/drawing/2014/main" val="3223035449"/>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470473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5705281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1827911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3559894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67324310"/>
                  </a:ext>
                </a:extLst>
              </a:tr>
            </a:tbl>
          </a:graphicData>
        </a:graphic>
      </p:graphicFrame>
      <p:graphicFrame>
        <p:nvGraphicFramePr>
          <p:cNvPr id="7" name="Table 6">
            <a:extLst>
              <a:ext uri="{FF2B5EF4-FFF2-40B4-BE49-F238E27FC236}">
                <a16:creationId xmlns:a16="http://schemas.microsoft.com/office/drawing/2014/main" id="{759E5410-53F7-92CF-D97A-2F03728430BF}"/>
              </a:ext>
            </a:extLst>
          </p:cNvPr>
          <p:cNvGraphicFramePr>
            <a:graphicFrameLocks noGrp="1"/>
          </p:cNvGraphicFramePr>
          <p:nvPr>
            <p:extLst>
              <p:ext uri="{D42A27DB-BD31-4B8C-83A1-F6EECF244321}">
                <p14:modId xmlns:p14="http://schemas.microsoft.com/office/powerpoint/2010/main" val="2424650771"/>
              </p:ext>
            </p:extLst>
          </p:nvPr>
        </p:nvGraphicFramePr>
        <p:xfrm>
          <a:off x="2286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84631088"/>
                    </a:ext>
                  </a:extLst>
                </a:gridCol>
                <a:gridCol w="441960">
                  <a:extLst>
                    <a:ext uri="{9D8B030D-6E8A-4147-A177-3AD203B41FA5}">
                      <a16:colId xmlns:a16="http://schemas.microsoft.com/office/drawing/2014/main" val="4019588420"/>
                    </a:ext>
                  </a:extLst>
                </a:gridCol>
                <a:gridCol w="441960">
                  <a:extLst>
                    <a:ext uri="{9D8B030D-6E8A-4147-A177-3AD203B41FA5}">
                      <a16:colId xmlns:a16="http://schemas.microsoft.com/office/drawing/2014/main" val="3145183920"/>
                    </a:ext>
                  </a:extLst>
                </a:gridCol>
                <a:gridCol w="441960">
                  <a:extLst>
                    <a:ext uri="{9D8B030D-6E8A-4147-A177-3AD203B41FA5}">
                      <a16:colId xmlns:a16="http://schemas.microsoft.com/office/drawing/2014/main" val="1773362027"/>
                    </a:ext>
                  </a:extLst>
                </a:gridCol>
                <a:gridCol w="441960">
                  <a:extLst>
                    <a:ext uri="{9D8B030D-6E8A-4147-A177-3AD203B41FA5}">
                      <a16:colId xmlns:a16="http://schemas.microsoft.com/office/drawing/2014/main" val="4136956107"/>
                    </a:ext>
                  </a:extLst>
                </a:gridCol>
                <a:gridCol w="441960">
                  <a:extLst>
                    <a:ext uri="{9D8B030D-6E8A-4147-A177-3AD203B41FA5}">
                      <a16:colId xmlns:a16="http://schemas.microsoft.com/office/drawing/2014/main" val="4277859670"/>
                    </a:ext>
                  </a:extLst>
                </a:gridCol>
                <a:gridCol w="441960">
                  <a:extLst>
                    <a:ext uri="{9D8B030D-6E8A-4147-A177-3AD203B41FA5}">
                      <a16:colId xmlns:a16="http://schemas.microsoft.com/office/drawing/2014/main" val="864657029"/>
                    </a:ext>
                  </a:extLst>
                </a:gridCol>
                <a:gridCol w="441960">
                  <a:extLst>
                    <a:ext uri="{9D8B030D-6E8A-4147-A177-3AD203B41FA5}">
                      <a16:colId xmlns:a16="http://schemas.microsoft.com/office/drawing/2014/main" val="2091892159"/>
                    </a:ext>
                  </a:extLst>
                </a:gridCol>
                <a:gridCol w="441960">
                  <a:extLst>
                    <a:ext uri="{9D8B030D-6E8A-4147-A177-3AD203B41FA5}">
                      <a16:colId xmlns:a16="http://schemas.microsoft.com/office/drawing/2014/main" val="2833912279"/>
                    </a:ext>
                  </a:extLst>
                </a:gridCol>
                <a:gridCol w="441960">
                  <a:extLst>
                    <a:ext uri="{9D8B030D-6E8A-4147-A177-3AD203B41FA5}">
                      <a16:colId xmlns:a16="http://schemas.microsoft.com/office/drawing/2014/main" val="3223035449"/>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470473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5705281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1827911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3559894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67324310"/>
                  </a:ext>
                </a:extLst>
              </a:tr>
            </a:tbl>
          </a:graphicData>
        </a:graphic>
      </p:graphicFrame>
      <p:graphicFrame>
        <p:nvGraphicFramePr>
          <p:cNvPr id="8" name="Table 7">
            <a:extLst>
              <a:ext uri="{FF2B5EF4-FFF2-40B4-BE49-F238E27FC236}">
                <a16:creationId xmlns:a16="http://schemas.microsoft.com/office/drawing/2014/main" id="{FF53B4CC-57F7-5617-F7C4-89195E2A3408}"/>
              </a:ext>
            </a:extLst>
          </p:cNvPr>
          <p:cNvGraphicFramePr>
            <a:graphicFrameLocks noGrp="1"/>
          </p:cNvGraphicFramePr>
          <p:nvPr>
            <p:extLst>
              <p:ext uri="{D42A27DB-BD31-4B8C-83A1-F6EECF244321}">
                <p14:modId xmlns:p14="http://schemas.microsoft.com/office/powerpoint/2010/main" val="1314523864"/>
              </p:ext>
            </p:extLst>
          </p:nvPr>
        </p:nvGraphicFramePr>
        <p:xfrm>
          <a:off x="228600" y="5257800"/>
          <a:ext cx="4419600" cy="1282580"/>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4284631088"/>
                    </a:ext>
                  </a:extLst>
                </a:gridCol>
                <a:gridCol w="441960">
                  <a:extLst>
                    <a:ext uri="{9D8B030D-6E8A-4147-A177-3AD203B41FA5}">
                      <a16:colId xmlns:a16="http://schemas.microsoft.com/office/drawing/2014/main" val="4019588420"/>
                    </a:ext>
                  </a:extLst>
                </a:gridCol>
                <a:gridCol w="441960">
                  <a:extLst>
                    <a:ext uri="{9D8B030D-6E8A-4147-A177-3AD203B41FA5}">
                      <a16:colId xmlns:a16="http://schemas.microsoft.com/office/drawing/2014/main" val="3145183920"/>
                    </a:ext>
                  </a:extLst>
                </a:gridCol>
                <a:gridCol w="441960">
                  <a:extLst>
                    <a:ext uri="{9D8B030D-6E8A-4147-A177-3AD203B41FA5}">
                      <a16:colId xmlns:a16="http://schemas.microsoft.com/office/drawing/2014/main" val="1773362027"/>
                    </a:ext>
                  </a:extLst>
                </a:gridCol>
                <a:gridCol w="441960">
                  <a:extLst>
                    <a:ext uri="{9D8B030D-6E8A-4147-A177-3AD203B41FA5}">
                      <a16:colId xmlns:a16="http://schemas.microsoft.com/office/drawing/2014/main" val="4136956107"/>
                    </a:ext>
                  </a:extLst>
                </a:gridCol>
                <a:gridCol w="441960">
                  <a:extLst>
                    <a:ext uri="{9D8B030D-6E8A-4147-A177-3AD203B41FA5}">
                      <a16:colId xmlns:a16="http://schemas.microsoft.com/office/drawing/2014/main" val="4277859670"/>
                    </a:ext>
                  </a:extLst>
                </a:gridCol>
                <a:gridCol w="441960">
                  <a:extLst>
                    <a:ext uri="{9D8B030D-6E8A-4147-A177-3AD203B41FA5}">
                      <a16:colId xmlns:a16="http://schemas.microsoft.com/office/drawing/2014/main" val="864657029"/>
                    </a:ext>
                  </a:extLst>
                </a:gridCol>
                <a:gridCol w="441960">
                  <a:extLst>
                    <a:ext uri="{9D8B030D-6E8A-4147-A177-3AD203B41FA5}">
                      <a16:colId xmlns:a16="http://schemas.microsoft.com/office/drawing/2014/main" val="2091892159"/>
                    </a:ext>
                  </a:extLst>
                </a:gridCol>
                <a:gridCol w="441960">
                  <a:extLst>
                    <a:ext uri="{9D8B030D-6E8A-4147-A177-3AD203B41FA5}">
                      <a16:colId xmlns:a16="http://schemas.microsoft.com/office/drawing/2014/main" val="2833912279"/>
                    </a:ext>
                  </a:extLst>
                </a:gridCol>
                <a:gridCol w="441960">
                  <a:extLst>
                    <a:ext uri="{9D8B030D-6E8A-4147-A177-3AD203B41FA5}">
                      <a16:colId xmlns:a16="http://schemas.microsoft.com/office/drawing/2014/main" val="3223035449"/>
                    </a:ext>
                  </a:extLst>
                </a:gridCol>
              </a:tblGrid>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364704732"/>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57052819"/>
                  </a:ext>
                </a:extLst>
              </a:tr>
              <a:tr h="256516">
                <a:tc>
                  <a:txBody>
                    <a:bodyPr/>
                    <a:lstStyle/>
                    <a:p>
                      <a:pPr algn="ctr" rtl="0" fontAlgn="ctr"/>
                      <a:r>
                        <a:rPr lang="en-US" sz="1400" b="1" u="none" strike="noStrike" dirty="0">
                          <a:solidFill>
                            <a:schemeClr val="tx1"/>
                          </a:solidFill>
                          <a:effectLst/>
                        </a:rPr>
                        <a:t>71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418279110"/>
                  </a:ext>
                </a:extLst>
              </a:tr>
              <a:tr h="256516">
                <a:tc>
                  <a:txBody>
                    <a:bodyPr/>
                    <a:lstStyle/>
                    <a:p>
                      <a:pPr algn="ctr" rtl="0" fontAlgn="ctr"/>
                      <a:r>
                        <a:rPr lang="en-US" sz="1400" b="1" u="none" strike="noStrike" dirty="0">
                          <a:solidFill>
                            <a:schemeClr val="tx1"/>
                          </a:solidFill>
                          <a:effectLst/>
                        </a:rPr>
                        <a:t>81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89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735598948"/>
                  </a:ext>
                </a:extLst>
              </a:tr>
              <a:tr h="256516">
                <a:tc>
                  <a:txBody>
                    <a:bodyPr/>
                    <a:lstStyle/>
                    <a:p>
                      <a:pPr algn="ctr" rtl="0" fontAlgn="ctr"/>
                      <a:r>
                        <a:rPr lang="en-US" sz="1400" b="1" u="none" strike="noStrike" dirty="0">
                          <a:solidFill>
                            <a:schemeClr val="tx1"/>
                          </a:solidFill>
                          <a:effectLst/>
                        </a:rPr>
                        <a:t>91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98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99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100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867324310"/>
                  </a:ext>
                </a:extLst>
              </a:tr>
            </a:tbl>
          </a:graphicData>
        </a:graphic>
      </p:graphicFrame>
    </p:spTree>
    <p:extLst>
      <p:ext uri="{BB962C8B-B14F-4D97-AF65-F5344CB8AC3E}">
        <p14:creationId xmlns:p14="http://schemas.microsoft.com/office/powerpoint/2010/main" val="207628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5482A9-E07D-D40C-566B-718AD114DE5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01039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D14BC5-038C-388F-86FA-884E28ABC2C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97 puzzle pieces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359797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4041975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“Spell Check”</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23008BB-F4F8-47CE-AD0C-69E43A5BF78A}"/>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puzzle pieces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529E251-A2AE-D6CE-AB40-EE889CA97FF0}"/>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an odd number </a:t>
            </a:r>
          </a:p>
          <a:p>
            <a:pPr algn="ctr"/>
            <a:r>
              <a:rPr lang="en-US" b="1" dirty="0">
                <a:solidFill>
                  <a:schemeClr val="tx1"/>
                </a:solidFill>
              </a:rPr>
              <a:t>between 50 and 100, but it is not 79.</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On the top is a black piece with 2 digits.  Neither of those digits is in the answer.</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a multiple of 9 </a:t>
            </a:r>
          </a:p>
          <a:p>
            <a:pPr algn="ctr"/>
            <a:r>
              <a:rPr lang="en-US" b="1" dirty="0">
                <a:solidFill>
                  <a:schemeClr val="tx1"/>
                </a:solidFill>
              </a:rPr>
              <a:t>or a multiple of 11.</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There is an “N” on a purple piece.  </a:t>
            </a:r>
          </a:p>
          <a:p>
            <a:pPr algn="ctr"/>
            <a:r>
              <a:rPr lang="en-US" b="1" dirty="0">
                <a:solidFill>
                  <a:schemeClr val="tx1"/>
                </a:solidFill>
              </a:rPr>
              <a:t>If you spell the answer, </a:t>
            </a:r>
          </a:p>
          <a:p>
            <a:pPr algn="ctr"/>
            <a:r>
              <a:rPr lang="en-US" b="1" dirty="0">
                <a:solidFill>
                  <a:schemeClr val="tx1"/>
                </a:solidFill>
              </a:rPr>
              <a:t>it includes the letter N at least 2 times.</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has exactly 2 factors.</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B5482A9-E07D-D40C-566B-718AD114DE5F}"/>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4D14BC5-038C-388F-86FA-884E28ABC2CD}"/>
              </a:ext>
            </a:extLst>
          </p:cNvPr>
          <p:cNvPicPr>
            <a:picLocks noChangeAspect="1"/>
          </p:cNvPicPr>
          <p:nvPr/>
        </p:nvPicPr>
        <p:blipFill rotWithShape="1">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tx1"/>
                </a:solidFill>
              </a:rPr>
              <a:t>97 puzzle pieces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76717" y="4024692"/>
            <a:ext cx="1221978" cy="916483"/>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6080714" y="4953000"/>
            <a:ext cx="1398140" cy="400110"/>
          </a:xfrm>
          <a:prstGeom prst="rect">
            <a:avLst/>
          </a:prstGeom>
          <a:noFill/>
        </p:spPr>
        <p:txBody>
          <a:bodyPr wrap="none" rtlCol="0">
            <a:spAutoFit/>
          </a:bodyPr>
          <a:lstStyle/>
          <a:p>
            <a:pPr algn="ctr"/>
            <a:r>
              <a:rPr lang="en-US" sz="1000" b="1" dirty="0">
                <a:hlinkClick r:id="" action="ppaction://noaction"/>
              </a:rPr>
              <a:t>80 Cube Conversations</a:t>
            </a:r>
          </a:p>
          <a:p>
            <a:pPr algn="ctr"/>
            <a:r>
              <a:rPr lang="en-US" sz="1000" b="1" dirty="0">
                <a:hlinkClick r:id="" action="ppaction://noaction"/>
              </a:rPr>
              <a:t>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1000" y="4026339"/>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744036" y="3996598"/>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28800"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75291" y="4927305"/>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256821" y="4024692"/>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065249" y="4962428"/>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19" name="TextBox 18"/>
          <p:cNvSpPr txBox="1"/>
          <p:nvPr/>
        </p:nvSpPr>
        <p:spPr>
          <a:xfrm>
            <a:off x="0" y="3733800"/>
            <a:ext cx="3023585" cy="246221"/>
          </a:xfrm>
          <a:prstGeom prst="rect">
            <a:avLst/>
          </a:prstGeom>
          <a:noFill/>
        </p:spPr>
        <p:txBody>
          <a:bodyPr wrap="none" rtlCol="0">
            <a:spAutoFit/>
          </a:bodyPr>
          <a:lstStyle/>
          <a:p>
            <a:r>
              <a:rPr lang="en-US" sz="1000" b="1" dirty="0"/>
              <a:t>More Free, Downloadable Resources From Blog Posts</a:t>
            </a:r>
          </a:p>
        </p:txBody>
      </p:sp>
      <p:sp>
        <p:nvSpPr>
          <p:cNvPr id="20" name="TextBox 19">
            <a:hlinkClick r:id="rId13"/>
          </p:cNvPr>
          <p:cNvSpPr txBox="1"/>
          <p:nvPr/>
        </p:nvSpPr>
        <p:spPr>
          <a:xfrm>
            <a:off x="7446040" y="4927306"/>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704294" y="4027311"/>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4358813" y="4953000"/>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cxnSp>
        <p:nvCxnSpPr>
          <p:cNvPr id="6" name="Straight Connector 5"/>
          <p:cNvCxnSpPr/>
          <p:nvPr/>
        </p:nvCxnSpPr>
        <p:spPr>
          <a:xfrm>
            <a:off x="0" y="3753654"/>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0" y="54102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4" name="Picture 3">
            <a:hlinkClick r:id="rId17"/>
          </p:cNvPr>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t="25424"/>
          <a:stretch/>
        </p:blipFill>
        <p:spPr bwMode="auto">
          <a:xfrm>
            <a:off x="5105400" y="5496163"/>
            <a:ext cx="3733800" cy="1285637"/>
          </a:xfrm>
          <a:prstGeom prst="rect">
            <a:avLst/>
          </a:prstGeom>
          <a:noFill/>
          <a:ln w="1905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36" name="TextBox 35">
            <a:hlinkClick r:id="rId5"/>
          </p:cNvPr>
          <p:cNvSpPr txBox="1"/>
          <p:nvPr/>
        </p:nvSpPr>
        <p:spPr>
          <a:xfrm>
            <a:off x="439513" y="4939092"/>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37" name="TextBox 36"/>
          <p:cNvSpPr txBox="1"/>
          <p:nvPr/>
        </p:nvSpPr>
        <p:spPr>
          <a:xfrm>
            <a:off x="0" y="5458361"/>
            <a:ext cx="5257800" cy="1323439"/>
          </a:xfrm>
          <a:prstGeom prst="rect">
            <a:avLst/>
          </a:prstGeom>
          <a:noFill/>
        </p:spPr>
        <p:txBody>
          <a:bodyPr wrap="square" rtlCol="0">
            <a:spAutoFit/>
          </a:bodyPr>
          <a:lstStyle/>
          <a:p>
            <a:r>
              <a:rPr lang="en-US" sz="1000" b="1" dirty="0"/>
              <a:t>The Multiplication Course (the free course for students and teachers, posted in 2020)</a:t>
            </a:r>
          </a:p>
          <a:p>
            <a:endParaRPr lang="en-US" sz="1000" b="1" dirty="0"/>
          </a:p>
          <a:p>
            <a:r>
              <a:rPr lang="en-US" sz="1000" b="1" dirty="0"/>
              <a:t>For more information read the blog post about The Multiplication Course </a:t>
            </a:r>
            <a:r>
              <a:rPr lang="en-US" sz="1000" b="1" dirty="0">
                <a:hlinkClick r:id="rId19"/>
              </a:rPr>
              <a:t>here</a:t>
            </a:r>
            <a:r>
              <a:rPr lang="en-US" sz="1000" b="1" dirty="0"/>
              <a:t>. </a:t>
            </a:r>
          </a:p>
          <a:p>
            <a:endParaRPr lang="en-US" sz="1000" b="1" dirty="0"/>
          </a:p>
          <a:p>
            <a:r>
              <a:rPr lang="en-US" sz="1000" b="1" dirty="0"/>
              <a:t>To view the course on YouTube:</a:t>
            </a:r>
          </a:p>
          <a:p>
            <a:pPr marL="342900" indent="-342900">
              <a:buAutoNum type="arabicPeriod"/>
            </a:pPr>
            <a:r>
              <a:rPr lang="en-US" sz="1000" b="1" dirty="0"/>
              <a:t>Click </a:t>
            </a:r>
            <a:r>
              <a:rPr lang="en-US" sz="1000" b="1" dirty="0">
                <a:hlinkClick r:id="rId17"/>
              </a:rPr>
              <a:t>here</a:t>
            </a:r>
            <a:r>
              <a:rPr lang="en-US" sz="1000" b="1" dirty="0"/>
              <a:t> to see the chapter playlists on my YouTube channel.</a:t>
            </a:r>
          </a:p>
          <a:p>
            <a:pPr marL="342900" indent="-342900">
              <a:buAutoNum type="arabicPeriod"/>
            </a:pPr>
            <a:r>
              <a:rPr lang="en-US" sz="1000" b="1" dirty="0"/>
              <a:t>You’ll see all 12 chapters in the course.</a:t>
            </a:r>
          </a:p>
          <a:p>
            <a:pPr marL="342900" indent="-342900">
              <a:buAutoNum type="arabicPeriod"/>
            </a:pPr>
            <a:r>
              <a:rPr lang="en-US" sz="1000" b="1" dirty="0"/>
              <a:t>Each chapter includes a sequence of lessons for students.</a:t>
            </a:r>
          </a:p>
        </p:txBody>
      </p: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0A48763A-117D-4E06-A282-445DE11ADFC2}"/>
              </a:ext>
            </a:extLst>
          </p:cNvPr>
          <p:cNvSpPr txBox="1"/>
          <p:nvPr/>
        </p:nvSpPr>
        <p:spPr>
          <a:xfrm>
            <a:off x="3676895" y="3261284"/>
            <a:ext cx="1670649" cy="246221"/>
          </a:xfrm>
          <a:prstGeom prst="rect">
            <a:avLst/>
          </a:prstGeom>
          <a:noFill/>
        </p:spPr>
        <p:txBody>
          <a:bodyPr wrap="none" rtlCol="0">
            <a:spAutoFit/>
          </a:bodyPr>
          <a:lstStyle/>
          <a:p>
            <a:pPr algn="ctr"/>
            <a:r>
              <a:rPr lang="en-US" sz="1000" b="1" dirty="0">
                <a:hlinkClick r:id="rId20"/>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613276" y="3261284"/>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21"/>
              </a:rPr>
              <a:t>150 New </a:t>
            </a:r>
            <a:r>
              <a:rPr lang="en-US" sz="1000" b="1" dirty="0" err="1">
                <a:hlinkClick r:id="rId21"/>
              </a:rPr>
              <a:t>Esti</a:t>
            </a:r>
            <a:r>
              <a:rPr lang="en-US" sz="1000" b="1" dirty="0">
                <a:hlinkClick r:id="rId21"/>
              </a:rPr>
              <a:t>-Mysteries</a:t>
            </a:r>
            <a:endParaRPr lang="en-US" sz="1000" b="1" dirty="0"/>
          </a:p>
        </p:txBody>
      </p:sp>
      <p:pic>
        <p:nvPicPr>
          <p:cNvPr id="8" name="Picture 7">
            <a:hlinkClick r:id="rId22"/>
            <a:extLst>
              <a:ext uri="{FF2B5EF4-FFF2-40B4-BE49-F238E27FC236}">
                <a16:creationId xmlns:a16="http://schemas.microsoft.com/office/drawing/2014/main" id="{565CE31B-6FF6-CBEC-F5C1-0087A949A115}"/>
              </a:ext>
            </a:extLst>
          </p:cNvPr>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066692" y="2346884"/>
            <a:ext cx="1268884" cy="951663"/>
          </a:xfrm>
          <a:prstGeom prst="rect">
            <a:avLst/>
          </a:prstGeom>
        </p:spPr>
      </p:pic>
      <p:pic>
        <p:nvPicPr>
          <p:cNvPr id="9" name="Picture 8">
            <a:hlinkClick r:id="rId21"/>
            <a:extLst>
              <a:ext uri="{FF2B5EF4-FFF2-40B4-BE49-F238E27FC236}">
                <a16:creationId xmlns:a16="http://schemas.microsoft.com/office/drawing/2014/main" id="{7294A5E7-6465-2C7A-B279-98132CD0BE90}"/>
              </a:ext>
            </a:extLst>
          </p:cNvPr>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7733928" y="2325157"/>
            <a:ext cx="1256957" cy="942717"/>
          </a:xfrm>
          <a:prstGeom prst="rect">
            <a:avLst/>
          </a:prstGeom>
        </p:spPr>
      </p:pic>
      <p:pic>
        <p:nvPicPr>
          <p:cNvPr id="10" name="Picture 9">
            <a:hlinkClick r:id="rId20"/>
            <a:extLst>
              <a:ext uri="{FF2B5EF4-FFF2-40B4-BE49-F238E27FC236}">
                <a16:creationId xmlns:a16="http://schemas.microsoft.com/office/drawing/2014/main" id="{A61A015F-A3DD-C33E-5674-FFD01B639BD5}"/>
              </a:ext>
            </a:extLst>
          </p:cNvPr>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3862310" y="2324525"/>
            <a:ext cx="1257798" cy="943349"/>
          </a:xfrm>
          <a:prstGeom prst="rect">
            <a:avLst/>
          </a:prstGeom>
        </p:spPr>
      </p:pic>
      <p:sp>
        <p:nvSpPr>
          <p:cNvPr id="12" name="TextBox 11">
            <a:extLst>
              <a:ext uri="{FF2B5EF4-FFF2-40B4-BE49-F238E27FC236}">
                <a16:creationId xmlns:a16="http://schemas.microsoft.com/office/drawing/2014/main" id="{E0DD3DD6-8471-9459-A560-980976BDD3D4}"/>
              </a:ext>
            </a:extLst>
          </p:cNvPr>
          <p:cNvSpPr txBox="1"/>
          <p:nvPr/>
        </p:nvSpPr>
        <p:spPr>
          <a:xfrm>
            <a:off x="9145" y="1933708"/>
            <a:ext cx="3117579" cy="246221"/>
          </a:xfrm>
          <a:prstGeom prst="rect">
            <a:avLst/>
          </a:prstGeom>
          <a:solidFill>
            <a:schemeClr val="bg1"/>
          </a:solidFill>
          <a:ln>
            <a:noFill/>
          </a:ln>
        </p:spPr>
        <p:txBody>
          <a:bodyPr wrap="square" rtlCol="0">
            <a:spAutoFit/>
          </a:bodyPr>
          <a:lstStyle/>
          <a:p>
            <a:r>
              <a:rPr lang="en-US" sz="1000" b="1" dirty="0"/>
              <a:t>Daily Resources Posted in the 2022-2023 School Year</a:t>
            </a:r>
          </a:p>
        </p:txBody>
      </p:sp>
      <p:pic>
        <p:nvPicPr>
          <p:cNvPr id="13" name="Picture 12">
            <a:hlinkClick r:id="rId26"/>
            <a:extLst>
              <a:ext uri="{FF2B5EF4-FFF2-40B4-BE49-F238E27FC236}">
                <a16:creationId xmlns:a16="http://schemas.microsoft.com/office/drawing/2014/main" id="{50AFCAEC-D77A-9618-0D24-185606441284}"/>
              </a:ext>
            </a:extLst>
          </p:cNvPr>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66060" y="2371729"/>
            <a:ext cx="1268884" cy="951663"/>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2999317" y="31044"/>
            <a:ext cx="3117579" cy="338554"/>
          </a:xfrm>
          <a:prstGeom prst="rect">
            <a:avLst/>
          </a:prstGeom>
          <a:noFill/>
          <a:ln>
            <a:noFill/>
          </a:ln>
        </p:spPr>
        <p:txBody>
          <a:bodyPr wrap="square" rtlCol="0">
            <a:spAutoFit/>
          </a:bodyPr>
          <a:lstStyle/>
          <a:p>
            <a:pPr algn="ctr"/>
            <a:r>
              <a:rPr lang="en-US" sz="1600" b="1" dirty="0"/>
              <a:t>New Materials for 2023-2024</a:t>
            </a:r>
          </a:p>
        </p:txBody>
      </p:sp>
      <p:sp>
        <p:nvSpPr>
          <p:cNvPr id="23" name="TextBox 22">
            <a:extLst>
              <a:ext uri="{FF2B5EF4-FFF2-40B4-BE49-F238E27FC236}">
                <a16:creationId xmlns:a16="http://schemas.microsoft.com/office/drawing/2014/main" id="{ED33C7A7-D0BA-F0B4-A9C8-9EE85018BD4F}"/>
              </a:ext>
            </a:extLst>
          </p:cNvPr>
          <p:cNvSpPr txBox="1"/>
          <p:nvPr/>
        </p:nvSpPr>
        <p:spPr>
          <a:xfrm>
            <a:off x="2108388" y="3287597"/>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255134" y="3304474"/>
            <a:ext cx="1439818" cy="246221"/>
          </a:xfrm>
          <a:prstGeom prst="rect">
            <a:avLst/>
          </a:prstGeom>
          <a:noFill/>
        </p:spPr>
        <p:txBody>
          <a:bodyPr wrap="none" rtlCol="0">
            <a:spAutoFit/>
          </a:bodyPr>
          <a:lstStyle/>
          <a:p>
            <a:pPr algn="ctr"/>
            <a:r>
              <a:rPr lang="en-US" sz="1000" b="1" dirty="0">
                <a:hlinkClick r:id="rId26"/>
              </a:rPr>
              <a:t>170 New </a:t>
            </a:r>
            <a:r>
              <a:rPr lang="en-US" sz="1000" b="1" dirty="0" err="1">
                <a:hlinkClick r:id="rId26"/>
              </a:rPr>
              <a:t>Esti</a:t>
            </a:r>
            <a:r>
              <a:rPr lang="en-US" sz="1000" b="1" dirty="0">
                <a:hlinkClick r:id="rId26"/>
              </a:rPr>
              <a:t>-Mysteries</a:t>
            </a:r>
            <a:endParaRPr lang="en-US" sz="1000" b="1" dirty="0"/>
          </a:p>
        </p:txBody>
      </p:sp>
      <p:cxnSp>
        <p:nvCxnSpPr>
          <p:cNvPr id="52" name="Straight Connector 51">
            <a:extLst>
              <a:ext uri="{FF2B5EF4-FFF2-40B4-BE49-F238E27FC236}">
                <a16:creationId xmlns:a16="http://schemas.microsoft.com/office/drawing/2014/main" id="{BC8EB76B-FFB7-5C9F-384F-D23CBE374115}"/>
              </a:ext>
            </a:extLst>
          </p:cNvPr>
          <p:cNvCxnSpPr>
            <a:cxnSpLocks/>
          </p:cNvCxnSpPr>
          <p:nvPr/>
        </p:nvCxnSpPr>
        <p:spPr>
          <a:xfrm>
            <a:off x="5329694" y="1889684"/>
            <a:ext cx="0" cy="186397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55" name="Picture 54">
            <a:hlinkClick r:id="rId28"/>
            <a:extLst>
              <a:ext uri="{FF2B5EF4-FFF2-40B4-BE49-F238E27FC236}">
                <a16:creationId xmlns:a16="http://schemas.microsoft.com/office/drawing/2014/main" id="{62FDD34A-EBF7-08E6-D0B0-F06A8F0155E8}"/>
              </a:ext>
            </a:extLst>
          </p:cNvPr>
          <p:cNvPicPr>
            <a:picLocks noChangeAspect="1"/>
          </p:cNvPicPr>
          <p:nvPr/>
        </p:nvPicPr>
        <p:blipFill rotWithShape="1">
          <a:blip r:embed="rId29"/>
          <a:srcRect l="22331" t="7030" r="29922" b="7483"/>
          <a:stretch/>
        </p:blipFill>
        <p:spPr>
          <a:xfrm>
            <a:off x="5894198" y="1987784"/>
            <a:ext cx="896457" cy="1070170"/>
          </a:xfrm>
          <a:prstGeom prst="rect">
            <a:avLst/>
          </a:prstGeom>
        </p:spPr>
      </p:pic>
      <p:sp>
        <p:nvSpPr>
          <p:cNvPr id="56" name="TextBox 55">
            <a:extLst>
              <a:ext uri="{FF2B5EF4-FFF2-40B4-BE49-F238E27FC236}">
                <a16:creationId xmlns:a16="http://schemas.microsoft.com/office/drawing/2014/main" id="{F786F18D-77CC-5EE1-D752-C85A1578DE1B}"/>
              </a:ext>
            </a:extLst>
          </p:cNvPr>
          <p:cNvSpPr txBox="1"/>
          <p:nvPr/>
        </p:nvSpPr>
        <p:spPr>
          <a:xfrm>
            <a:off x="5248167" y="3035868"/>
            <a:ext cx="2230686" cy="707886"/>
          </a:xfrm>
          <a:prstGeom prst="rect">
            <a:avLst/>
          </a:prstGeom>
          <a:noFill/>
        </p:spPr>
        <p:txBody>
          <a:bodyPr wrap="square" rtlCol="0">
            <a:spAutoFit/>
          </a:bodyPr>
          <a:lstStyle/>
          <a:p>
            <a:pPr algn="ctr"/>
            <a:r>
              <a:rPr lang="en-US" sz="1000" b="1" dirty="0"/>
              <a:t>The Multiplication Advantage!</a:t>
            </a:r>
          </a:p>
          <a:p>
            <a:pPr algn="ctr"/>
            <a:r>
              <a:rPr lang="en-US" sz="1000" b="1" dirty="0"/>
              <a:t>Ask your school to purchase a copy </a:t>
            </a:r>
          </a:p>
          <a:p>
            <a:pPr algn="ctr"/>
            <a:r>
              <a:rPr lang="en-US" sz="1000" b="1" dirty="0"/>
              <a:t>for every student in your class.</a:t>
            </a:r>
          </a:p>
          <a:p>
            <a:pPr algn="ctr"/>
            <a:r>
              <a:rPr lang="en-US" sz="1000" b="1" dirty="0">
                <a:hlinkClick r:id="rId28"/>
              </a:rPr>
              <a:t>Learn more here.</a:t>
            </a:r>
            <a:endParaRPr lang="en-US" sz="1000" b="1" dirty="0"/>
          </a:p>
        </p:txBody>
      </p:sp>
      <p:sp>
        <p:nvSpPr>
          <p:cNvPr id="59" name="TextBox 58">
            <a:extLst>
              <a:ext uri="{FF2B5EF4-FFF2-40B4-BE49-F238E27FC236}">
                <a16:creationId xmlns:a16="http://schemas.microsoft.com/office/drawing/2014/main" id="{B3F0858A-FC5E-EC76-D956-3D51D76B333A}"/>
              </a:ext>
            </a:extLst>
          </p:cNvPr>
          <p:cNvSpPr txBox="1"/>
          <p:nvPr/>
        </p:nvSpPr>
        <p:spPr>
          <a:xfrm>
            <a:off x="7192599" y="1312494"/>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30"/>
              </a:rPr>
              <a:t>View the entire playlist here.</a:t>
            </a:r>
            <a:endParaRPr lang="en-US" sz="1000" b="1" dirty="0"/>
          </a:p>
        </p:txBody>
      </p:sp>
      <p:pic>
        <p:nvPicPr>
          <p:cNvPr id="63" name="Picture 62">
            <a:hlinkClick r:id="rId30"/>
            <a:extLst>
              <a:ext uri="{FF2B5EF4-FFF2-40B4-BE49-F238E27FC236}">
                <a16:creationId xmlns:a16="http://schemas.microsoft.com/office/drawing/2014/main" id="{C4968D9B-B728-81CF-B53E-2004761484DF}"/>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7314526" y="418447"/>
            <a:ext cx="1670454" cy="939630"/>
          </a:xfrm>
          <a:prstGeom prst="rect">
            <a:avLst/>
          </a:prstGeom>
        </p:spPr>
      </p:pic>
      <p:cxnSp>
        <p:nvCxnSpPr>
          <p:cNvPr id="2050" name="Straight Connector 2049">
            <a:extLst>
              <a:ext uri="{FF2B5EF4-FFF2-40B4-BE49-F238E27FC236}">
                <a16:creationId xmlns:a16="http://schemas.microsoft.com/office/drawing/2014/main" id="{690729C5-8012-11D3-1E72-C7C3AB331DE3}"/>
              </a:ext>
            </a:extLst>
          </p:cNvPr>
          <p:cNvCxnSpPr>
            <a:cxnSpLocks/>
          </p:cNvCxnSpPr>
          <p:nvPr/>
        </p:nvCxnSpPr>
        <p:spPr>
          <a:xfrm>
            <a:off x="7478854" y="1905000"/>
            <a:ext cx="0" cy="184865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pic>
        <p:nvPicPr>
          <p:cNvPr id="2053" name="Picture 2052">
            <a:hlinkClick r:id="rId32"/>
            <a:extLst>
              <a:ext uri="{FF2B5EF4-FFF2-40B4-BE49-F238E27FC236}">
                <a16:creationId xmlns:a16="http://schemas.microsoft.com/office/drawing/2014/main" id="{C086B83B-09CF-DEDA-3860-A45E76297132}"/>
              </a:ext>
            </a:extLst>
          </p:cNvPr>
          <p:cNvPicPr>
            <a:picLocks noChangeAspect="1"/>
          </p:cNvPicPr>
          <p:nvPr/>
        </p:nvPicPr>
        <p:blipFill>
          <a:blip r:embed="rId33"/>
          <a:stretch>
            <a:fillRect/>
          </a:stretch>
        </p:blipFill>
        <p:spPr>
          <a:xfrm>
            <a:off x="2256288" y="548717"/>
            <a:ext cx="1403730" cy="723896"/>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2321192" y="1266458"/>
            <a:ext cx="1220206" cy="553998"/>
          </a:xfrm>
          <a:prstGeom prst="rect">
            <a:avLst/>
          </a:prstGeom>
          <a:noFill/>
        </p:spPr>
        <p:txBody>
          <a:bodyPr wrap="none" rtlCol="0">
            <a:spAutoFit/>
          </a:bodyPr>
          <a:lstStyle/>
          <a:p>
            <a:pPr algn="ctr"/>
            <a:r>
              <a:rPr lang="en-US" sz="1000" b="1" dirty="0"/>
              <a:t>How do I subscribe </a:t>
            </a:r>
          </a:p>
          <a:p>
            <a:pPr algn="ctr"/>
            <a:r>
              <a:rPr lang="en-US" sz="1000" b="1" dirty="0"/>
              <a:t>to the mailing list?</a:t>
            </a:r>
            <a:endParaRPr lang="en-US" sz="1000" b="1" dirty="0">
              <a:hlinkClick r:id="rId30"/>
            </a:endParaRPr>
          </a:p>
          <a:p>
            <a:pPr algn="ctr"/>
            <a:r>
              <a:rPr lang="en-US" sz="1000" b="1" dirty="0">
                <a:hlinkClick r:id="rId32"/>
              </a:rPr>
              <a:t>Sign Up Here</a:t>
            </a:r>
            <a:endParaRPr lang="en-US" sz="1000" b="1" dirty="0"/>
          </a:p>
        </p:txBody>
      </p:sp>
      <p:pic>
        <p:nvPicPr>
          <p:cNvPr id="2060" name="Picture 2059">
            <a:hlinkClick r:id="rId34"/>
            <a:extLst>
              <a:ext uri="{FF2B5EF4-FFF2-40B4-BE49-F238E27FC236}">
                <a16:creationId xmlns:a16="http://schemas.microsoft.com/office/drawing/2014/main" id="{F6352322-9D1F-9B55-BBD3-079DC2ED4676}"/>
              </a:ext>
            </a:extLst>
          </p:cNvPr>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3879541" y="396880"/>
            <a:ext cx="1501610" cy="1126208"/>
          </a:xfrm>
          <a:prstGeom prst="rect">
            <a:avLst/>
          </a:prstGeom>
        </p:spPr>
      </p:pic>
      <p:sp>
        <p:nvSpPr>
          <p:cNvPr id="2061" name="TextBox 2060">
            <a:extLst>
              <a:ext uri="{FF2B5EF4-FFF2-40B4-BE49-F238E27FC236}">
                <a16:creationId xmlns:a16="http://schemas.microsoft.com/office/drawing/2014/main" id="{44EB9C8D-A69C-9569-03F7-4C5981756F77}"/>
              </a:ext>
            </a:extLst>
          </p:cNvPr>
          <p:cNvSpPr txBox="1"/>
          <p:nvPr/>
        </p:nvSpPr>
        <p:spPr>
          <a:xfrm>
            <a:off x="3896028" y="1550225"/>
            <a:ext cx="1439818" cy="246221"/>
          </a:xfrm>
          <a:prstGeom prst="rect">
            <a:avLst/>
          </a:prstGeom>
          <a:noFill/>
        </p:spPr>
        <p:txBody>
          <a:bodyPr wrap="none" rtlCol="0">
            <a:spAutoFit/>
          </a:bodyPr>
          <a:lstStyle/>
          <a:p>
            <a:pPr algn="ctr"/>
            <a:r>
              <a:rPr lang="en-US" sz="1000" b="1" dirty="0">
                <a:hlinkClick r:id="rId34"/>
              </a:rPr>
              <a:t>100 New Esti-Mysteries</a:t>
            </a:r>
            <a:endParaRPr lang="en-US" sz="1000" b="1" dirty="0">
              <a:hlinkClick r:id="rId30"/>
            </a:endParaRPr>
          </a:p>
        </p:txBody>
      </p:sp>
      <p:pic>
        <p:nvPicPr>
          <p:cNvPr id="3" name="Picture 2">
            <a:hlinkClick r:id="rId20"/>
            <a:extLst>
              <a:ext uri="{FF2B5EF4-FFF2-40B4-BE49-F238E27FC236}">
                <a16:creationId xmlns:a16="http://schemas.microsoft.com/office/drawing/2014/main" id="{45302E3A-5E38-CF80-A516-5E68FE980C92}"/>
              </a:ext>
            </a:extLst>
          </p:cNvPr>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5612617" y="400995"/>
            <a:ext cx="1490635" cy="1117977"/>
          </a:xfrm>
          <a:prstGeom prst="rect">
            <a:avLst/>
          </a:prstGeom>
        </p:spPr>
      </p:pic>
      <p:sp>
        <p:nvSpPr>
          <p:cNvPr id="4" name="TextBox 3">
            <a:extLst>
              <a:ext uri="{FF2B5EF4-FFF2-40B4-BE49-F238E27FC236}">
                <a16:creationId xmlns:a16="http://schemas.microsoft.com/office/drawing/2014/main" id="{EFE472EC-3976-3D46-2801-34D8480C6777}"/>
              </a:ext>
            </a:extLst>
          </p:cNvPr>
          <p:cNvSpPr txBox="1"/>
          <p:nvPr/>
        </p:nvSpPr>
        <p:spPr>
          <a:xfrm>
            <a:off x="5545051" y="1559148"/>
            <a:ext cx="1625766" cy="246221"/>
          </a:xfrm>
          <a:prstGeom prst="rect">
            <a:avLst/>
          </a:prstGeom>
          <a:noFill/>
        </p:spPr>
        <p:txBody>
          <a:bodyPr wrap="none" rtlCol="0">
            <a:spAutoFit/>
          </a:bodyPr>
          <a:lstStyle/>
          <a:p>
            <a:pPr algn="ctr"/>
            <a:r>
              <a:rPr lang="en-US" sz="1000" b="1" dirty="0">
                <a:hlinkClick r:id="rId20"/>
              </a:rPr>
              <a:t>New Estimation Clipboards</a:t>
            </a:r>
            <a:endParaRPr lang="en-US" sz="1000" b="1" dirty="0"/>
          </a:p>
        </p:txBody>
      </p:sp>
      <p:pic>
        <p:nvPicPr>
          <p:cNvPr id="5" name="Picture 4">
            <a:hlinkClick r:id="rId37"/>
            <a:extLst>
              <a:ext uri="{FF2B5EF4-FFF2-40B4-BE49-F238E27FC236}">
                <a16:creationId xmlns:a16="http://schemas.microsoft.com/office/drawing/2014/main" id="{6FD98D1B-C6CD-E00D-5C61-F54ED4CB0B07}"/>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298198" y="269989"/>
            <a:ext cx="1770096" cy="995680"/>
          </a:xfrm>
          <a:prstGeom prst="rect">
            <a:avLst/>
          </a:prstGeom>
        </p:spPr>
      </p:pic>
      <p:sp>
        <p:nvSpPr>
          <p:cNvPr id="7" name="TextBox 6">
            <a:extLst>
              <a:ext uri="{FF2B5EF4-FFF2-40B4-BE49-F238E27FC236}">
                <a16:creationId xmlns:a16="http://schemas.microsoft.com/office/drawing/2014/main" id="{3D0A3F41-74A7-4E82-801F-C909D03E8751}"/>
              </a:ext>
            </a:extLst>
          </p:cNvPr>
          <p:cNvSpPr txBox="1"/>
          <p:nvPr/>
        </p:nvSpPr>
        <p:spPr>
          <a:xfrm>
            <a:off x="80789" y="1250626"/>
            <a:ext cx="2141933" cy="553998"/>
          </a:xfrm>
          <a:prstGeom prst="rect">
            <a:avLst/>
          </a:prstGeom>
          <a:noFill/>
        </p:spPr>
        <p:txBody>
          <a:bodyPr wrap="none" rtlCol="0">
            <a:spAutoFit/>
          </a:bodyPr>
          <a:lstStyle/>
          <a:p>
            <a:pPr algn="ctr"/>
            <a:r>
              <a:rPr lang="en-US" sz="1000" b="1" dirty="0"/>
              <a:t>Leaping Numbers Pattern Challenges</a:t>
            </a:r>
          </a:p>
          <a:p>
            <a:pPr algn="ctr"/>
            <a:r>
              <a:rPr lang="en-US" sz="1000" b="1" dirty="0"/>
              <a:t>Perfect for Leap Day!</a:t>
            </a:r>
          </a:p>
          <a:p>
            <a:pPr algn="ctr"/>
            <a:r>
              <a:rPr lang="en-US" sz="1000" b="1" dirty="0">
                <a:hlinkClick r:id="rId37"/>
              </a:rPr>
              <a:t>View the entire playlist here.</a:t>
            </a:r>
            <a:endParaRPr lang="en-US" sz="1000" b="1" dirty="0"/>
          </a:p>
        </p:txBody>
      </p:sp>
    </p:spTree>
    <p:extLst>
      <p:ext uri="{BB962C8B-B14F-4D97-AF65-F5344CB8AC3E}">
        <p14:creationId xmlns:p14="http://schemas.microsoft.com/office/powerpoint/2010/main" val="1076262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6000" b="1" dirty="0">
                <a:solidFill>
                  <a:srgbClr val="FFFF00"/>
                </a:solidFill>
              </a:rPr>
              <a:t>“Spell Check”</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179322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10972</TotalTime>
  <Words>2582</Words>
  <Application>Microsoft Office PowerPoint</Application>
  <PresentationFormat>On-screen Show (4:3)</PresentationFormat>
  <Paragraphs>680</Paragraphs>
  <Slides>20</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209</cp:revision>
  <dcterms:created xsi:type="dcterms:W3CDTF">2020-11-09T02:38:45Z</dcterms:created>
  <dcterms:modified xsi:type="dcterms:W3CDTF">2024-03-19T00:08:12Z</dcterms:modified>
</cp:coreProperties>
</file>