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703" r:id="rId2"/>
    <p:sldId id="1680" r:id="rId3"/>
    <p:sldId id="257" r:id="rId4"/>
    <p:sldId id="258" r:id="rId5"/>
    <p:sldId id="259" r:id="rId6"/>
    <p:sldId id="260" r:id="rId7"/>
    <p:sldId id="261" r:id="rId8"/>
    <p:sldId id="1708" r:id="rId9"/>
    <p:sldId id="1689" r:id="rId10"/>
    <p:sldId id="1690" r:id="rId11"/>
    <p:sldId id="1691" r:id="rId12"/>
    <p:sldId id="1692" r:id="rId13"/>
    <p:sldId id="1693" r:id="rId14"/>
    <p:sldId id="1709" r:id="rId15"/>
    <p:sldId id="1695" r:id="rId16"/>
    <p:sldId id="1696" r:id="rId17"/>
    <p:sldId id="1697" r:id="rId18"/>
    <p:sldId id="1698" r:id="rId19"/>
    <p:sldId id="1699" r:id="rId20"/>
    <p:sldId id="171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95" d="100"/>
          <a:sy n="95" d="100"/>
        </p:scale>
        <p:origin x="1506" y="36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a:t>
            </a:fld>
            <a:endParaRPr lang="en-US"/>
          </a:p>
        </p:txBody>
      </p:sp>
    </p:spTree>
    <p:extLst>
      <p:ext uri="{BB962C8B-B14F-4D97-AF65-F5344CB8AC3E}">
        <p14:creationId xmlns:p14="http://schemas.microsoft.com/office/powerpoint/2010/main" val="343773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83152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4056877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1364391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com/playlist?list=PL9womXq-z7vCvXZCUYEhCWvuiK9QPk1_X&amp;si=JFKWxDOhrqVlxR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4.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6FD98D1B-C6CD-E00D-5C61-F54ED4CB0B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0384" y="2133600"/>
            <a:ext cx="5003230" cy="2814320"/>
          </a:xfrm>
          <a:prstGeom prst="rect">
            <a:avLst/>
          </a:prstGeom>
          <a:ln w="76200">
            <a:solidFill>
              <a:schemeClr val="tx1"/>
            </a:solidFill>
          </a:ln>
        </p:spPr>
      </p:pic>
      <p:sp>
        <p:nvSpPr>
          <p:cNvPr id="7" name="TextBox 6">
            <a:extLst>
              <a:ext uri="{FF2B5EF4-FFF2-40B4-BE49-F238E27FC236}">
                <a16:creationId xmlns:a16="http://schemas.microsoft.com/office/drawing/2014/main" id="{3D0A3F41-74A7-4E82-801F-C909D03E8751}"/>
              </a:ext>
            </a:extLst>
          </p:cNvPr>
          <p:cNvSpPr txBox="1"/>
          <p:nvPr/>
        </p:nvSpPr>
        <p:spPr>
          <a:xfrm>
            <a:off x="2528908" y="5257800"/>
            <a:ext cx="4086183" cy="1015663"/>
          </a:xfrm>
          <a:prstGeom prst="rect">
            <a:avLst/>
          </a:prstGeom>
          <a:noFill/>
        </p:spPr>
        <p:txBody>
          <a:bodyPr wrap="none" rtlCol="0">
            <a:spAutoFit/>
          </a:bodyPr>
          <a:lstStyle/>
          <a:p>
            <a:pPr algn="ctr"/>
            <a:r>
              <a:rPr lang="en-US" sz="2000" b="1" dirty="0"/>
              <a:t>Leaping Numbers Pattern Challenges</a:t>
            </a:r>
          </a:p>
          <a:p>
            <a:pPr algn="ctr"/>
            <a:r>
              <a:rPr lang="en-US" sz="2000" b="1" dirty="0"/>
              <a:t>See if you can solve the challenges!</a:t>
            </a:r>
          </a:p>
          <a:p>
            <a:pPr algn="ctr"/>
            <a:r>
              <a:rPr lang="en-US" sz="2000" b="1" dirty="0">
                <a:hlinkClick r:id="rId3"/>
              </a:rPr>
              <a:t>View the entire playlist here.</a:t>
            </a:r>
            <a:endParaRPr lang="en-US" sz="2000" b="1" dirty="0"/>
          </a:p>
        </p:txBody>
      </p:sp>
      <p:sp>
        <p:nvSpPr>
          <p:cNvPr id="2" name="TextBox 1">
            <a:extLst>
              <a:ext uri="{FF2B5EF4-FFF2-40B4-BE49-F238E27FC236}">
                <a16:creationId xmlns:a16="http://schemas.microsoft.com/office/drawing/2014/main" id="{4429563E-940D-12A2-D5C3-CF634F921CA0}"/>
              </a:ext>
            </a:extLst>
          </p:cNvPr>
          <p:cNvSpPr txBox="1"/>
          <p:nvPr/>
        </p:nvSpPr>
        <p:spPr>
          <a:xfrm>
            <a:off x="1721712" y="128772"/>
            <a:ext cx="5700599" cy="1692771"/>
          </a:xfrm>
          <a:prstGeom prst="rect">
            <a:avLst/>
          </a:prstGeom>
          <a:noFill/>
        </p:spPr>
        <p:txBody>
          <a:bodyPr wrap="none" rtlCol="0">
            <a:spAutoFit/>
          </a:bodyPr>
          <a:lstStyle/>
          <a:p>
            <a:pPr algn="ctr"/>
            <a:r>
              <a:rPr lang="en-US" sz="2800" b="1" dirty="0"/>
              <a:t>Announcing!  Another new, fun, free </a:t>
            </a:r>
          </a:p>
          <a:p>
            <a:pPr algn="ctr"/>
            <a:r>
              <a:rPr lang="en-US" sz="2800" b="1" dirty="0"/>
              <a:t>number sense resource!</a:t>
            </a:r>
          </a:p>
          <a:p>
            <a:pPr algn="ctr"/>
            <a:r>
              <a:rPr lang="en-US" sz="4800" b="1" dirty="0"/>
              <a:t>Leaping Numbers!</a:t>
            </a:r>
          </a:p>
        </p:txBody>
      </p:sp>
    </p:spTree>
    <p:extLst>
      <p:ext uri="{BB962C8B-B14F-4D97-AF65-F5344CB8AC3E}">
        <p14:creationId xmlns:p14="http://schemas.microsoft.com/office/powerpoint/2010/main" val="3577200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B0F0D6-B6A5-10FA-EC32-F17639C8E4EA}"/>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lids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8886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29E992-6748-AC65-D85D-E7DD42F84400}"/>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672253" y="0"/>
            <a:ext cx="3366347" cy="54102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even number </a:t>
            </a:r>
          </a:p>
          <a:p>
            <a:pPr algn="ctr"/>
            <a:r>
              <a:rPr lang="en-US" b="1" dirty="0">
                <a:solidFill>
                  <a:schemeClr val="tx1"/>
                </a:solidFill>
              </a:rPr>
              <a:t>between 29 and 81.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1 less than </a:t>
            </a:r>
          </a:p>
          <a:p>
            <a:pPr algn="ctr"/>
            <a:r>
              <a:rPr lang="en-US" b="1" dirty="0">
                <a:solidFill>
                  <a:schemeClr val="tx1"/>
                </a:solidFill>
              </a:rPr>
              <a:t>a multiple of 3.</a:t>
            </a:r>
            <a:endParaRPr lang="en-US" sz="3200" b="1" dirty="0">
              <a:solidFill>
                <a:schemeClr val="tx1"/>
              </a:solidFill>
            </a:endParaRP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are 3 numbers shown on the die.  The answer is a multiple of only 1 of those numbers.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If n = 8, </a:t>
            </a:r>
          </a:p>
          <a:p>
            <a:pPr algn="ctr"/>
            <a:r>
              <a:rPr lang="en-US" b="1" dirty="0">
                <a:solidFill>
                  <a:schemeClr val="tx1"/>
                </a:solidFill>
              </a:rPr>
              <a:t>the answer is not a multiple of n.</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a multiple of ½ of n.</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A6FA614D-1D53-71BD-AA67-91464D09ED5C}"/>
              </a:ext>
            </a:extLst>
          </p:cNvPr>
          <p:cNvGraphicFramePr>
            <a:graphicFrameLocks noGrp="1"/>
          </p:cNvGraphicFramePr>
          <p:nvPr>
            <p:extLst>
              <p:ext uri="{D42A27DB-BD31-4B8C-83A1-F6EECF244321}">
                <p14:modId xmlns:p14="http://schemas.microsoft.com/office/powerpoint/2010/main" val="3547876526"/>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557028189"/>
                    </a:ext>
                  </a:extLst>
                </a:gridCol>
                <a:gridCol w="441960">
                  <a:extLst>
                    <a:ext uri="{9D8B030D-6E8A-4147-A177-3AD203B41FA5}">
                      <a16:colId xmlns:a16="http://schemas.microsoft.com/office/drawing/2014/main" val="2774468957"/>
                    </a:ext>
                  </a:extLst>
                </a:gridCol>
                <a:gridCol w="441960">
                  <a:extLst>
                    <a:ext uri="{9D8B030D-6E8A-4147-A177-3AD203B41FA5}">
                      <a16:colId xmlns:a16="http://schemas.microsoft.com/office/drawing/2014/main" val="1637904150"/>
                    </a:ext>
                  </a:extLst>
                </a:gridCol>
                <a:gridCol w="441960">
                  <a:extLst>
                    <a:ext uri="{9D8B030D-6E8A-4147-A177-3AD203B41FA5}">
                      <a16:colId xmlns:a16="http://schemas.microsoft.com/office/drawing/2014/main" val="1369147968"/>
                    </a:ext>
                  </a:extLst>
                </a:gridCol>
                <a:gridCol w="441960">
                  <a:extLst>
                    <a:ext uri="{9D8B030D-6E8A-4147-A177-3AD203B41FA5}">
                      <a16:colId xmlns:a16="http://schemas.microsoft.com/office/drawing/2014/main" val="3656015866"/>
                    </a:ext>
                  </a:extLst>
                </a:gridCol>
                <a:gridCol w="441960">
                  <a:extLst>
                    <a:ext uri="{9D8B030D-6E8A-4147-A177-3AD203B41FA5}">
                      <a16:colId xmlns:a16="http://schemas.microsoft.com/office/drawing/2014/main" val="1774256596"/>
                    </a:ext>
                  </a:extLst>
                </a:gridCol>
                <a:gridCol w="441960">
                  <a:extLst>
                    <a:ext uri="{9D8B030D-6E8A-4147-A177-3AD203B41FA5}">
                      <a16:colId xmlns:a16="http://schemas.microsoft.com/office/drawing/2014/main" val="3711469204"/>
                    </a:ext>
                  </a:extLst>
                </a:gridCol>
                <a:gridCol w="441960">
                  <a:extLst>
                    <a:ext uri="{9D8B030D-6E8A-4147-A177-3AD203B41FA5}">
                      <a16:colId xmlns:a16="http://schemas.microsoft.com/office/drawing/2014/main" val="2717937125"/>
                    </a:ext>
                  </a:extLst>
                </a:gridCol>
                <a:gridCol w="441960">
                  <a:extLst>
                    <a:ext uri="{9D8B030D-6E8A-4147-A177-3AD203B41FA5}">
                      <a16:colId xmlns:a16="http://schemas.microsoft.com/office/drawing/2014/main" val="972804069"/>
                    </a:ext>
                  </a:extLst>
                </a:gridCol>
                <a:gridCol w="441960">
                  <a:extLst>
                    <a:ext uri="{9D8B030D-6E8A-4147-A177-3AD203B41FA5}">
                      <a16:colId xmlns:a16="http://schemas.microsoft.com/office/drawing/2014/main" val="254239482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016469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264733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116852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616822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50561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8133700"/>
                  </a:ext>
                </a:extLst>
              </a:tr>
            </a:tbl>
          </a:graphicData>
        </a:graphic>
      </p:graphicFrame>
    </p:spTree>
    <p:extLst>
      <p:ext uri="{BB962C8B-B14F-4D97-AF65-F5344CB8AC3E}">
        <p14:creationId xmlns:p14="http://schemas.microsoft.com/office/powerpoint/2010/main" val="412266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7134C9-2C76-D234-E356-F161FB6CE68B}"/>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8619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44 lids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4C4A2E50-0B62-9CF1-1977-F35609EB18A3}"/>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8714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765263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“If n = 8”</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4298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B0F0D6-B6A5-10FA-EC32-F17639C8E4EA}"/>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lids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106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29E992-6748-AC65-D85D-E7DD42F84400}"/>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672253" y="0"/>
            <a:ext cx="3366347" cy="54102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even number </a:t>
            </a:r>
          </a:p>
          <a:p>
            <a:pPr algn="ctr"/>
            <a:r>
              <a:rPr lang="en-US" b="1" dirty="0">
                <a:solidFill>
                  <a:schemeClr val="tx1"/>
                </a:solidFill>
              </a:rPr>
              <a:t>between 29 and 81.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1 less than </a:t>
            </a:r>
          </a:p>
          <a:p>
            <a:pPr algn="ctr"/>
            <a:r>
              <a:rPr lang="en-US" b="1" dirty="0">
                <a:solidFill>
                  <a:schemeClr val="tx1"/>
                </a:solidFill>
              </a:rPr>
              <a:t>a multiple of 3.</a:t>
            </a:r>
            <a:endParaRPr lang="en-US" sz="3200" b="1" dirty="0">
              <a:solidFill>
                <a:schemeClr val="tx1"/>
              </a:solidFill>
            </a:endParaRP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are 3 numbers shown on the die.  The answer is a multiple of only 1 of those numbers.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If n = 8, </a:t>
            </a:r>
          </a:p>
          <a:p>
            <a:pPr algn="ctr"/>
            <a:r>
              <a:rPr lang="en-US" b="1" dirty="0">
                <a:solidFill>
                  <a:schemeClr val="tx1"/>
                </a:solidFill>
              </a:rPr>
              <a:t>the answer is not a multiple of n.</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a multiple of ½ of n.</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A6FA614D-1D53-71BD-AA67-91464D09ED5C}"/>
              </a:ext>
            </a:extLst>
          </p:cNvPr>
          <p:cNvGraphicFramePr>
            <a:graphicFrameLocks noGrp="1"/>
          </p:cNvGraphicFramePr>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557028189"/>
                    </a:ext>
                  </a:extLst>
                </a:gridCol>
                <a:gridCol w="441960">
                  <a:extLst>
                    <a:ext uri="{9D8B030D-6E8A-4147-A177-3AD203B41FA5}">
                      <a16:colId xmlns:a16="http://schemas.microsoft.com/office/drawing/2014/main" val="2774468957"/>
                    </a:ext>
                  </a:extLst>
                </a:gridCol>
                <a:gridCol w="441960">
                  <a:extLst>
                    <a:ext uri="{9D8B030D-6E8A-4147-A177-3AD203B41FA5}">
                      <a16:colId xmlns:a16="http://schemas.microsoft.com/office/drawing/2014/main" val="1637904150"/>
                    </a:ext>
                  </a:extLst>
                </a:gridCol>
                <a:gridCol w="441960">
                  <a:extLst>
                    <a:ext uri="{9D8B030D-6E8A-4147-A177-3AD203B41FA5}">
                      <a16:colId xmlns:a16="http://schemas.microsoft.com/office/drawing/2014/main" val="1369147968"/>
                    </a:ext>
                  </a:extLst>
                </a:gridCol>
                <a:gridCol w="441960">
                  <a:extLst>
                    <a:ext uri="{9D8B030D-6E8A-4147-A177-3AD203B41FA5}">
                      <a16:colId xmlns:a16="http://schemas.microsoft.com/office/drawing/2014/main" val="3656015866"/>
                    </a:ext>
                  </a:extLst>
                </a:gridCol>
                <a:gridCol w="441960">
                  <a:extLst>
                    <a:ext uri="{9D8B030D-6E8A-4147-A177-3AD203B41FA5}">
                      <a16:colId xmlns:a16="http://schemas.microsoft.com/office/drawing/2014/main" val="1774256596"/>
                    </a:ext>
                  </a:extLst>
                </a:gridCol>
                <a:gridCol w="441960">
                  <a:extLst>
                    <a:ext uri="{9D8B030D-6E8A-4147-A177-3AD203B41FA5}">
                      <a16:colId xmlns:a16="http://schemas.microsoft.com/office/drawing/2014/main" val="3711469204"/>
                    </a:ext>
                  </a:extLst>
                </a:gridCol>
                <a:gridCol w="441960">
                  <a:extLst>
                    <a:ext uri="{9D8B030D-6E8A-4147-A177-3AD203B41FA5}">
                      <a16:colId xmlns:a16="http://schemas.microsoft.com/office/drawing/2014/main" val="2717937125"/>
                    </a:ext>
                  </a:extLst>
                </a:gridCol>
                <a:gridCol w="441960">
                  <a:extLst>
                    <a:ext uri="{9D8B030D-6E8A-4147-A177-3AD203B41FA5}">
                      <a16:colId xmlns:a16="http://schemas.microsoft.com/office/drawing/2014/main" val="972804069"/>
                    </a:ext>
                  </a:extLst>
                </a:gridCol>
                <a:gridCol w="441960">
                  <a:extLst>
                    <a:ext uri="{9D8B030D-6E8A-4147-A177-3AD203B41FA5}">
                      <a16:colId xmlns:a16="http://schemas.microsoft.com/office/drawing/2014/main" val="254239482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016469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264733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116852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616822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50561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8133700"/>
                  </a:ext>
                </a:extLst>
              </a:tr>
            </a:tbl>
          </a:graphicData>
        </a:graphic>
      </p:graphicFrame>
      <p:graphicFrame>
        <p:nvGraphicFramePr>
          <p:cNvPr id="4" name="Table 3">
            <a:extLst>
              <a:ext uri="{FF2B5EF4-FFF2-40B4-BE49-F238E27FC236}">
                <a16:creationId xmlns:a16="http://schemas.microsoft.com/office/drawing/2014/main" id="{F107B75B-060F-113B-5F3E-C4509D60EF10}"/>
              </a:ext>
            </a:extLst>
          </p:cNvPr>
          <p:cNvGraphicFramePr>
            <a:graphicFrameLocks noGrp="1"/>
          </p:cNvGraphicFramePr>
          <p:nvPr>
            <p:extLst>
              <p:ext uri="{D42A27DB-BD31-4B8C-83A1-F6EECF244321}">
                <p14:modId xmlns:p14="http://schemas.microsoft.com/office/powerpoint/2010/main" val="3915748199"/>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557028189"/>
                    </a:ext>
                  </a:extLst>
                </a:gridCol>
                <a:gridCol w="441960">
                  <a:extLst>
                    <a:ext uri="{9D8B030D-6E8A-4147-A177-3AD203B41FA5}">
                      <a16:colId xmlns:a16="http://schemas.microsoft.com/office/drawing/2014/main" val="2774468957"/>
                    </a:ext>
                  </a:extLst>
                </a:gridCol>
                <a:gridCol w="441960">
                  <a:extLst>
                    <a:ext uri="{9D8B030D-6E8A-4147-A177-3AD203B41FA5}">
                      <a16:colId xmlns:a16="http://schemas.microsoft.com/office/drawing/2014/main" val="1637904150"/>
                    </a:ext>
                  </a:extLst>
                </a:gridCol>
                <a:gridCol w="441960">
                  <a:extLst>
                    <a:ext uri="{9D8B030D-6E8A-4147-A177-3AD203B41FA5}">
                      <a16:colId xmlns:a16="http://schemas.microsoft.com/office/drawing/2014/main" val="1369147968"/>
                    </a:ext>
                  </a:extLst>
                </a:gridCol>
                <a:gridCol w="441960">
                  <a:extLst>
                    <a:ext uri="{9D8B030D-6E8A-4147-A177-3AD203B41FA5}">
                      <a16:colId xmlns:a16="http://schemas.microsoft.com/office/drawing/2014/main" val="3656015866"/>
                    </a:ext>
                  </a:extLst>
                </a:gridCol>
                <a:gridCol w="441960">
                  <a:extLst>
                    <a:ext uri="{9D8B030D-6E8A-4147-A177-3AD203B41FA5}">
                      <a16:colId xmlns:a16="http://schemas.microsoft.com/office/drawing/2014/main" val="1774256596"/>
                    </a:ext>
                  </a:extLst>
                </a:gridCol>
                <a:gridCol w="441960">
                  <a:extLst>
                    <a:ext uri="{9D8B030D-6E8A-4147-A177-3AD203B41FA5}">
                      <a16:colId xmlns:a16="http://schemas.microsoft.com/office/drawing/2014/main" val="3711469204"/>
                    </a:ext>
                  </a:extLst>
                </a:gridCol>
                <a:gridCol w="441960">
                  <a:extLst>
                    <a:ext uri="{9D8B030D-6E8A-4147-A177-3AD203B41FA5}">
                      <a16:colId xmlns:a16="http://schemas.microsoft.com/office/drawing/2014/main" val="2717937125"/>
                    </a:ext>
                  </a:extLst>
                </a:gridCol>
                <a:gridCol w="441960">
                  <a:extLst>
                    <a:ext uri="{9D8B030D-6E8A-4147-A177-3AD203B41FA5}">
                      <a16:colId xmlns:a16="http://schemas.microsoft.com/office/drawing/2014/main" val="972804069"/>
                    </a:ext>
                  </a:extLst>
                </a:gridCol>
                <a:gridCol w="441960">
                  <a:extLst>
                    <a:ext uri="{9D8B030D-6E8A-4147-A177-3AD203B41FA5}">
                      <a16:colId xmlns:a16="http://schemas.microsoft.com/office/drawing/2014/main" val="254239482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016469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264733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116852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616822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50561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8133700"/>
                  </a:ext>
                </a:extLst>
              </a:tr>
            </a:tbl>
          </a:graphicData>
        </a:graphic>
      </p:graphicFrame>
      <p:graphicFrame>
        <p:nvGraphicFramePr>
          <p:cNvPr id="5" name="Table 4">
            <a:extLst>
              <a:ext uri="{FF2B5EF4-FFF2-40B4-BE49-F238E27FC236}">
                <a16:creationId xmlns:a16="http://schemas.microsoft.com/office/drawing/2014/main" id="{1DB9B598-60C8-D674-1DA4-16445CF5A820}"/>
              </a:ext>
            </a:extLst>
          </p:cNvPr>
          <p:cNvGraphicFramePr>
            <a:graphicFrameLocks noGrp="1"/>
          </p:cNvGraphicFramePr>
          <p:nvPr>
            <p:extLst>
              <p:ext uri="{D42A27DB-BD31-4B8C-83A1-F6EECF244321}">
                <p14:modId xmlns:p14="http://schemas.microsoft.com/office/powerpoint/2010/main" val="479710268"/>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557028189"/>
                    </a:ext>
                  </a:extLst>
                </a:gridCol>
                <a:gridCol w="441960">
                  <a:extLst>
                    <a:ext uri="{9D8B030D-6E8A-4147-A177-3AD203B41FA5}">
                      <a16:colId xmlns:a16="http://schemas.microsoft.com/office/drawing/2014/main" val="2774468957"/>
                    </a:ext>
                  </a:extLst>
                </a:gridCol>
                <a:gridCol w="441960">
                  <a:extLst>
                    <a:ext uri="{9D8B030D-6E8A-4147-A177-3AD203B41FA5}">
                      <a16:colId xmlns:a16="http://schemas.microsoft.com/office/drawing/2014/main" val="1637904150"/>
                    </a:ext>
                  </a:extLst>
                </a:gridCol>
                <a:gridCol w="441960">
                  <a:extLst>
                    <a:ext uri="{9D8B030D-6E8A-4147-A177-3AD203B41FA5}">
                      <a16:colId xmlns:a16="http://schemas.microsoft.com/office/drawing/2014/main" val="1369147968"/>
                    </a:ext>
                  </a:extLst>
                </a:gridCol>
                <a:gridCol w="441960">
                  <a:extLst>
                    <a:ext uri="{9D8B030D-6E8A-4147-A177-3AD203B41FA5}">
                      <a16:colId xmlns:a16="http://schemas.microsoft.com/office/drawing/2014/main" val="3656015866"/>
                    </a:ext>
                  </a:extLst>
                </a:gridCol>
                <a:gridCol w="441960">
                  <a:extLst>
                    <a:ext uri="{9D8B030D-6E8A-4147-A177-3AD203B41FA5}">
                      <a16:colId xmlns:a16="http://schemas.microsoft.com/office/drawing/2014/main" val="1774256596"/>
                    </a:ext>
                  </a:extLst>
                </a:gridCol>
                <a:gridCol w="441960">
                  <a:extLst>
                    <a:ext uri="{9D8B030D-6E8A-4147-A177-3AD203B41FA5}">
                      <a16:colId xmlns:a16="http://schemas.microsoft.com/office/drawing/2014/main" val="3711469204"/>
                    </a:ext>
                  </a:extLst>
                </a:gridCol>
                <a:gridCol w="441960">
                  <a:extLst>
                    <a:ext uri="{9D8B030D-6E8A-4147-A177-3AD203B41FA5}">
                      <a16:colId xmlns:a16="http://schemas.microsoft.com/office/drawing/2014/main" val="2717937125"/>
                    </a:ext>
                  </a:extLst>
                </a:gridCol>
                <a:gridCol w="441960">
                  <a:extLst>
                    <a:ext uri="{9D8B030D-6E8A-4147-A177-3AD203B41FA5}">
                      <a16:colId xmlns:a16="http://schemas.microsoft.com/office/drawing/2014/main" val="972804069"/>
                    </a:ext>
                  </a:extLst>
                </a:gridCol>
                <a:gridCol w="441960">
                  <a:extLst>
                    <a:ext uri="{9D8B030D-6E8A-4147-A177-3AD203B41FA5}">
                      <a16:colId xmlns:a16="http://schemas.microsoft.com/office/drawing/2014/main" val="254239482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9016469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0264733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116852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3616822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350561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8133700"/>
                  </a:ext>
                </a:extLst>
              </a:tr>
            </a:tbl>
          </a:graphicData>
        </a:graphic>
      </p:graphicFrame>
      <p:graphicFrame>
        <p:nvGraphicFramePr>
          <p:cNvPr id="6" name="Table 5">
            <a:extLst>
              <a:ext uri="{FF2B5EF4-FFF2-40B4-BE49-F238E27FC236}">
                <a16:creationId xmlns:a16="http://schemas.microsoft.com/office/drawing/2014/main" id="{87A05DF0-E0CB-E16F-FE95-88F45DB54647}"/>
              </a:ext>
            </a:extLst>
          </p:cNvPr>
          <p:cNvGraphicFramePr>
            <a:graphicFrameLocks noGrp="1"/>
          </p:cNvGraphicFramePr>
          <p:nvPr>
            <p:extLst>
              <p:ext uri="{D42A27DB-BD31-4B8C-83A1-F6EECF244321}">
                <p14:modId xmlns:p14="http://schemas.microsoft.com/office/powerpoint/2010/main" val="3751078580"/>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557028189"/>
                    </a:ext>
                  </a:extLst>
                </a:gridCol>
                <a:gridCol w="441960">
                  <a:extLst>
                    <a:ext uri="{9D8B030D-6E8A-4147-A177-3AD203B41FA5}">
                      <a16:colId xmlns:a16="http://schemas.microsoft.com/office/drawing/2014/main" val="2774468957"/>
                    </a:ext>
                  </a:extLst>
                </a:gridCol>
                <a:gridCol w="441960">
                  <a:extLst>
                    <a:ext uri="{9D8B030D-6E8A-4147-A177-3AD203B41FA5}">
                      <a16:colId xmlns:a16="http://schemas.microsoft.com/office/drawing/2014/main" val="1637904150"/>
                    </a:ext>
                  </a:extLst>
                </a:gridCol>
                <a:gridCol w="441960">
                  <a:extLst>
                    <a:ext uri="{9D8B030D-6E8A-4147-A177-3AD203B41FA5}">
                      <a16:colId xmlns:a16="http://schemas.microsoft.com/office/drawing/2014/main" val="1369147968"/>
                    </a:ext>
                  </a:extLst>
                </a:gridCol>
                <a:gridCol w="441960">
                  <a:extLst>
                    <a:ext uri="{9D8B030D-6E8A-4147-A177-3AD203B41FA5}">
                      <a16:colId xmlns:a16="http://schemas.microsoft.com/office/drawing/2014/main" val="3656015866"/>
                    </a:ext>
                  </a:extLst>
                </a:gridCol>
                <a:gridCol w="441960">
                  <a:extLst>
                    <a:ext uri="{9D8B030D-6E8A-4147-A177-3AD203B41FA5}">
                      <a16:colId xmlns:a16="http://schemas.microsoft.com/office/drawing/2014/main" val="1774256596"/>
                    </a:ext>
                  </a:extLst>
                </a:gridCol>
                <a:gridCol w="441960">
                  <a:extLst>
                    <a:ext uri="{9D8B030D-6E8A-4147-A177-3AD203B41FA5}">
                      <a16:colId xmlns:a16="http://schemas.microsoft.com/office/drawing/2014/main" val="3711469204"/>
                    </a:ext>
                  </a:extLst>
                </a:gridCol>
                <a:gridCol w="441960">
                  <a:extLst>
                    <a:ext uri="{9D8B030D-6E8A-4147-A177-3AD203B41FA5}">
                      <a16:colId xmlns:a16="http://schemas.microsoft.com/office/drawing/2014/main" val="2717937125"/>
                    </a:ext>
                  </a:extLst>
                </a:gridCol>
                <a:gridCol w="441960">
                  <a:extLst>
                    <a:ext uri="{9D8B030D-6E8A-4147-A177-3AD203B41FA5}">
                      <a16:colId xmlns:a16="http://schemas.microsoft.com/office/drawing/2014/main" val="972804069"/>
                    </a:ext>
                  </a:extLst>
                </a:gridCol>
                <a:gridCol w="441960">
                  <a:extLst>
                    <a:ext uri="{9D8B030D-6E8A-4147-A177-3AD203B41FA5}">
                      <a16:colId xmlns:a16="http://schemas.microsoft.com/office/drawing/2014/main" val="254239482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9016469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0264733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6116852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3616822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350561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98133700"/>
                  </a:ext>
                </a:extLst>
              </a:tr>
            </a:tbl>
          </a:graphicData>
        </a:graphic>
      </p:graphicFrame>
      <p:graphicFrame>
        <p:nvGraphicFramePr>
          <p:cNvPr id="7" name="Table 6">
            <a:extLst>
              <a:ext uri="{FF2B5EF4-FFF2-40B4-BE49-F238E27FC236}">
                <a16:creationId xmlns:a16="http://schemas.microsoft.com/office/drawing/2014/main" id="{52613B3F-B389-9E3E-A267-933EB5F75300}"/>
              </a:ext>
            </a:extLst>
          </p:cNvPr>
          <p:cNvGraphicFramePr>
            <a:graphicFrameLocks noGrp="1"/>
          </p:cNvGraphicFramePr>
          <p:nvPr>
            <p:extLst>
              <p:ext uri="{D42A27DB-BD31-4B8C-83A1-F6EECF244321}">
                <p14:modId xmlns:p14="http://schemas.microsoft.com/office/powerpoint/2010/main" val="1278699143"/>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557028189"/>
                    </a:ext>
                  </a:extLst>
                </a:gridCol>
                <a:gridCol w="441960">
                  <a:extLst>
                    <a:ext uri="{9D8B030D-6E8A-4147-A177-3AD203B41FA5}">
                      <a16:colId xmlns:a16="http://schemas.microsoft.com/office/drawing/2014/main" val="2774468957"/>
                    </a:ext>
                  </a:extLst>
                </a:gridCol>
                <a:gridCol w="441960">
                  <a:extLst>
                    <a:ext uri="{9D8B030D-6E8A-4147-A177-3AD203B41FA5}">
                      <a16:colId xmlns:a16="http://schemas.microsoft.com/office/drawing/2014/main" val="1637904150"/>
                    </a:ext>
                  </a:extLst>
                </a:gridCol>
                <a:gridCol w="441960">
                  <a:extLst>
                    <a:ext uri="{9D8B030D-6E8A-4147-A177-3AD203B41FA5}">
                      <a16:colId xmlns:a16="http://schemas.microsoft.com/office/drawing/2014/main" val="1369147968"/>
                    </a:ext>
                  </a:extLst>
                </a:gridCol>
                <a:gridCol w="441960">
                  <a:extLst>
                    <a:ext uri="{9D8B030D-6E8A-4147-A177-3AD203B41FA5}">
                      <a16:colId xmlns:a16="http://schemas.microsoft.com/office/drawing/2014/main" val="3656015866"/>
                    </a:ext>
                  </a:extLst>
                </a:gridCol>
                <a:gridCol w="441960">
                  <a:extLst>
                    <a:ext uri="{9D8B030D-6E8A-4147-A177-3AD203B41FA5}">
                      <a16:colId xmlns:a16="http://schemas.microsoft.com/office/drawing/2014/main" val="1774256596"/>
                    </a:ext>
                  </a:extLst>
                </a:gridCol>
                <a:gridCol w="441960">
                  <a:extLst>
                    <a:ext uri="{9D8B030D-6E8A-4147-A177-3AD203B41FA5}">
                      <a16:colId xmlns:a16="http://schemas.microsoft.com/office/drawing/2014/main" val="3711469204"/>
                    </a:ext>
                  </a:extLst>
                </a:gridCol>
                <a:gridCol w="441960">
                  <a:extLst>
                    <a:ext uri="{9D8B030D-6E8A-4147-A177-3AD203B41FA5}">
                      <a16:colId xmlns:a16="http://schemas.microsoft.com/office/drawing/2014/main" val="2717937125"/>
                    </a:ext>
                  </a:extLst>
                </a:gridCol>
                <a:gridCol w="441960">
                  <a:extLst>
                    <a:ext uri="{9D8B030D-6E8A-4147-A177-3AD203B41FA5}">
                      <a16:colId xmlns:a16="http://schemas.microsoft.com/office/drawing/2014/main" val="972804069"/>
                    </a:ext>
                  </a:extLst>
                </a:gridCol>
                <a:gridCol w="441960">
                  <a:extLst>
                    <a:ext uri="{9D8B030D-6E8A-4147-A177-3AD203B41FA5}">
                      <a16:colId xmlns:a16="http://schemas.microsoft.com/office/drawing/2014/main" val="254239482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9016469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0264733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6116852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3616822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350561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98133700"/>
                  </a:ext>
                </a:extLst>
              </a:tr>
            </a:tbl>
          </a:graphicData>
        </a:graphic>
      </p:graphicFrame>
      <p:graphicFrame>
        <p:nvGraphicFramePr>
          <p:cNvPr id="8" name="Table 7">
            <a:extLst>
              <a:ext uri="{FF2B5EF4-FFF2-40B4-BE49-F238E27FC236}">
                <a16:creationId xmlns:a16="http://schemas.microsoft.com/office/drawing/2014/main" id="{B5DA69FB-3349-0F59-93B0-EA5C57A306E3}"/>
              </a:ext>
            </a:extLst>
          </p:cNvPr>
          <p:cNvGraphicFramePr>
            <a:graphicFrameLocks noGrp="1"/>
          </p:cNvGraphicFramePr>
          <p:nvPr>
            <p:extLst>
              <p:ext uri="{D42A27DB-BD31-4B8C-83A1-F6EECF244321}">
                <p14:modId xmlns:p14="http://schemas.microsoft.com/office/powerpoint/2010/main" val="2551721283"/>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557028189"/>
                    </a:ext>
                  </a:extLst>
                </a:gridCol>
                <a:gridCol w="441960">
                  <a:extLst>
                    <a:ext uri="{9D8B030D-6E8A-4147-A177-3AD203B41FA5}">
                      <a16:colId xmlns:a16="http://schemas.microsoft.com/office/drawing/2014/main" val="2774468957"/>
                    </a:ext>
                  </a:extLst>
                </a:gridCol>
                <a:gridCol w="441960">
                  <a:extLst>
                    <a:ext uri="{9D8B030D-6E8A-4147-A177-3AD203B41FA5}">
                      <a16:colId xmlns:a16="http://schemas.microsoft.com/office/drawing/2014/main" val="1637904150"/>
                    </a:ext>
                  </a:extLst>
                </a:gridCol>
                <a:gridCol w="441960">
                  <a:extLst>
                    <a:ext uri="{9D8B030D-6E8A-4147-A177-3AD203B41FA5}">
                      <a16:colId xmlns:a16="http://schemas.microsoft.com/office/drawing/2014/main" val="1369147968"/>
                    </a:ext>
                  </a:extLst>
                </a:gridCol>
                <a:gridCol w="441960">
                  <a:extLst>
                    <a:ext uri="{9D8B030D-6E8A-4147-A177-3AD203B41FA5}">
                      <a16:colId xmlns:a16="http://schemas.microsoft.com/office/drawing/2014/main" val="3656015866"/>
                    </a:ext>
                  </a:extLst>
                </a:gridCol>
                <a:gridCol w="441960">
                  <a:extLst>
                    <a:ext uri="{9D8B030D-6E8A-4147-A177-3AD203B41FA5}">
                      <a16:colId xmlns:a16="http://schemas.microsoft.com/office/drawing/2014/main" val="1774256596"/>
                    </a:ext>
                  </a:extLst>
                </a:gridCol>
                <a:gridCol w="441960">
                  <a:extLst>
                    <a:ext uri="{9D8B030D-6E8A-4147-A177-3AD203B41FA5}">
                      <a16:colId xmlns:a16="http://schemas.microsoft.com/office/drawing/2014/main" val="3711469204"/>
                    </a:ext>
                  </a:extLst>
                </a:gridCol>
                <a:gridCol w="441960">
                  <a:extLst>
                    <a:ext uri="{9D8B030D-6E8A-4147-A177-3AD203B41FA5}">
                      <a16:colId xmlns:a16="http://schemas.microsoft.com/office/drawing/2014/main" val="2717937125"/>
                    </a:ext>
                  </a:extLst>
                </a:gridCol>
                <a:gridCol w="441960">
                  <a:extLst>
                    <a:ext uri="{9D8B030D-6E8A-4147-A177-3AD203B41FA5}">
                      <a16:colId xmlns:a16="http://schemas.microsoft.com/office/drawing/2014/main" val="972804069"/>
                    </a:ext>
                  </a:extLst>
                </a:gridCol>
                <a:gridCol w="441960">
                  <a:extLst>
                    <a:ext uri="{9D8B030D-6E8A-4147-A177-3AD203B41FA5}">
                      <a16:colId xmlns:a16="http://schemas.microsoft.com/office/drawing/2014/main" val="254239482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9016469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0264733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6116852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3616822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350561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98133700"/>
                  </a:ext>
                </a:extLst>
              </a:tr>
            </a:tbl>
          </a:graphicData>
        </a:graphic>
      </p:graphicFrame>
    </p:spTree>
    <p:extLst>
      <p:ext uri="{BB962C8B-B14F-4D97-AF65-F5344CB8AC3E}">
        <p14:creationId xmlns:p14="http://schemas.microsoft.com/office/powerpoint/2010/main" val="251848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7134C9-2C76-D234-E356-F161FB6CE68B}"/>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7139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44 lids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4C4A2E50-0B62-9CF1-1977-F35609EB18A3}"/>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3396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1892795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“If n = 8”</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B0F0D6-B6A5-10FA-EC32-F17639C8E4EA}"/>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lids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29E992-6748-AC65-D85D-E7DD42F84400}"/>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even number </a:t>
            </a:r>
          </a:p>
          <a:p>
            <a:pPr algn="ctr"/>
            <a:r>
              <a:rPr lang="en-US" b="1" dirty="0">
                <a:solidFill>
                  <a:schemeClr val="tx1"/>
                </a:solidFill>
              </a:rPr>
              <a:t>between 29 and 81.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1 less than </a:t>
            </a:r>
          </a:p>
          <a:p>
            <a:pPr algn="ctr"/>
            <a:r>
              <a:rPr lang="en-US" b="1" dirty="0">
                <a:solidFill>
                  <a:schemeClr val="tx1"/>
                </a:solidFill>
              </a:rPr>
              <a:t>a multiple of 3.</a:t>
            </a:r>
            <a:endParaRPr lang="en-US" sz="3200" b="1" dirty="0">
              <a:solidFill>
                <a:schemeClr val="tx1"/>
              </a:solidFill>
            </a:endParaRP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are 3 numbers shown on the die.  The answer is a multiple of only 1 of those numbers.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If n = 8, </a:t>
            </a:r>
          </a:p>
          <a:p>
            <a:pPr algn="ctr"/>
            <a:r>
              <a:rPr lang="en-US" b="1" dirty="0">
                <a:solidFill>
                  <a:schemeClr val="tx1"/>
                </a:solidFill>
              </a:rPr>
              <a:t>the answer is not a multiple of n.</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a multiple of ½ of n.</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7134C9-2C76-D234-E356-F161FB6CE68B}"/>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44 lids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4C4A2E50-0B62-9CF1-1977-F35609EB18A3}"/>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2597926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“If n = 8”</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0980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10321</TotalTime>
  <Words>2598</Words>
  <Application>Microsoft Office PowerPoint</Application>
  <PresentationFormat>On-screen Show (4:3)</PresentationFormat>
  <Paragraphs>744</Paragraphs>
  <Slides>20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209</cp:revision>
  <dcterms:created xsi:type="dcterms:W3CDTF">2020-11-09T02:38:45Z</dcterms:created>
  <dcterms:modified xsi:type="dcterms:W3CDTF">2024-02-16T15:10:28Z</dcterms:modified>
</cp:coreProperties>
</file>