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1703" r:id="rId2"/>
    <p:sldId id="1680" r:id="rId3"/>
    <p:sldId id="257" r:id="rId4"/>
    <p:sldId id="258" r:id="rId5"/>
    <p:sldId id="259" r:id="rId6"/>
    <p:sldId id="260" r:id="rId7"/>
    <p:sldId id="261" r:id="rId8"/>
    <p:sldId id="1708" r:id="rId9"/>
    <p:sldId id="1690" r:id="rId10"/>
    <p:sldId id="1691" r:id="rId11"/>
    <p:sldId id="1692" r:id="rId12"/>
    <p:sldId id="1693" r:id="rId13"/>
    <p:sldId id="1694" r:id="rId14"/>
    <p:sldId id="1706" r:id="rId15"/>
    <p:sldId id="1696" r:id="rId16"/>
    <p:sldId id="1697" r:id="rId17"/>
    <p:sldId id="1702" r:id="rId18"/>
    <p:sldId id="1699" r:id="rId19"/>
    <p:sldId id="1700" r:id="rId20"/>
    <p:sldId id="170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B050"/>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p:scale>
          <a:sx n="95" d="100"/>
          <a:sy n="95" d="100"/>
        </p:scale>
        <p:origin x="786" y="360"/>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2/16/2024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a:t>
            </a:fld>
            <a:endParaRPr lang="en-US"/>
          </a:p>
        </p:txBody>
      </p:sp>
    </p:spTree>
    <p:extLst>
      <p:ext uri="{BB962C8B-B14F-4D97-AF65-F5344CB8AC3E}">
        <p14:creationId xmlns:p14="http://schemas.microsoft.com/office/powerpoint/2010/main" val="343773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8</a:t>
            </a:fld>
            <a:endParaRPr lang="en-US"/>
          </a:p>
        </p:txBody>
      </p:sp>
    </p:spTree>
    <p:extLst>
      <p:ext uri="{BB962C8B-B14F-4D97-AF65-F5344CB8AC3E}">
        <p14:creationId xmlns:p14="http://schemas.microsoft.com/office/powerpoint/2010/main" val="831523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14</a:t>
            </a:fld>
            <a:endParaRPr lang="en-US"/>
          </a:p>
        </p:txBody>
      </p:sp>
    </p:spTree>
    <p:extLst>
      <p:ext uri="{BB962C8B-B14F-4D97-AF65-F5344CB8AC3E}">
        <p14:creationId xmlns:p14="http://schemas.microsoft.com/office/powerpoint/2010/main" val="1721629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20</a:t>
            </a:fld>
            <a:endParaRPr lang="en-US"/>
          </a:p>
        </p:txBody>
      </p:sp>
    </p:spTree>
    <p:extLst>
      <p:ext uri="{BB962C8B-B14F-4D97-AF65-F5344CB8AC3E}">
        <p14:creationId xmlns:p14="http://schemas.microsoft.com/office/powerpoint/2010/main" val="3467259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2/16/2024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2/16/2024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2/16/2024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2/16/2024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youtube.com/playlist?list=PL9womXq-z7vCvXZCUYEhCWvuiK9QPk1_X&amp;si=JFKWxDOhrqVlxRon"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9.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7.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2.jpeg"/><Relationship Id="rId33" Type="http://schemas.openxmlformats.org/officeDocument/2006/relationships/image" Target="../media/image16.png"/><Relationship Id="rId38" Type="http://schemas.openxmlformats.org/officeDocument/2006/relationships/image" Target="../media/image1.jpe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subscribe/" TargetMode="External"/><Relationship Id="rId37" Type="http://schemas.openxmlformats.org/officeDocument/2006/relationships/hyperlink" Target="https://youtube.com/playlist?list=PL9womXq-z7vCvXZCUYEhCWvuiK9QPk1_X&amp;si=JFKWxDOhrqVlxRon"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8.jpeg"/><Relationship Id="rId23" Type="http://schemas.openxmlformats.org/officeDocument/2006/relationships/image" Target="../media/image10.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18.jpeg"/><Relationship Id="rId10" Type="http://schemas.openxmlformats.org/officeDocument/2006/relationships/image" Target="../media/image6.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5.jpeg"/><Relationship Id="rId4" Type="http://schemas.openxmlformats.org/officeDocument/2006/relationships/image" Target="../media/image3.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3.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9.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7.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2.jpeg"/><Relationship Id="rId33" Type="http://schemas.openxmlformats.org/officeDocument/2006/relationships/image" Target="../media/image16.png"/><Relationship Id="rId38" Type="http://schemas.openxmlformats.org/officeDocument/2006/relationships/image" Target="../media/image1.jpeg"/><Relationship Id="rId2" Type="http://schemas.openxmlformats.org/officeDocument/2006/relationships/notesSlide" Target="../notesSlides/notesSlide4.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subscribe/" TargetMode="External"/><Relationship Id="rId37" Type="http://schemas.openxmlformats.org/officeDocument/2006/relationships/hyperlink" Target="https://youtube.com/playlist?list=PL9womXq-z7vCvXZCUYEhCWvuiK9QPk1_X&amp;si=JFKWxDOhrqVlxRon"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8.jpeg"/><Relationship Id="rId23" Type="http://schemas.openxmlformats.org/officeDocument/2006/relationships/image" Target="../media/image10.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18.jpeg"/><Relationship Id="rId10" Type="http://schemas.openxmlformats.org/officeDocument/2006/relationships/image" Target="../media/image6.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5.jpeg"/><Relationship Id="rId4" Type="http://schemas.openxmlformats.org/officeDocument/2006/relationships/image" Target="../media/image3.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3.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7.jpeg"/></Relationships>
</file>

<file path=ppt/slides/_rels/slide3.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9.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7.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2.jpeg"/><Relationship Id="rId33" Type="http://schemas.openxmlformats.org/officeDocument/2006/relationships/image" Target="../media/image16.png"/><Relationship Id="rId38" Type="http://schemas.openxmlformats.org/officeDocument/2006/relationships/image" Target="../media/image1.jpe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subscribe/" TargetMode="External"/><Relationship Id="rId37" Type="http://schemas.openxmlformats.org/officeDocument/2006/relationships/hyperlink" Target="https://youtube.com/playlist?list=PL9womXq-z7vCvXZCUYEhCWvuiK9QPk1_X&amp;si=JFKWxDOhrqVlxRon"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8.jpeg"/><Relationship Id="rId23" Type="http://schemas.openxmlformats.org/officeDocument/2006/relationships/image" Target="../media/image10.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18.jpeg"/><Relationship Id="rId10" Type="http://schemas.openxmlformats.org/officeDocument/2006/relationships/image" Target="../media/image6.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5.jpeg"/><Relationship Id="rId4" Type="http://schemas.openxmlformats.org/officeDocument/2006/relationships/image" Target="../media/image3.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3.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a:extLst>
              <a:ext uri="{FF2B5EF4-FFF2-40B4-BE49-F238E27FC236}">
                <a16:creationId xmlns:a16="http://schemas.microsoft.com/office/drawing/2014/main" id="{6FD98D1B-C6CD-E00D-5C61-F54ED4CB0B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0384" y="2133600"/>
            <a:ext cx="5003230" cy="2814320"/>
          </a:xfrm>
          <a:prstGeom prst="rect">
            <a:avLst/>
          </a:prstGeom>
          <a:ln w="76200">
            <a:solidFill>
              <a:schemeClr val="tx1"/>
            </a:solidFill>
          </a:ln>
        </p:spPr>
      </p:pic>
      <p:sp>
        <p:nvSpPr>
          <p:cNvPr id="7" name="TextBox 6">
            <a:extLst>
              <a:ext uri="{FF2B5EF4-FFF2-40B4-BE49-F238E27FC236}">
                <a16:creationId xmlns:a16="http://schemas.microsoft.com/office/drawing/2014/main" id="{3D0A3F41-74A7-4E82-801F-C909D03E8751}"/>
              </a:ext>
            </a:extLst>
          </p:cNvPr>
          <p:cNvSpPr txBox="1"/>
          <p:nvPr/>
        </p:nvSpPr>
        <p:spPr>
          <a:xfrm>
            <a:off x="2528908" y="5257800"/>
            <a:ext cx="4086183" cy="1015663"/>
          </a:xfrm>
          <a:prstGeom prst="rect">
            <a:avLst/>
          </a:prstGeom>
          <a:noFill/>
        </p:spPr>
        <p:txBody>
          <a:bodyPr wrap="none" rtlCol="0">
            <a:spAutoFit/>
          </a:bodyPr>
          <a:lstStyle/>
          <a:p>
            <a:pPr algn="ctr"/>
            <a:r>
              <a:rPr lang="en-US" sz="2000" b="1" dirty="0"/>
              <a:t>Leaping Numbers Pattern Challenges</a:t>
            </a:r>
          </a:p>
          <a:p>
            <a:pPr algn="ctr"/>
            <a:r>
              <a:rPr lang="en-US" sz="2000" b="1" dirty="0"/>
              <a:t>See if you can solve the challenges!</a:t>
            </a:r>
          </a:p>
          <a:p>
            <a:pPr algn="ctr"/>
            <a:r>
              <a:rPr lang="en-US" sz="2000" b="1" dirty="0">
                <a:hlinkClick r:id="rId3"/>
              </a:rPr>
              <a:t>View the entire playlist here.</a:t>
            </a:r>
            <a:endParaRPr lang="en-US" sz="2000" b="1" dirty="0"/>
          </a:p>
        </p:txBody>
      </p:sp>
      <p:sp>
        <p:nvSpPr>
          <p:cNvPr id="2" name="TextBox 1">
            <a:extLst>
              <a:ext uri="{FF2B5EF4-FFF2-40B4-BE49-F238E27FC236}">
                <a16:creationId xmlns:a16="http://schemas.microsoft.com/office/drawing/2014/main" id="{4429563E-940D-12A2-D5C3-CF634F921CA0}"/>
              </a:ext>
            </a:extLst>
          </p:cNvPr>
          <p:cNvSpPr txBox="1"/>
          <p:nvPr/>
        </p:nvSpPr>
        <p:spPr>
          <a:xfrm>
            <a:off x="1721712" y="128772"/>
            <a:ext cx="5700599" cy="1692771"/>
          </a:xfrm>
          <a:prstGeom prst="rect">
            <a:avLst/>
          </a:prstGeom>
          <a:noFill/>
        </p:spPr>
        <p:txBody>
          <a:bodyPr wrap="none" rtlCol="0">
            <a:spAutoFit/>
          </a:bodyPr>
          <a:lstStyle/>
          <a:p>
            <a:pPr algn="ctr"/>
            <a:r>
              <a:rPr lang="en-US" sz="2800" b="1" dirty="0"/>
              <a:t>Announcing!  Another new, fun, free </a:t>
            </a:r>
          </a:p>
          <a:p>
            <a:pPr algn="ctr"/>
            <a:r>
              <a:rPr lang="en-US" sz="2800" b="1" dirty="0"/>
              <a:t>number sense resource!</a:t>
            </a:r>
          </a:p>
          <a:p>
            <a:pPr algn="ctr"/>
            <a:r>
              <a:rPr lang="en-US" sz="4800" b="1" dirty="0"/>
              <a:t>Leaping Numbers!</a:t>
            </a:r>
          </a:p>
        </p:txBody>
      </p:sp>
    </p:spTree>
    <p:extLst>
      <p:ext uri="{BB962C8B-B14F-4D97-AF65-F5344CB8AC3E}">
        <p14:creationId xmlns:p14="http://schemas.microsoft.com/office/powerpoint/2010/main" val="3577200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B6669F-4D0A-7AE7-9126-6A9F7BF516CE}"/>
              </a:ext>
            </a:extLst>
          </p:cNvPr>
          <p:cNvPicPr>
            <a:picLocks noChangeAspect="1"/>
          </p:cNvPicPr>
          <p:nvPr/>
        </p:nvPicPr>
        <p:blipFill rotWithShape="1">
          <a:blip r:embed="rId2">
            <a:extLst>
              <a:ext uri="{28A0092B-C50C-407E-A947-70E740481C1C}">
                <a14:useLocalDpi xmlns:a14="http://schemas.microsoft.com/office/drawing/2010/main" val="0"/>
              </a:ext>
            </a:extLst>
          </a:blip>
          <a:srcRect r="52399"/>
          <a:stretch/>
        </p:blipFill>
        <p:spPr>
          <a:xfrm>
            <a:off x="0" y="0"/>
            <a:ext cx="435264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lids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59832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775A6C-4BEF-D9B2-E81E-9A3923E05423}"/>
              </a:ext>
            </a:extLst>
          </p:cNvPr>
          <p:cNvPicPr>
            <a:picLocks noChangeAspect="1"/>
          </p:cNvPicPr>
          <p:nvPr/>
        </p:nvPicPr>
        <p:blipFill rotWithShape="1">
          <a:blip r:embed="rId2">
            <a:extLst>
              <a:ext uri="{28A0092B-C50C-407E-A947-70E740481C1C}">
                <a14:useLocalDpi xmlns:a14="http://schemas.microsoft.com/office/drawing/2010/main" val="0"/>
              </a:ext>
            </a:extLst>
          </a:blip>
          <a:srcRect t="3334" r="52399"/>
          <a:stretch/>
        </p:blipFill>
        <p:spPr>
          <a:xfrm>
            <a:off x="762000" y="0"/>
            <a:ext cx="2898753" cy="4414984"/>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Count by 5’s from 5 to 100.  </a:t>
            </a:r>
          </a:p>
          <a:p>
            <a:pPr algn="ctr"/>
            <a:r>
              <a:rPr lang="en-US" b="1" dirty="0">
                <a:solidFill>
                  <a:schemeClr val="tx1"/>
                </a:solidFill>
              </a:rPr>
              <a:t>The answer is one of those numbers.</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has two digits.  </a:t>
            </a:r>
          </a:p>
          <a:p>
            <a:pPr algn="ctr"/>
            <a:r>
              <a:rPr lang="en-US" b="1" dirty="0">
                <a:solidFill>
                  <a:schemeClr val="tx1"/>
                </a:solidFill>
              </a:rPr>
              <a:t>The digit in the ones place is not the same as the digit in the tens place.</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Eliminate all the numbers </a:t>
            </a:r>
          </a:p>
          <a:p>
            <a:pPr algn="ctr"/>
            <a:r>
              <a:rPr lang="en-US" b="1" dirty="0">
                <a:solidFill>
                  <a:schemeClr val="tx1"/>
                </a:solidFill>
              </a:rPr>
              <a:t>between 9 and 49.  </a:t>
            </a:r>
          </a:p>
          <a:p>
            <a:pPr algn="ctr"/>
            <a:r>
              <a:rPr lang="en-US" b="1" u="sng" dirty="0">
                <a:solidFill>
                  <a:schemeClr val="tx1"/>
                </a:solidFill>
              </a:rPr>
              <a:t>Also</a:t>
            </a:r>
            <a:r>
              <a:rPr lang="en-US" b="1" dirty="0">
                <a:solidFill>
                  <a:schemeClr val="tx1"/>
                </a:solidFill>
              </a:rPr>
              <a:t> eliminate the sum of 40 + 40.</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Nine pips (dots) can be seen on the die.  The answer does not include the digit 9.</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A die has </a:t>
            </a:r>
            <a:r>
              <a:rPr lang="en-US" b="1" u="sng" dirty="0">
                <a:solidFill>
                  <a:schemeClr val="tx1"/>
                </a:solidFill>
              </a:rPr>
              <a:t>s</a:t>
            </a:r>
            <a:r>
              <a:rPr lang="en-US" b="1" dirty="0">
                <a:solidFill>
                  <a:schemeClr val="tx1"/>
                </a:solidFill>
              </a:rPr>
              <a:t>ix </a:t>
            </a:r>
            <a:r>
              <a:rPr lang="en-US" b="1" u="sng" dirty="0">
                <a:solidFill>
                  <a:schemeClr val="tx1"/>
                </a:solidFill>
              </a:rPr>
              <a:t>s</a:t>
            </a:r>
            <a:r>
              <a:rPr lang="en-US" b="1" dirty="0">
                <a:solidFill>
                  <a:schemeClr val="tx1"/>
                </a:solidFill>
              </a:rPr>
              <a:t>ides, but the answer is not </a:t>
            </a:r>
            <a:r>
              <a:rPr lang="en-US" b="1" u="sng" dirty="0">
                <a:solidFill>
                  <a:schemeClr val="tx1"/>
                </a:solidFill>
              </a:rPr>
              <a:t>s</a:t>
            </a:r>
            <a:r>
              <a:rPr lang="en-US" b="1" dirty="0">
                <a:solidFill>
                  <a:schemeClr val="tx1"/>
                </a:solidFill>
              </a:rPr>
              <a:t>pelled with the letter </a:t>
            </a:r>
            <a:r>
              <a:rPr lang="en-US" b="1" u="sng" dirty="0">
                <a:solidFill>
                  <a:schemeClr val="tx1"/>
                </a:solidFill>
              </a:rPr>
              <a:t>s</a:t>
            </a:r>
            <a:r>
              <a:rPr lang="en-US" b="1" dirty="0">
                <a:solidFill>
                  <a:schemeClr val="tx1"/>
                </a:solidFill>
              </a:rPr>
              <a:t>.</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3EFF091D-0E04-EA44-F23C-86687AB55B56}"/>
              </a:ext>
            </a:extLst>
          </p:cNvPr>
          <p:cNvGraphicFramePr>
            <a:graphicFrameLocks noGrp="1"/>
          </p:cNvGraphicFramePr>
          <p:nvPr>
            <p:extLst>
              <p:ext uri="{D42A27DB-BD31-4B8C-83A1-F6EECF244321}">
                <p14:modId xmlns:p14="http://schemas.microsoft.com/office/powerpoint/2010/main" val="72789891"/>
              </p:ext>
            </p:extLst>
          </p:nvPr>
        </p:nvGraphicFramePr>
        <p:xfrm>
          <a:off x="152400" y="4038600"/>
          <a:ext cx="4419600" cy="256516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431037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FED24A-A2C3-D025-350F-55D69A462305}"/>
              </a:ext>
            </a:extLst>
          </p:cNvPr>
          <p:cNvPicPr>
            <a:picLocks noChangeAspect="1"/>
          </p:cNvPicPr>
          <p:nvPr/>
        </p:nvPicPr>
        <p:blipFill rotWithShape="1">
          <a:blip r:embed="rId2">
            <a:extLst>
              <a:ext uri="{28A0092B-C50C-407E-A947-70E740481C1C}">
                <a14:useLocalDpi xmlns:a14="http://schemas.microsoft.com/office/drawing/2010/main" val="0"/>
              </a:ext>
            </a:extLst>
          </a:blip>
          <a:srcRect r="52399"/>
          <a:stretch/>
        </p:blipFill>
        <p:spPr>
          <a:xfrm>
            <a:off x="0" y="0"/>
            <a:ext cx="435264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79961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31F331-2341-EA99-C0F4-772CBF94CBB9}"/>
              </a:ext>
            </a:extLst>
          </p:cNvPr>
          <p:cNvPicPr>
            <a:picLocks noChangeAspect="1"/>
          </p:cNvPicPr>
          <p:nvPr/>
        </p:nvPicPr>
        <p:blipFill rotWithShape="1">
          <a:blip r:embed="rId2">
            <a:extLst>
              <a:ext uri="{28A0092B-C50C-407E-A947-70E740481C1C}">
                <a14:useLocalDpi xmlns:a14="http://schemas.microsoft.com/office/drawing/2010/main" val="0"/>
              </a:ext>
            </a:extLst>
          </a:blip>
          <a:srcRect r="52399"/>
          <a:stretch/>
        </p:blipFill>
        <p:spPr>
          <a:xfrm>
            <a:off x="0" y="0"/>
            <a:ext cx="435264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85 lids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986615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7192599"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7314526"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256288" y="548717"/>
            <a:ext cx="1403730" cy="723896"/>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2321192" y="1266458"/>
            <a:ext cx="1220206" cy="553998"/>
          </a:xfrm>
          <a:prstGeom prst="rect">
            <a:avLst/>
          </a:prstGeom>
          <a:noFill/>
        </p:spPr>
        <p:txBody>
          <a:bodyPr wrap="none" rtlCol="0">
            <a:spAutoFit/>
          </a:bodyPr>
          <a:lstStyle/>
          <a:p>
            <a:pPr algn="ctr"/>
            <a:r>
              <a:rPr lang="en-US" sz="1000" b="1" dirty="0"/>
              <a:t>How do I subscribe </a:t>
            </a:r>
          </a:p>
          <a:p>
            <a:pPr algn="ctr"/>
            <a:r>
              <a:rPr lang="en-US" sz="1000" b="1" dirty="0"/>
              <a:t>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879541"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896028"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5612617"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5545051"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pic>
        <p:nvPicPr>
          <p:cNvPr id="5" name="Picture 4">
            <a:hlinkClick r:id="rId37"/>
            <a:extLst>
              <a:ext uri="{FF2B5EF4-FFF2-40B4-BE49-F238E27FC236}">
                <a16:creationId xmlns:a16="http://schemas.microsoft.com/office/drawing/2014/main" id="{6FD98D1B-C6CD-E00D-5C61-F54ED4CB0B07}"/>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298198" y="269989"/>
            <a:ext cx="1770096" cy="995680"/>
          </a:xfrm>
          <a:prstGeom prst="rect">
            <a:avLst/>
          </a:prstGeom>
        </p:spPr>
      </p:pic>
      <p:sp>
        <p:nvSpPr>
          <p:cNvPr id="7" name="TextBox 6">
            <a:extLst>
              <a:ext uri="{FF2B5EF4-FFF2-40B4-BE49-F238E27FC236}">
                <a16:creationId xmlns:a16="http://schemas.microsoft.com/office/drawing/2014/main" id="{3D0A3F41-74A7-4E82-801F-C909D03E8751}"/>
              </a:ext>
            </a:extLst>
          </p:cNvPr>
          <p:cNvSpPr txBox="1"/>
          <p:nvPr/>
        </p:nvSpPr>
        <p:spPr>
          <a:xfrm>
            <a:off x="80789" y="1250626"/>
            <a:ext cx="2141933" cy="553998"/>
          </a:xfrm>
          <a:prstGeom prst="rect">
            <a:avLst/>
          </a:prstGeom>
          <a:noFill/>
        </p:spPr>
        <p:txBody>
          <a:bodyPr wrap="none" rtlCol="0">
            <a:spAutoFit/>
          </a:bodyPr>
          <a:lstStyle/>
          <a:p>
            <a:pPr algn="ctr"/>
            <a:r>
              <a:rPr lang="en-US" sz="1000" b="1" dirty="0"/>
              <a:t>Leaping Numbers Pattern Challenges</a:t>
            </a:r>
          </a:p>
          <a:p>
            <a:pPr algn="ctr"/>
            <a:r>
              <a:rPr lang="en-US" sz="1000" b="1" dirty="0"/>
              <a:t>Perfect for Leap Day!</a:t>
            </a:r>
          </a:p>
          <a:p>
            <a:pPr algn="ctr"/>
            <a:r>
              <a:rPr lang="en-US" sz="1000" b="1" dirty="0">
                <a:hlinkClick r:id="rId37"/>
              </a:rPr>
              <a:t>View the entire playlist here.</a:t>
            </a:r>
            <a:endParaRPr lang="en-US" sz="1000" b="1" dirty="0"/>
          </a:p>
        </p:txBody>
      </p:sp>
    </p:spTree>
    <p:extLst>
      <p:ext uri="{BB962C8B-B14F-4D97-AF65-F5344CB8AC3E}">
        <p14:creationId xmlns:p14="http://schemas.microsoft.com/office/powerpoint/2010/main" val="2950930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“Lids is Spelled </a:t>
            </a:r>
          </a:p>
          <a:p>
            <a:r>
              <a:rPr lang="en-US" sz="6000" b="1" dirty="0">
                <a:solidFill>
                  <a:srgbClr val="FFFF00"/>
                </a:solidFill>
              </a:rPr>
              <a:t>with the Letter 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459539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B6669F-4D0A-7AE7-9126-6A9F7BF516CE}"/>
              </a:ext>
            </a:extLst>
          </p:cNvPr>
          <p:cNvPicPr>
            <a:picLocks noChangeAspect="1"/>
          </p:cNvPicPr>
          <p:nvPr/>
        </p:nvPicPr>
        <p:blipFill rotWithShape="1">
          <a:blip r:embed="rId2">
            <a:extLst>
              <a:ext uri="{28A0092B-C50C-407E-A947-70E740481C1C}">
                <a14:useLocalDpi xmlns:a14="http://schemas.microsoft.com/office/drawing/2010/main" val="0"/>
              </a:ext>
            </a:extLst>
          </a:blip>
          <a:srcRect r="52399"/>
          <a:stretch/>
        </p:blipFill>
        <p:spPr>
          <a:xfrm>
            <a:off x="0" y="0"/>
            <a:ext cx="435264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lids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61301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775A6C-4BEF-D9B2-E81E-9A3923E05423}"/>
              </a:ext>
            </a:extLst>
          </p:cNvPr>
          <p:cNvPicPr>
            <a:picLocks noChangeAspect="1"/>
          </p:cNvPicPr>
          <p:nvPr/>
        </p:nvPicPr>
        <p:blipFill rotWithShape="1">
          <a:blip r:embed="rId2">
            <a:extLst>
              <a:ext uri="{28A0092B-C50C-407E-A947-70E740481C1C}">
                <a14:useLocalDpi xmlns:a14="http://schemas.microsoft.com/office/drawing/2010/main" val="0"/>
              </a:ext>
            </a:extLst>
          </a:blip>
          <a:srcRect t="3334" r="52399"/>
          <a:stretch/>
        </p:blipFill>
        <p:spPr>
          <a:xfrm>
            <a:off x="762000" y="0"/>
            <a:ext cx="2898753" cy="4414984"/>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Count by 5’s from 5 to 100.  </a:t>
            </a:r>
          </a:p>
          <a:p>
            <a:pPr algn="ctr"/>
            <a:r>
              <a:rPr lang="en-US" b="1" dirty="0">
                <a:solidFill>
                  <a:schemeClr val="tx1"/>
                </a:solidFill>
              </a:rPr>
              <a:t>The answer is one of those numbers.</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has two digits.  </a:t>
            </a:r>
          </a:p>
          <a:p>
            <a:pPr algn="ctr"/>
            <a:r>
              <a:rPr lang="en-US" b="1" dirty="0">
                <a:solidFill>
                  <a:schemeClr val="tx1"/>
                </a:solidFill>
              </a:rPr>
              <a:t>The digit in the ones place is not the same as the digit in the tens place.</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Eliminate all the numbers </a:t>
            </a:r>
          </a:p>
          <a:p>
            <a:pPr algn="ctr"/>
            <a:r>
              <a:rPr lang="en-US" b="1" dirty="0">
                <a:solidFill>
                  <a:schemeClr val="tx1"/>
                </a:solidFill>
              </a:rPr>
              <a:t>between 9 and 49.  </a:t>
            </a:r>
          </a:p>
          <a:p>
            <a:pPr algn="ctr"/>
            <a:r>
              <a:rPr lang="en-US" b="1" u="sng" dirty="0">
                <a:solidFill>
                  <a:schemeClr val="tx1"/>
                </a:solidFill>
              </a:rPr>
              <a:t>Also</a:t>
            </a:r>
            <a:r>
              <a:rPr lang="en-US" b="1" dirty="0">
                <a:solidFill>
                  <a:schemeClr val="tx1"/>
                </a:solidFill>
              </a:rPr>
              <a:t> eliminate the sum of 40 + 40.</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Nine pips (dots) can be seen on the die.  The answer does not include the digit 9.</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A die has </a:t>
            </a:r>
            <a:r>
              <a:rPr lang="en-US" b="1" u="sng" dirty="0">
                <a:solidFill>
                  <a:schemeClr val="tx1"/>
                </a:solidFill>
              </a:rPr>
              <a:t>s</a:t>
            </a:r>
            <a:r>
              <a:rPr lang="en-US" b="1" dirty="0">
                <a:solidFill>
                  <a:schemeClr val="tx1"/>
                </a:solidFill>
              </a:rPr>
              <a:t>ix </a:t>
            </a:r>
            <a:r>
              <a:rPr lang="en-US" b="1" u="sng" dirty="0">
                <a:solidFill>
                  <a:schemeClr val="tx1"/>
                </a:solidFill>
              </a:rPr>
              <a:t>s</a:t>
            </a:r>
            <a:r>
              <a:rPr lang="en-US" b="1" dirty="0">
                <a:solidFill>
                  <a:schemeClr val="tx1"/>
                </a:solidFill>
              </a:rPr>
              <a:t>ides, but the answer is not </a:t>
            </a:r>
            <a:r>
              <a:rPr lang="en-US" b="1" u="sng" dirty="0">
                <a:solidFill>
                  <a:schemeClr val="tx1"/>
                </a:solidFill>
              </a:rPr>
              <a:t>s</a:t>
            </a:r>
            <a:r>
              <a:rPr lang="en-US" b="1" dirty="0">
                <a:solidFill>
                  <a:schemeClr val="tx1"/>
                </a:solidFill>
              </a:rPr>
              <a:t>pelled with the letter </a:t>
            </a:r>
            <a:r>
              <a:rPr lang="en-US" b="1" u="sng" dirty="0">
                <a:solidFill>
                  <a:schemeClr val="tx1"/>
                </a:solidFill>
              </a:rPr>
              <a:t>s</a:t>
            </a:r>
            <a:r>
              <a:rPr lang="en-US" b="1" dirty="0">
                <a:solidFill>
                  <a:schemeClr val="tx1"/>
                </a:solidFill>
              </a:rPr>
              <a:t>.</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3EFF091D-0E04-EA44-F23C-86687AB55B56}"/>
              </a:ext>
            </a:extLst>
          </p:cNvPr>
          <p:cNvGraphicFramePr>
            <a:graphicFrameLocks noGrp="1"/>
          </p:cNvGraphicFramePr>
          <p:nvPr/>
        </p:nvGraphicFramePr>
        <p:xfrm>
          <a:off x="152400" y="4038600"/>
          <a:ext cx="4419600" cy="256516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graphicFrame>
        <p:nvGraphicFramePr>
          <p:cNvPr id="4" name="Table 3">
            <a:extLst>
              <a:ext uri="{FF2B5EF4-FFF2-40B4-BE49-F238E27FC236}">
                <a16:creationId xmlns:a16="http://schemas.microsoft.com/office/drawing/2014/main" id="{113869D1-AA30-E096-1061-792ABA94CC22}"/>
              </a:ext>
            </a:extLst>
          </p:cNvPr>
          <p:cNvGraphicFramePr>
            <a:graphicFrameLocks noGrp="1"/>
          </p:cNvGraphicFramePr>
          <p:nvPr>
            <p:extLst>
              <p:ext uri="{D42A27DB-BD31-4B8C-83A1-F6EECF244321}">
                <p14:modId xmlns:p14="http://schemas.microsoft.com/office/powerpoint/2010/main" val="3791415435"/>
              </p:ext>
            </p:extLst>
          </p:nvPr>
        </p:nvGraphicFramePr>
        <p:xfrm>
          <a:off x="152400" y="4038600"/>
          <a:ext cx="4419600" cy="256516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graphicFrame>
        <p:nvGraphicFramePr>
          <p:cNvPr id="5" name="Table 4">
            <a:extLst>
              <a:ext uri="{FF2B5EF4-FFF2-40B4-BE49-F238E27FC236}">
                <a16:creationId xmlns:a16="http://schemas.microsoft.com/office/drawing/2014/main" id="{F7E7EDE5-F1F1-DB8B-6EC7-7A0A46E3C0DC}"/>
              </a:ext>
            </a:extLst>
          </p:cNvPr>
          <p:cNvGraphicFramePr>
            <a:graphicFrameLocks noGrp="1"/>
          </p:cNvGraphicFramePr>
          <p:nvPr>
            <p:extLst>
              <p:ext uri="{D42A27DB-BD31-4B8C-83A1-F6EECF244321}">
                <p14:modId xmlns:p14="http://schemas.microsoft.com/office/powerpoint/2010/main" val="3476521210"/>
              </p:ext>
            </p:extLst>
          </p:nvPr>
        </p:nvGraphicFramePr>
        <p:xfrm>
          <a:off x="152400" y="4038600"/>
          <a:ext cx="4419600" cy="256516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9"/>
                  </a:ext>
                </a:extLst>
              </a:tr>
            </a:tbl>
          </a:graphicData>
        </a:graphic>
      </p:graphicFrame>
      <p:graphicFrame>
        <p:nvGraphicFramePr>
          <p:cNvPr id="6" name="Table 5">
            <a:extLst>
              <a:ext uri="{FF2B5EF4-FFF2-40B4-BE49-F238E27FC236}">
                <a16:creationId xmlns:a16="http://schemas.microsoft.com/office/drawing/2014/main" id="{4F7DB2B8-596E-4C11-E1F2-ADA5E274525B}"/>
              </a:ext>
            </a:extLst>
          </p:cNvPr>
          <p:cNvGraphicFramePr>
            <a:graphicFrameLocks noGrp="1"/>
          </p:cNvGraphicFramePr>
          <p:nvPr>
            <p:extLst>
              <p:ext uri="{D42A27DB-BD31-4B8C-83A1-F6EECF244321}">
                <p14:modId xmlns:p14="http://schemas.microsoft.com/office/powerpoint/2010/main" val="1095128700"/>
              </p:ext>
            </p:extLst>
          </p:nvPr>
        </p:nvGraphicFramePr>
        <p:xfrm>
          <a:off x="152400" y="4038600"/>
          <a:ext cx="4419600" cy="256516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9"/>
                  </a:ext>
                </a:extLst>
              </a:tr>
            </a:tbl>
          </a:graphicData>
        </a:graphic>
      </p:graphicFrame>
      <p:graphicFrame>
        <p:nvGraphicFramePr>
          <p:cNvPr id="8" name="Table 7">
            <a:extLst>
              <a:ext uri="{FF2B5EF4-FFF2-40B4-BE49-F238E27FC236}">
                <a16:creationId xmlns:a16="http://schemas.microsoft.com/office/drawing/2014/main" id="{280F77D3-89CF-DABE-7A34-71DF5E4D8E55}"/>
              </a:ext>
            </a:extLst>
          </p:cNvPr>
          <p:cNvGraphicFramePr>
            <a:graphicFrameLocks noGrp="1"/>
          </p:cNvGraphicFramePr>
          <p:nvPr>
            <p:extLst>
              <p:ext uri="{D42A27DB-BD31-4B8C-83A1-F6EECF244321}">
                <p14:modId xmlns:p14="http://schemas.microsoft.com/office/powerpoint/2010/main" val="1497845014"/>
              </p:ext>
            </p:extLst>
          </p:nvPr>
        </p:nvGraphicFramePr>
        <p:xfrm>
          <a:off x="152400" y="4038600"/>
          <a:ext cx="4419600" cy="256516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9"/>
                  </a:ext>
                </a:extLst>
              </a:tr>
            </a:tbl>
          </a:graphicData>
        </a:graphic>
      </p:graphicFrame>
      <p:graphicFrame>
        <p:nvGraphicFramePr>
          <p:cNvPr id="9" name="Table 8">
            <a:extLst>
              <a:ext uri="{FF2B5EF4-FFF2-40B4-BE49-F238E27FC236}">
                <a16:creationId xmlns:a16="http://schemas.microsoft.com/office/drawing/2014/main" id="{6BD4D652-C647-B4E8-B2BA-5888A70F9253}"/>
              </a:ext>
            </a:extLst>
          </p:cNvPr>
          <p:cNvGraphicFramePr>
            <a:graphicFrameLocks noGrp="1"/>
          </p:cNvGraphicFramePr>
          <p:nvPr>
            <p:extLst>
              <p:ext uri="{D42A27DB-BD31-4B8C-83A1-F6EECF244321}">
                <p14:modId xmlns:p14="http://schemas.microsoft.com/office/powerpoint/2010/main" val="3893249194"/>
              </p:ext>
            </p:extLst>
          </p:nvPr>
        </p:nvGraphicFramePr>
        <p:xfrm>
          <a:off x="152400" y="4038600"/>
          <a:ext cx="4419600" cy="256516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39185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500"/>
                                        <p:tgtEl>
                                          <p:spTgt spid="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fade">
                                      <p:cBhvr>
                                        <p:cTn id="7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FED24A-A2C3-D025-350F-55D69A462305}"/>
              </a:ext>
            </a:extLst>
          </p:cNvPr>
          <p:cNvPicPr>
            <a:picLocks noChangeAspect="1"/>
          </p:cNvPicPr>
          <p:nvPr/>
        </p:nvPicPr>
        <p:blipFill rotWithShape="1">
          <a:blip r:embed="rId2">
            <a:extLst>
              <a:ext uri="{28A0092B-C50C-407E-A947-70E740481C1C}">
                <a14:useLocalDpi xmlns:a14="http://schemas.microsoft.com/office/drawing/2010/main" val="0"/>
              </a:ext>
            </a:extLst>
          </a:blip>
          <a:srcRect r="52399"/>
          <a:stretch/>
        </p:blipFill>
        <p:spPr>
          <a:xfrm>
            <a:off x="0" y="0"/>
            <a:ext cx="435264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660874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31F331-2341-EA99-C0F4-772CBF94CBB9}"/>
              </a:ext>
            </a:extLst>
          </p:cNvPr>
          <p:cNvPicPr>
            <a:picLocks noChangeAspect="1"/>
          </p:cNvPicPr>
          <p:nvPr/>
        </p:nvPicPr>
        <p:blipFill rotWithShape="1">
          <a:blip r:embed="rId2">
            <a:extLst>
              <a:ext uri="{28A0092B-C50C-407E-A947-70E740481C1C}">
                <a14:useLocalDpi xmlns:a14="http://schemas.microsoft.com/office/drawing/2010/main" val="0"/>
              </a:ext>
            </a:extLst>
          </a:blip>
          <a:srcRect r="52399"/>
          <a:stretch/>
        </p:blipFill>
        <p:spPr>
          <a:xfrm>
            <a:off x="0" y="0"/>
            <a:ext cx="435264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85 lids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251907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2-7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20320597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7192599"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7314526"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256288" y="548717"/>
            <a:ext cx="1403730" cy="723896"/>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2321192" y="1266458"/>
            <a:ext cx="1220206" cy="553998"/>
          </a:xfrm>
          <a:prstGeom prst="rect">
            <a:avLst/>
          </a:prstGeom>
          <a:noFill/>
        </p:spPr>
        <p:txBody>
          <a:bodyPr wrap="none" rtlCol="0">
            <a:spAutoFit/>
          </a:bodyPr>
          <a:lstStyle/>
          <a:p>
            <a:pPr algn="ctr"/>
            <a:r>
              <a:rPr lang="en-US" sz="1000" b="1" dirty="0"/>
              <a:t>How do I subscribe </a:t>
            </a:r>
          </a:p>
          <a:p>
            <a:pPr algn="ctr"/>
            <a:r>
              <a:rPr lang="en-US" sz="1000" b="1" dirty="0"/>
              <a:t>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879541"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896028"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5612617"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5545051"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pic>
        <p:nvPicPr>
          <p:cNvPr id="5" name="Picture 4">
            <a:hlinkClick r:id="rId37"/>
            <a:extLst>
              <a:ext uri="{FF2B5EF4-FFF2-40B4-BE49-F238E27FC236}">
                <a16:creationId xmlns:a16="http://schemas.microsoft.com/office/drawing/2014/main" id="{6FD98D1B-C6CD-E00D-5C61-F54ED4CB0B07}"/>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298198" y="269989"/>
            <a:ext cx="1770096" cy="995680"/>
          </a:xfrm>
          <a:prstGeom prst="rect">
            <a:avLst/>
          </a:prstGeom>
        </p:spPr>
      </p:pic>
      <p:sp>
        <p:nvSpPr>
          <p:cNvPr id="7" name="TextBox 6">
            <a:extLst>
              <a:ext uri="{FF2B5EF4-FFF2-40B4-BE49-F238E27FC236}">
                <a16:creationId xmlns:a16="http://schemas.microsoft.com/office/drawing/2014/main" id="{3D0A3F41-74A7-4E82-801F-C909D03E8751}"/>
              </a:ext>
            </a:extLst>
          </p:cNvPr>
          <p:cNvSpPr txBox="1"/>
          <p:nvPr/>
        </p:nvSpPr>
        <p:spPr>
          <a:xfrm>
            <a:off x="80789" y="1250626"/>
            <a:ext cx="2141933" cy="553998"/>
          </a:xfrm>
          <a:prstGeom prst="rect">
            <a:avLst/>
          </a:prstGeom>
          <a:noFill/>
        </p:spPr>
        <p:txBody>
          <a:bodyPr wrap="none" rtlCol="0">
            <a:spAutoFit/>
          </a:bodyPr>
          <a:lstStyle/>
          <a:p>
            <a:pPr algn="ctr"/>
            <a:r>
              <a:rPr lang="en-US" sz="1000" b="1" dirty="0"/>
              <a:t>Leaping Numbers Pattern Challenges</a:t>
            </a:r>
          </a:p>
          <a:p>
            <a:pPr algn="ctr"/>
            <a:r>
              <a:rPr lang="en-US" sz="1000" b="1" dirty="0"/>
              <a:t>Perfect for Leap Day!</a:t>
            </a:r>
          </a:p>
          <a:p>
            <a:pPr algn="ctr"/>
            <a:r>
              <a:rPr lang="en-US" sz="1000" b="1" dirty="0">
                <a:hlinkClick r:id="rId37"/>
              </a:rPr>
              <a:t>View the entire playlist here.</a:t>
            </a:r>
            <a:endParaRPr lang="en-US" sz="1000" b="1" dirty="0"/>
          </a:p>
        </p:txBody>
      </p:sp>
    </p:spTree>
    <p:extLst>
      <p:ext uri="{BB962C8B-B14F-4D97-AF65-F5344CB8AC3E}">
        <p14:creationId xmlns:p14="http://schemas.microsoft.com/office/powerpoint/2010/main" val="2178407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“Lids is Spelled </a:t>
            </a:r>
          </a:p>
          <a:p>
            <a:r>
              <a:rPr lang="en-US" sz="6000" b="1" dirty="0">
                <a:solidFill>
                  <a:srgbClr val="FFFF00"/>
                </a:solidFill>
              </a:rPr>
              <a:t>with the Letter 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B6669F-4D0A-7AE7-9126-6A9F7BF516CE}"/>
              </a:ext>
            </a:extLst>
          </p:cNvPr>
          <p:cNvPicPr>
            <a:picLocks noChangeAspect="1"/>
          </p:cNvPicPr>
          <p:nvPr/>
        </p:nvPicPr>
        <p:blipFill rotWithShape="1">
          <a:blip r:embed="rId2">
            <a:extLst>
              <a:ext uri="{28A0092B-C50C-407E-A947-70E740481C1C}">
                <a14:useLocalDpi xmlns:a14="http://schemas.microsoft.com/office/drawing/2010/main" val="0"/>
              </a:ext>
            </a:extLst>
          </a:blip>
          <a:srcRect r="52399"/>
          <a:stretch/>
        </p:blipFill>
        <p:spPr>
          <a:xfrm>
            <a:off x="0" y="0"/>
            <a:ext cx="435264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lids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775A6C-4BEF-D9B2-E81E-9A3923E05423}"/>
              </a:ext>
            </a:extLst>
          </p:cNvPr>
          <p:cNvPicPr>
            <a:picLocks noChangeAspect="1"/>
          </p:cNvPicPr>
          <p:nvPr/>
        </p:nvPicPr>
        <p:blipFill rotWithShape="1">
          <a:blip r:embed="rId2">
            <a:extLst>
              <a:ext uri="{28A0092B-C50C-407E-A947-70E740481C1C}">
                <a14:useLocalDpi xmlns:a14="http://schemas.microsoft.com/office/drawing/2010/main" val="0"/>
              </a:ext>
            </a:extLst>
          </a:blip>
          <a:srcRect r="52399"/>
          <a:stretch/>
        </p:blipFill>
        <p:spPr>
          <a:xfrm>
            <a:off x="0" y="0"/>
            <a:ext cx="435264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Count by 5’s from 5 to 100.  </a:t>
            </a:r>
          </a:p>
          <a:p>
            <a:pPr algn="ctr"/>
            <a:r>
              <a:rPr lang="en-US" b="1" dirty="0">
                <a:solidFill>
                  <a:schemeClr val="tx1"/>
                </a:solidFill>
              </a:rPr>
              <a:t>The answer is one of those numbers.</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has two digits.  </a:t>
            </a:r>
          </a:p>
          <a:p>
            <a:pPr algn="ctr"/>
            <a:r>
              <a:rPr lang="en-US" b="1" dirty="0">
                <a:solidFill>
                  <a:schemeClr val="tx1"/>
                </a:solidFill>
              </a:rPr>
              <a:t>The digit in the ones place is not the same as the digit in the tens place.</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Eliminate all the numbers </a:t>
            </a:r>
          </a:p>
          <a:p>
            <a:pPr algn="ctr"/>
            <a:r>
              <a:rPr lang="en-US" b="1" dirty="0">
                <a:solidFill>
                  <a:schemeClr val="tx1"/>
                </a:solidFill>
              </a:rPr>
              <a:t>between 9 and 49.  </a:t>
            </a:r>
          </a:p>
          <a:p>
            <a:pPr algn="ctr"/>
            <a:r>
              <a:rPr lang="en-US" b="1" u="sng" dirty="0">
                <a:solidFill>
                  <a:schemeClr val="tx1"/>
                </a:solidFill>
              </a:rPr>
              <a:t>Also</a:t>
            </a:r>
            <a:r>
              <a:rPr lang="en-US" b="1" dirty="0">
                <a:solidFill>
                  <a:schemeClr val="tx1"/>
                </a:solidFill>
              </a:rPr>
              <a:t> eliminate the sum of 40 + 40.</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Nine pips (dots) can be seen on the die.  The answer does not include the digit 9.</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A die has </a:t>
            </a:r>
            <a:r>
              <a:rPr lang="en-US" b="1" u="sng" dirty="0">
                <a:solidFill>
                  <a:schemeClr val="tx1"/>
                </a:solidFill>
              </a:rPr>
              <a:t>s</a:t>
            </a:r>
            <a:r>
              <a:rPr lang="en-US" b="1" dirty="0">
                <a:solidFill>
                  <a:schemeClr val="tx1"/>
                </a:solidFill>
              </a:rPr>
              <a:t>ix </a:t>
            </a:r>
            <a:r>
              <a:rPr lang="en-US" b="1" u="sng" dirty="0">
                <a:solidFill>
                  <a:schemeClr val="tx1"/>
                </a:solidFill>
              </a:rPr>
              <a:t>s</a:t>
            </a:r>
            <a:r>
              <a:rPr lang="en-US" b="1" dirty="0">
                <a:solidFill>
                  <a:schemeClr val="tx1"/>
                </a:solidFill>
              </a:rPr>
              <a:t>ides, but the answer is not </a:t>
            </a:r>
            <a:r>
              <a:rPr lang="en-US" b="1" u="sng" dirty="0">
                <a:solidFill>
                  <a:schemeClr val="tx1"/>
                </a:solidFill>
              </a:rPr>
              <a:t>s</a:t>
            </a:r>
            <a:r>
              <a:rPr lang="en-US" b="1" dirty="0">
                <a:solidFill>
                  <a:schemeClr val="tx1"/>
                </a:solidFill>
              </a:rPr>
              <a:t>pelled with the letter </a:t>
            </a:r>
            <a:r>
              <a:rPr lang="en-US" b="1" u="sng" dirty="0">
                <a:solidFill>
                  <a:schemeClr val="tx1"/>
                </a:solidFill>
              </a:rPr>
              <a:t>s</a:t>
            </a:r>
            <a:r>
              <a:rPr lang="en-US" b="1" dirty="0">
                <a:solidFill>
                  <a:schemeClr val="tx1"/>
                </a:solidFill>
              </a:rPr>
              <a:t>.</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FED24A-A2C3-D025-350F-55D69A462305}"/>
              </a:ext>
            </a:extLst>
          </p:cNvPr>
          <p:cNvPicPr>
            <a:picLocks noChangeAspect="1"/>
          </p:cNvPicPr>
          <p:nvPr/>
        </p:nvPicPr>
        <p:blipFill rotWithShape="1">
          <a:blip r:embed="rId2">
            <a:extLst>
              <a:ext uri="{28A0092B-C50C-407E-A947-70E740481C1C}">
                <a14:useLocalDpi xmlns:a14="http://schemas.microsoft.com/office/drawing/2010/main" val="0"/>
              </a:ext>
            </a:extLst>
          </a:blip>
          <a:srcRect r="52399"/>
          <a:stretch/>
        </p:blipFill>
        <p:spPr>
          <a:xfrm>
            <a:off x="0" y="0"/>
            <a:ext cx="435264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31F331-2341-EA99-C0F4-772CBF94CBB9}"/>
              </a:ext>
            </a:extLst>
          </p:cNvPr>
          <p:cNvPicPr>
            <a:picLocks noChangeAspect="1"/>
          </p:cNvPicPr>
          <p:nvPr/>
        </p:nvPicPr>
        <p:blipFill rotWithShape="1">
          <a:blip r:embed="rId2">
            <a:extLst>
              <a:ext uri="{28A0092B-C50C-407E-A947-70E740481C1C}">
                <a14:useLocalDpi xmlns:a14="http://schemas.microsoft.com/office/drawing/2010/main" val="0"/>
              </a:ext>
            </a:extLst>
          </a:blip>
          <a:srcRect r="52399"/>
          <a:stretch/>
        </p:blipFill>
        <p:spPr>
          <a:xfrm>
            <a:off x="0" y="0"/>
            <a:ext cx="435264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85 lids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7192599"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7314526"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256288" y="548717"/>
            <a:ext cx="1403730" cy="723896"/>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2321192" y="1266458"/>
            <a:ext cx="1220206" cy="553998"/>
          </a:xfrm>
          <a:prstGeom prst="rect">
            <a:avLst/>
          </a:prstGeom>
          <a:noFill/>
        </p:spPr>
        <p:txBody>
          <a:bodyPr wrap="none" rtlCol="0">
            <a:spAutoFit/>
          </a:bodyPr>
          <a:lstStyle/>
          <a:p>
            <a:pPr algn="ctr"/>
            <a:r>
              <a:rPr lang="en-US" sz="1000" b="1" dirty="0"/>
              <a:t>How do I subscribe </a:t>
            </a:r>
          </a:p>
          <a:p>
            <a:pPr algn="ctr"/>
            <a:r>
              <a:rPr lang="en-US" sz="1000" b="1" dirty="0"/>
              <a:t>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879541"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896028"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5612617"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5545051"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pic>
        <p:nvPicPr>
          <p:cNvPr id="5" name="Picture 4">
            <a:hlinkClick r:id="rId37"/>
            <a:extLst>
              <a:ext uri="{FF2B5EF4-FFF2-40B4-BE49-F238E27FC236}">
                <a16:creationId xmlns:a16="http://schemas.microsoft.com/office/drawing/2014/main" id="{6FD98D1B-C6CD-E00D-5C61-F54ED4CB0B07}"/>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298198" y="269989"/>
            <a:ext cx="1770096" cy="995680"/>
          </a:xfrm>
          <a:prstGeom prst="rect">
            <a:avLst/>
          </a:prstGeom>
        </p:spPr>
      </p:pic>
      <p:sp>
        <p:nvSpPr>
          <p:cNvPr id="7" name="TextBox 6">
            <a:extLst>
              <a:ext uri="{FF2B5EF4-FFF2-40B4-BE49-F238E27FC236}">
                <a16:creationId xmlns:a16="http://schemas.microsoft.com/office/drawing/2014/main" id="{3D0A3F41-74A7-4E82-801F-C909D03E8751}"/>
              </a:ext>
            </a:extLst>
          </p:cNvPr>
          <p:cNvSpPr txBox="1"/>
          <p:nvPr/>
        </p:nvSpPr>
        <p:spPr>
          <a:xfrm>
            <a:off x="80789" y="1250626"/>
            <a:ext cx="2141933" cy="553998"/>
          </a:xfrm>
          <a:prstGeom prst="rect">
            <a:avLst/>
          </a:prstGeom>
          <a:noFill/>
        </p:spPr>
        <p:txBody>
          <a:bodyPr wrap="none" rtlCol="0">
            <a:spAutoFit/>
          </a:bodyPr>
          <a:lstStyle/>
          <a:p>
            <a:pPr algn="ctr"/>
            <a:r>
              <a:rPr lang="en-US" sz="1000" b="1" dirty="0"/>
              <a:t>Leaping Numbers Pattern Challenges</a:t>
            </a:r>
          </a:p>
          <a:p>
            <a:pPr algn="ctr"/>
            <a:r>
              <a:rPr lang="en-US" sz="1000" b="1" dirty="0"/>
              <a:t>Perfect for Leap Day!</a:t>
            </a:r>
          </a:p>
          <a:p>
            <a:pPr algn="ctr"/>
            <a:r>
              <a:rPr lang="en-US" sz="1000" b="1" dirty="0">
                <a:hlinkClick r:id="rId37"/>
              </a:rPr>
              <a:t>View the entire playlist here.</a:t>
            </a:r>
            <a:endParaRPr lang="en-US" sz="1000" b="1" dirty="0"/>
          </a:p>
        </p:txBody>
      </p:sp>
    </p:spTree>
    <p:extLst>
      <p:ext uri="{BB962C8B-B14F-4D97-AF65-F5344CB8AC3E}">
        <p14:creationId xmlns:p14="http://schemas.microsoft.com/office/powerpoint/2010/main" val="2597926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“Lids is Spelled </a:t>
            </a:r>
          </a:p>
          <a:p>
            <a:r>
              <a:rPr lang="en-US" sz="6000" b="1" dirty="0">
                <a:solidFill>
                  <a:srgbClr val="FFFF00"/>
                </a:solidFill>
              </a:rPr>
              <a:t>with the Letter 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71199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10253</TotalTime>
  <Words>2974</Words>
  <Application>Microsoft Office PowerPoint</Application>
  <PresentationFormat>On-screen Show (4:3)</PresentationFormat>
  <Paragraphs>1030</Paragraphs>
  <Slides>20</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208</cp:revision>
  <dcterms:created xsi:type="dcterms:W3CDTF">2020-11-09T02:38:45Z</dcterms:created>
  <dcterms:modified xsi:type="dcterms:W3CDTF">2024-02-16T15:10:34Z</dcterms:modified>
</cp:coreProperties>
</file>