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1680" r:id="rId2"/>
    <p:sldId id="257" r:id="rId3"/>
    <p:sldId id="258" r:id="rId4"/>
    <p:sldId id="259" r:id="rId5"/>
    <p:sldId id="260" r:id="rId6"/>
    <p:sldId id="261" r:id="rId7"/>
    <p:sldId id="1687" r:id="rId8"/>
    <p:sldId id="1690" r:id="rId9"/>
    <p:sldId id="1691" r:id="rId10"/>
    <p:sldId id="1702" r:id="rId11"/>
    <p:sldId id="1693" r:id="rId12"/>
    <p:sldId id="1694" r:id="rId13"/>
    <p:sldId id="1695" r:id="rId14"/>
    <p:sldId id="1696" r:id="rId15"/>
    <p:sldId id="1697" r:id="rId16"/>
    <p:sldId id="1698" r:id="rId17"/>
    <p:sldId id="1699" r:id="rId18"/>
    <p:sldId id="1700" r:id="rId19"/>
    <p:sldId id="170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50"/>
    <a:srgbClr val="FF00FF"/>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7" d="100"/>
          <a:sy n="107" d="100"/>
        </p:scale>
        <p:origin x="1176" y="11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2/16/2024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7</a:t>
            </a:fld>
            <a:endParaRPr lang="en-US"/>
          </a:p>
        </p:txBody>
      </p:sp>
    </p:spTree>
    <p:extLst>
      <p:ext uri="{BB962C8B-B14F-4D97-AF65-F5344CB8AC3E}">
        <p14:creationId xmlns:p14="http://schemas.microsoft.com/office/powerpoint/2010/main" val="759672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13</a:t>
            </a:fld>
            <a:endParaRPr lang="en-US"/>
          </a:p>
        </p:txBody>
      </p:sp>
    </p:spTree>
    <p:extLst>
      <p:ext uri="{BB962C8B-B14F-4D97-AF65-F5344CB8AC3E}">
        <p14:creationId xmlns:p14="http://schemas.microsoft.com/office/powerpoint/2010/main" val="3280601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16</a:t>
            </a:fld>
            <a:endParaRPr lang="en-US"/>
          </a:p>
        </p:txBody>
      </p:sp>
    </p:spTree>
    <p:extLst>
      <p:ext uri="{BB962C8B-B14F-4D97-AF65-F5344CB8AC3E}">
        <p14:creationId xmlns:p14="http://schemas.microsoft.com/office/powerpoint/2010/main" val="509529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19</a:t>
            </a:fld>
            <a:endParaRPr lang="en-US"/>
          </a:p>
        </p:txBody>
      </p:sp>
    </p:spTree>
    <p:extLst>
      <p:ext uri="{BB962C8B-B14F-4D97-AF65-F5344CB8AC3E}">
        <p14:creationId xmlns:p14="http://schemas.microsoft.com/office/powerpoint/2010/main" val="3420344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2/16/2024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2/16/2024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2/16/2024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2/16/2024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37" Type="http://schemas.openxmlformats.org/officeDocument/2006/relationships/hyperlink" Target="https://youtube.com/playlist?list=PL9womXq-z7vCvXZCUYEhCWvuiK9QPk1_X&amp;si=JFKWxDOhrqVlxRon"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36" Type="http://schemas.openxmlformats.org/officeDocument/2006/relationships/image" Target="../media/image17.jpeg"/><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stevewyborney.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4.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37" Type="http://schemas.openxmlformats.org/officeDocument/2006/relationships/hyperlink" Target="https://youtube.com/playlist?list=PL9womXq-z7vCvXZCUYEhCWvuiK9QPk1_X&amp;si=JFKWxDOhrqVlxRon"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36" Type="http://schemas.openxmlformats.org/officeDocument/2006/relationships/image" Target="../media/image17.jpeg"/><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37" Type="http://schemas.openxmlformats.org/officeDocument/2006/relationships/hyperlink" Target="https://youtube.com/playlist?list=PL9womXq-z7vCvXZCUYEhCWvuiK9QPk1_X&amp;si=JFKWxDOhrqVlxRon"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36" Type="http://schemas.openxmlformats.org/officeDocument/2006/relationships/image" Target="../media/image17.jpeg"/><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2-7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2032059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1025E0-516A-B4B8-2DE8-788ACF62E06B}"/>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502023" y="0"/>
            <a:ext cx="3765177" cy="5647765"/>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between 30 and 60.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Cross off the numbers in this pattern:  30, 32, 34, 36, …</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includes the digit 3.</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does not include </a:t>
            </a:r>
          </a:p>
          <a:p>
            <a:pPr algn="ctr"/>
            <a:r>
              <a:rPr lang="en-US" sz="2000" b="1" dirty="0">
                <a:solidFill>
                  <a:schemeClr val="tx1"/>
                </a:solidFill>
              </a:rPr>
              <a:t>the digit 1 or the digit 4.</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Eliminate 3 numbers with this clue.</a:t>
            </a:r>
          </a:p>
          <a:p>
            <a:pPr algn="ctr"/>
            <a:endParaRPr lang="en-US" sz="1100" b="1" dirty="0">
              <a:solidFill>
                <a:schemeClr val="tx1"/>
              </a:solidFill>
            </a:endParaRPr>
          </a:p>
          <a:p>
            <a:pPr algn="ctr"/>
            <a:r>
              <a:rPr lang="en-US" sz="2000" b="1" dirty="0">
                <a:solidFill>
                  <a:schemeClr val="tx1"/>
                </a:solidFill>
              </a:rPr>
              <a:t>34, ____ , 36, ____ 38, ____</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BD206415-DE3D-199F-AC5E-F7F40AEC8C19}"/>
              </a:ext>
            </a:extLst>
          </p:cNvPr>
          <p:cNvGraphicFramePr>
            <a:graphicFrameLocks noGrp="1"/>
          </p:cNvGraphicFramePr>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993582956"/>
                    </a:ext>
                  </a:extLst>
                </a:gridCol>
                <a:gridCol w="441960">
                  <a:extLst>
                    <a:ext uri="{9D8B030D-6E8A-4147-A177-3AD203B41FA5}">
                      <a16:colId xmlns:a16="http://schemas.microsoft.com/office/drawing/2014/main" val="2049270565"/>
                    </a:ext>
                  </a:extLst>
                </a:gridCol>
                <a:gridCol w="441960">
                  <a:extLst>
                    <a:ext uri="{9D8B030D-6E8A-4147-A177-3AD203B41FA5}">
                      <a16:colId xmlns:a16="http://schemas.microsoft.com/office/drawing/2014/main" val="1246339004"/>
                    </a:ext>
                  </a:extLst>
                </a:gridCol>
                <a:gridCol w="441960">
                  <a:extLst>
                    <a:ext uri="{9D8B030D-6E8A-4147-A177-3AD203B41FA5}">
                      <a16:colId xmlns:a16="http://schemas.microsoft.com/office/drawing/2014/main" val="1212807536"/>
                    </a:ext>
                  </a:extLst>
                </a:gridCol>
                <a:gridCol w="441960">
                  <a:extLst>
                    <a:ext uri="{9D8B030D-6E8A-4147-A177-3AD203B41FA5}">
                      <a16:colId xmlns:a16="http://schemas.microsoft.com/office/drawing/2014/main" val="3456823320"/>
                    </a:ext>
                  </a:extLst>
                </a:gridCol>
                <a:gridCol w="441960">
                  <a:extLst>
                    <a:ext uri="{9D8B030D-6E8A-4147-A177-3AD203B41FA5}">
                      <a16:colId xmlns:a16="http://schemas.microsoft.com/office/drawing/2014/main" val="4284548927"/>
                    </a:ext>
                  </a:extLst>
                </a:gridCol>
                <a:gridCol w="441960">
                  <a:extLst>
                    <a:ext uri="{9D8B030D-6E8A-4147-A177-3AD203B41FA5}">
                      <a16:colId xmlns:a16="http://schemas.microsoft.com/office/drawing/2014/main" val="121626516"/>
                    </a:ext>
                  </a:extLst>
                </a:gridCol>
                <a:gridCol w="441960">
                  <a:extLst>
                    <a:ext uri="{9D8B030D-6E8A-4147-A177-3AD203B41FA5}">
                      <a16:colId xmlns:a16="http://schemas.microsoft.com/office/drawing/2014/main" val="690454554"/>
                    </a:ext>
                  </a:extLst>
                </a:gridCol>
                <a:gridCol w="441960">
                  <a:extLst>
                    <a:ext uri="{9D8B030D-6E8A-4147-A177-3AD203B41FA5}">
                      <a16:colId xmlns:a16="http://schemas.microsoft.com/office/drawing/2014/main" val="3931587298"/>
                    </a:ext>
                  </a:extLst>
                </a:gridCol>
                <a:gridCol w="441960">
                  <a:extLst>
                    <a:ext uri="{9D8B030D-6E8A-4147-A177-3AD203B41FA5}">
                      <a16:colId xmlns:a16="http://schemas.microsoft.com/office/drawing/2014/main" val="1191190321"/>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4251453"/>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7843796"/>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11937047"/>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6134747"/>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25082875"/>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56335294"/>
                  </a:ext>
                </a:extLst>
              </a:tr>
            </a:tbl>
          </a:graphicData>
        </a:graphic>
      </p:graphicFrame>
    </p:spTree>
    <p:extLst>
      <p:ext uri="{BB962C8B-B14F-4D97-AF65-F5344CB8AC3E}">
        <p14:creationId xmlns:p14="http://schemas.microsoft.com/office/powerpoint/2010/main" val="2888112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45B205-7326-8796-E68C-D221BD1A0EF7}"/>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086975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B82416-4EDE-A46C-8857-B7402FE9384D}"/>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33 carrots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561807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7192599"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7314526"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2256288" y="548717"/>
            <a:ext cx="1403730" cy="723896"/>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2321192" y="1266458"/>
            <a:ext cx="1220206" cy="553998"/>
          </a:xfrm>
          <a:prstGeom prst="rect">
            <a:avLst/>
          </a:prstGeom>
          <a:noFill/>
        </p:spPr>
        <p:txBody>
          <a:bodyPr wrap="none" rtlCol="0">
            <a:spAutoFit/>
          </a:bodyPr>
          <a:lstStyle/>
          <a:p>
            <a:pPr algn="ctr"/>
            <a:r>
              <a:rPr lang="en-US" sz="1000" b="1" dirty="0"/>
              <a:t>How do I subscribe </a:t>
            </a:r>
          </a:p>
          <a:p>
            <a:pPr algn="ctr"/>
            <a:r>
              <a:rPr lang="en-US" sz="1000" b="1" dirty="0"/>
              <a:t>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879541"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896028"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pic>
        <p:nvPicPr>
          <p:cNvPr id="3" name="Picture 2">
            <a:hlinkClick r:id="rId20"/>
            <a:extLst>
              <a:ext uri="{FF2B5EF4-FFF2-40B4-BE49-F238E27FC236}">
                <a16:creationId xmlns:a16="http://schemas.microsoft.com/office/drawing/2014/main" id="{45302E3A-5E38-CF80-A516-5E68FE980C92}"/>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5612617" y="400995"/>
            <a:ext cx="1490635" cy="1117977"/>
          </a:xfrm>
          <a:prstGeom prst="rect">
            <a:avLst/>
          </a:prstGeom>
        </p:spPr>
      </p:pic>
      <p:sp>
        <p:nvSpPr>
          <p:cNvPr id="4" name="TextBox 3">
            <a:extLst>
              <a:ext uri="{FF2B5EF4-FFF2-40B4-BE49-F238E27FC236}">
                <a16:creationId xmlns:a16="http://schemas.microsoft.com/office/drawing/2014/main" id="{EFE472EC-3976-3D46-2801-34D8480C6777}"/>
              </a:ext>
            </a:extLst>
          </p:cNvPr>
          <p:cNvSpPr txBox="1"/>
          <p:nvPr/>
        </p:nvSpPr>
        <p:spPr>
          <a:xfrm>
            <a:off x="5545051" y="1559148"/>
            <a:ext cx="1625766" cy="246221"/>
          </a:xfrm>
          <a:prstGeom prst="rect">
            <a:avLst/>
          </a:prstGeom>
          <a:noFill/>
        </p:spPr>
        <p:txBody>
          <a:bodyPr wrap="none" rtlCol="0">
            <a:spAutoFit/>
          </a:bodyPr>
          <a:lstStyle/>
          <a:p>
            <a:pPr algn="ctr"/>
            <a:r>
              <a:rPr lang="en-US" sz="1000" b="1" dirty="0">
                <a:hlinkClick r:id="rId20"/>
              </a:rPr>
              <a:t>New Estimation Clipboards</a:t>
            </a:r>
            <a:endParaRPr lang="en-US" sz="1000" b="1" dirty="0"/>
          </a:p>
        </p:txBody>
      </p:sp>
      <p:pic>
        <p:nvPicPr>
          <p:cNvPr id="5" name="Picture 4">
            <a:hlinkClick r:id="rId37"/>
            <a:extLst>
              <a:ext uri="{FF2B5EF4-FFF2-40B4-BE49-F238E27FC236}">
                <a16:creationId xmlns:a16="http://schemas.microsoft.com/office/drawing/2014/main" id="{6FD98D1B-C6CD-E00D-5C61-F54ED4CB0B07}"/>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298198" y="269989"/>
            <a:ext cx="1770096" cy="995680"/>
          </a:xfrm>
          <a:prstGeom prst="rect">
            <a:avLst/>
          </a:prstGeom>
        </p:spPr>
      </p:pic>
      <p:sp>
        <p:nvSpPr>
          <p:cNvPr id="7" name="TextBox 6">
            <a:extLst>
              <a:ext uri="{FF2B5EF4-FFF2-40B4-BE49-F238E27FC236}">
                <a16:creationId xmlns:a16="http://schemas.microsoft.com/office/drawing/2014/main" id="{3D0A3F41-74A7-4E82-801F-C909D03E8751}"/>
              </a:ext>
            </a:extLst>
          </p:cNvPr>
          <p:cNvSpPr txBox="1"/>
          <p:nvPr/>
        </p:nvSpPr>
        <p:spPr>
          <a:xfrm>
            <a:off x="80789" y="1250626"/>
            <a:ext cx="2141933" cy="553998"/>
          </a:xfrm>
          <a:prstGeom prst="rect">
            <a:avLst/>
          </a:prstGeom>
          <a:noFill/>
        </p:spPr>
        <p:txBody>
          <a:bodyPr wrap="none" rtlCol="0">
            <a:spAutoFit/>
          </a:bodyPr>
          <a:lstStyle/>
          <a:p>
            <a:pPr algn="ctr"/>
            <a:r>
              <a:rPr lang="en-US" sz="1000" b="1" dirty="0"/>
              <a:t>Leaping Numbers Pattern Challenges</a:t>
            </a:r>
          </a:p>
          <a:p>
            <a:pPr algn="ctr"/>
            <a:r>
              <a:rPr lang="en-US" sz="1000" b="1" dirty="0"/>
              <a:t>Perfect for Leap Day!</a:t>
            </a:r>
          </a:p>
          <a:p>
            <a:pPr algn="ctr"/>
            <a:r>
              <a:rPr lang="en-US" sz="1000" b="1" dirty="0">
                <a:hlinkClick r:id="rId37"/>
              </a:rPr>
              <a:t>View the entire playlist here.</a:t>
            </a:r>
            <a:endParaRPr lang="en-US" sz="1000" b="1" dirty="0"/>
          </a:p>
        </p:txBody>
      </p:sp>
    </p:spTree>
    <p:extLst>
      <p:ext uri="{BB962C8B-B14F-4D97-AF65-F5344CB8AC3E}">
        <p14:creationId xmlns:p14="http://schemas.microsoft.com/office/powerpoint/2010/main" val="1466816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“Bunny’s Favorite</a:t>
            </a:r>
          </a:p>
          <a:p>
            <a:r>
              <a:rPr lang="en-US" sz="6000" b="1" dirty="0">
                <a:solidFill>
                  <a:srgbClr val="FFFF00"/>
                </a:solidFill>
              </a:rPr>
              <a:t>Esti-Mystery”</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22989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FE5D86-5A29-8D8F-0647-0AF7A438CFF0}"/>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carrots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80327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1025E0-516A-B4B8-2DE8-788ACF62E06B}"/>
              </a:ext>
            </a:extLst>
          </p:cNvPr>
          <p:cNvPicPr>
            <a:picLocks noChangeAspect="1"/>
          </p:cNvPicPr>
          <p:nvPr/>
        </p:nvPicPr>
        <p:blipFill rotWithShape="1">
          <a:blip r:embed="rId3">
            <a:extLst>
              <a:ext uri="{28A0092B-C50C-407E-A947-70E740481C1C}">
                <a14:useLocalDpi xmlns:a14="http://schemas.microsoft.com/office/drawing/2010/main" val="0"/>
              </a:ext>
            </a:extLst>
          </a:blip>
          <a:srcRect r="50000"/>
          <a:stretch/>
        </p:blipFill>
        <p:spPr>
          <a:xfrm>
            <a:off x="502023" y="0"/>
            <a:ext cx="3765177" cy="5647765"/>
          </a:xfrm>
          <a:prstGeom prst="rect">
            <a:avLst/>
          </a:prstGeom>
        </p:spPr>
      </p:pic>
      <p:graphicFrame>
        <p:nvGraphicFramePr>
          <p:cNvPr id="2" name="Table 1">
            <a:extLst>
              <a:ext uri="{FF2B5EF4-FFF2-40B4-BE49-F238E27FC236}">
                <a16:creationId xmlns:a16="http://schemas.microsoft.com/office/drawing/2014/main" id="{BD206415-DE3D-199F-AC5E-F7F40AEC8C19}"/>
              </a:ext>
            </a:extLst>
          </p:cNvPr>
          <p:cNvGraphicFramePr>
            <a:graphicFrameLocks noGrp="1"/>
          </p:cNvGraphicFramePr>
          <p:nvPr>
            <p:extLst>
              <p:ext uri="{D42A27DB-BD31-4B8C-83A1-F6EECF244321}">
                <p14:modId xmlns:p14="http://schemas.microsoft.com/office/powerpoint/2010/main" val="3417548082"/>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993582956"/>
                    </a:ext>
                  </a:extLst>
                </a:gridCol>
                <a:gridCol w="441960">
                  <a:extLst>
                    <a:ext uri="{9D8B030D-6E8A-4147-A177-3AD203B41FA5}">
                      <a16:colId xmlns:a16="http://schemas.microsoft.com/office/drawing/2014/main" val="2049270565"/>
                    </a:ext>
                  </a:extLst>
                </a:gridCol>
                <a:gridCol w="441960">
                  <a:extLst>
                    <a:ext uri="{9D8B030D-6E8A-4147-A177-3AD203B41FA5}">
                      <a16:colId xmlns:a16="http://schemas.microsoft.com/office/drawing/2014/main" val="1246339004"/>
                    </a:ext>
                  </a:extLst>
                </a:gridCol>
                <a:gridCol w="441960">
                  <a:extLst>
                    <a:ext uri="{9D8B030D-6E8A-4147-A177-3AD203B41FA5}">
                      <a16:colId xmlns:a16="http://schemas.microsoft.com/office/drawing/2014/main" val="1212807536"/>
                    </a:ext>
                  </a:extLst>
                </a:gridCol>
                <a:gridCol w="441960">
                  <a:extLst>
                    <a:ext uri="{9D8B030D-6E8A-4147-A177-3AD203B41FA5}">
                      <a16:colId xmlns:a16="http://schemas.microsoft.com/office/drawing/2014/main" val="3456823320"/>
                    </a:ext>
                  </a:extLst>
                </a:gridCol>
                <a:gridCol w="441960">
                  <a:extLst>
                    <a:ext uri="{9D8B030D-6E8A-4147-A177-3AD203B41FA5}">
                      <a16:colId xmlns:a16="http://schemas.microsoft.com/office/drawing/2014/main" val="4284548927"/>
                    </a:ext>
                  </a:extLst>
                </a:gridCol>
                <a:gridCol w="441960">
                  <a:extLst>
                    <a:ext uri="{9D8B030D-6E8A-4147-A177-3AD203B41FA5}">
                      <a16:colId xmlns:a16="http://schemas.microsoft.com/office/drawing/2014/main" val="121626516"/>
                    </a:ext>
                  </a:extLst>
                </a:gridCol>
                <a:gridCol w="441960">
                  <a:extLst>
                    <a:ext uri="{9D8B030D-6E8A-4147-A177-3AD203B41FA5}">
                      <a16:colId xmlns:a16="http://schemas.microsoft.com/office/drawing/2014/main" val="690454554"/>
                    </a:ext>
                  </a:extLst>
                </a:gridCol>
                <a:gridCol w="441960">
                  <a:extLst>
                    <a:ext uri="{9D8B030D-6E8A-4147-A177-3AD203B41FA5}">
                      <a16:colId xmlns:a16="http://schemas.microsoft.com/office/drawing/2014/main" val="3931587298"/>
                    </a:ext>
                  </a:extLst>
                </a:gridCol>
                <a:gridCol w="441960">
                  <a:extLst>
                    <a:ext uri="{9D8B030D-6E8A-4147-A177-3AD203B41FA5}">
                      <a16:colId xmlns:a16="http://schemas.microsoft.com/office/drawing/2014/main" val="1191190321"/>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4251453"/>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7843796"/>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11937047"/>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6134747"/>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25082875"/>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56335294"/>
                  </a:ext>
                </a:extLst>
              </a:tr>
            </a:tbl>
          </a:graphicData>
        </a:graphic>
      </p:graphicFrame>
      <p:graphicFrame>
        <p:nvGraphicFramePr>
          <p:cNvPr id="7" name="Table 6">
            <a:extLst>
              <a:ext uri="{FF2B5EF4-FFF2-40B4-BE49-F238E27FC236}">
                <a16:creationId xmlns:a16="http://schemas.microsoft.com/office/drawing/2014/main" id="{714A0A11-F5AC-6319-9DAB-CA85C122ACF3}"/>
              </a:ext>
            </a:extLst>
          </p:cNvPr>
          <p:cNvGraphicFramePr>
            <a:graphicFrameLocks noGrp="1"/>
          </p:cNvGraphicFramePr>
          <p:nvPr>
            <p:extLst>
              <p:ext uri="{D42A27DB-BD31-4B8C-83A1-F6EECF244321}">
                <p14:modId xmlns:p14="http://schemas.microsoft.com/office/powerpoint/2010/main" val="2287460245"/>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993582956"/>
                    </a:ext>
                  </a:extLst>
                </a:gridCol>
                <a:gridCol w="441960">
                  <a:extLst>
                    <a:ext uri="{9D8B030D-6E8A-4147-A177-3AD203B41FA5}">
                      <a16:colId xmlns:a16="http://schemas.microsoft.com/office/drawing/2014/main" val="2049270565"/>
                    </a:ext>
                  </a:extLst>
                </a:gridCol>
                <a:gridCol w="441960">
                  <a:extLst>
                    <a:ext uri="{9D8B030D-6E8A-4147-A177-3AD203B41FA5}">
                      <a16:colId xmlns:a16="http://schemas.microsoft.com/office/drawing/2014/main" val="1246339004"/>
                    </a:ext>
                  </a:extLst>
                </a:gridCol>
                <a:gridCol w="441960">
                  <a:extLst>
                    <a:ext uri="{9D8B030D-6E8A-4147-A177-3AD203B41FA5}">
                      <a16:colId xmlns:a16="http://schemas.microsoft.com/office/drawing/2014/main" val="1212807536"/>
                    </a:ext>
                  </a:extLst>
                </a:gridCol>
                <a:gridCol w="441960">
                  <a:extLst>
                    <a:ext uri="{9D8B030D-6E8A-4147-A177-3AD203B41FA5}">
                      <a16:colId xmlns:a16="http://schemas.microsoft.com/office/drawing/2014/main" val="3456823320"/>
                    </a:ext>
                  </a:extLst>
                </a:gridCol>
                <a:gridCol w="441960">
                  <a:extLst>
                    <a:ext uri="{9D8B030D-6E8A-4147-A177-3AD203B41FA5}">
                      <a16:colId xmlns:a16="http://schemas.microsoft.com/office/drawing/2014/main" val="4284548927"/>
                    </a:ext>
                  </a:extLst>
                </a:gridCol>
                <a:gridCol w="441960">
                  <a:extLst>
                    <a:ext uri="{9D8B030D-6E8A-4147-A177-3AD203B41FA5}">
                      <a16:colId xmlns:a16="http://schemas.microsoft.com/office/drawing/2014/main" val="121626516"/>
                    </a:ext>
                  </a:extLst>
                </a:gridCol>
                <a:gridCol w="441960">
                  <a:extLst>
                    <a:ext uri="{9D8B030D-6E8A-4147-A177-3AD203B41FA5}">
                      <a16:colId xmlns:a16="http://schemas.microsoft.com/office/drawing/2014/main" val="690454554"/>
                    </a:ext>
                  </a:extLst>
                </a:gridCol>
                <a:gridCol w="441960">
                  <a:extLst>
                    <a:ext uri="{9D8B030D-6E8A-4147-A177-3AD203B41FA5}">
                      <a16:colId xmlns:a16="http://schemas.microsoft.com/office/drawing/2014/main" val="3931587298"/>
                    </a:ext>
                  </a:extLst>
                </a:gridCol>
                <a:gridCol w="441960">
                  <a:extLst>
                    <a:ext uri="{9D8B030D-6E8A-4147-A177-3AD203B41FA5}">
                      <a16:colId xmlns:a16="http://schemas.microsoft.com/office/drawing/2014/main" val="1191190321"/>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64251453"/>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07843796"/>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711937047"/>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6134747"/>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25082875"/>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156335294"/>
                  </a:ext>
                </a:extLst>
              </a:tr>
            </a:tbl>
          </a:graphicData>
        </a:graphic>
      </p:graphicFrame>
      <p:graphicFrame>
        <p:nvGraphicFramePr>
          <p:cNvPr id="8" name="Table 7">
            <a:extLst>
              <a:ext uri="{FF2B5EF4-FFF2-40B4-BE49-F238E27FC236}">
                <a16:creationId xmlns:a16="http://schemas.microsoft.com/office/drawing/2014/main" id="{00B4E5B7-DC84-3D93-D46F-6E5D986D8D81}"/>
              </a:ext>
            </a:extLst>
          </p:cNvPr>
          <p:cNvGraphicFramePr>
            <a:graphicFrameLocks noGrp="1"/>
          </p:cNvGraphicFramePr>
          <p:nvPr>
            <p:extLst>
              <p:ext uri="{D42A27DB-BD31-4B8C-83A1-F6EECF244321}">
                <p14:modId xmlns:p14="http://schemas.microsoft.com/office/powerpoint/2010/main" val="2410938990"/>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993582956"/>
                    </a:ext>
                  </a:extLst>
                </a:gridCol>
                <a:gridCol w="441960">
                  <a:extLst>
                    <a:ext uri="{9D8B030D-6E8A-4147-A177-3AD203B41FA5}">
                      <a16:colId xmlns:a16="http://schemas.microsoft.com/office/drawing/2014/main" val="2049270565"/>
                    </a:ext>
                  </a:extLst>
                </a:gridCol>
                <a:gridCol w="441960">
                  <a:extLst>
                    <a:ext uri="{9D8B030D-6E8A-4147-A177-3AD203B41FA5}">
                      <a16:colId xmlns:a16="http://schemas.microsoft.com/office/drawing/2014/main" val="1246339004"/>
                    </a:ext>
                  </a:extLst>
                </a:gridCol>
                <a:gridCol w="441960">
                  <a:extLst>
                    <a:ext uri="{9D8B030D-6E8A-4147-A177-3AD203B41FA5}">
                      <a16:colId xmlns:a16="http://schemas.microsoft.com/office/drawing/2014/main" val="1212807536"/>
                    </a:ext>
                  </a:extLst>
                </a:gridCol>
                <a:gridCol w="441960">
                  <a:extLst>
                    <a:ext uri="{9D8B030D-6E8A-4147-A177-3AD203B41FA5}">
                      <a16:colId xmlns:a16="http://schemas.microsoft.com/office/drawing/2014/main" val="3456823320"/>
                    </a:ext>
                  </a:extLst>
                </a:gridCol>
                <a:gridCol w="441960">
                  <a:extLst>
                    <a:ext uri="{9D8B030D-6E8A-4147-A177-3AD203B41FA5}">
                      <a16:colId xmlns:a16="http://schemas.microsoft.com/office/drawing/2014/main" val="4284548927"/>
                    </a:ext>
                  </a:extLst>
                </a:gridCol>
                <a:gridCol w="441960">
                  <a:extLst>
                    <a:ext uri="{9D8B030D-6E8A-4147-A177-3AD203B41FA5}">
                      <a16:colId xmlns:a16="http://schemas.microsoft.com/office/drawing/2014/main" val="121626516"/>
                    </a:ext>
                  </a:extLst>
                </a:gridCol>
                <a:gridCol w="441960">
                  <a:extLst>
                    <a:ext uri="{9D8B030D-6E8A-4147-A177-3AD203B41FA5}">
                      <a16:colId xmlns:a16="http://schemas.microsoft.com/office/drawing/2014/main" val="690454554"/>
                    </a:ext>
                  </a:extLst>
                </a:gridCol>
                <a:gridCol w="441960">
                  <a:extLst>
                    <a:ext uri="{9D8B030D-6E8A-4147-A177-3AD203B41FA5}">
                      <a16:colId xmlns:a16="http://schemas.microsoft.com/office/drawing/2014/main" val="3931587298"/>
                    </a:ext>
                  </a:extLst>
                </a:gridCol>
                <a:gridCol w="441960">
                  <a:extLst>
                    <a:ext uri="{9D8B030D-6E8A-4147-A177-3AD203B41FA5}">
                      <a16:colId xmlns:a16="http://schemas.microsoft.com/office/drawing/2014/main" val="1191190321"/>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64251453"/>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07843796"/>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711937047"/>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66134747"/>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525082875"/>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156335294"/>
                  </a:ext>
                </a:extLst>
              </a:tr>
            </a:tbl>
          </a:graphicData>
        </a:graphic>
      </p:graphicFrame>
      <p:graphicFrame>
        <p:nvGraphicFramePr>
          <p:cNvPr id="9" name="Table 8">
            <a:extLst>
              <a:ext uri="{FF2B5EF4-FFF2-40B4-BE49-F238E27FC236}">
                <a16:creationId xmlns:a16="http://schemas.microsoft.com/office/drawing/2014/main" id="{43D73099-1484-46D3-F496-39821A1CC58C}"/>
              </a:ext>
            </a:extLst>
          </p:cNvPr>
          <p:cNvGraphicFramePr>
            <a:graphicFrameLocks noGrp="1"/>
          </p:cNvGraphicFramePr>
          <p:nvPr>
            <p:extLst>
              <p:ext uri="{D42A27DB-BD31-4B8C-83A1-F6EECF244321}">
                <p14:modId xmlns:p14="http://schemas.microsoft.com/office/powerpoint/2010/main" val="2438687548"/>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993582956"/>
                    </a:ext>
                  </a:extLst>
                </a:gridCol>
                <a:gridCol w="441960">
                  <a:extLst>
                    <a:ext uri="{9D8B030D-6E8A-4147-A177-3AD203B41FA5}">
                      <a16:colId xmlns:a16="http://schemas.microsoft.com/office/drawing/2014/main" val="2049270565"/>
                    </a:ext>
                  </a:extLst>
                </a:gridCol>
                <a:gridCol w="441960">
                  <a:extLst>
                    <a:ext uri="{9D8B030D-6E8A-4147-A177-3AD203B41FA5}">
                      <a16:colId xmlns:a16="http://schemas.microsoft.com/office/drawing/2014/main" val="1246339004"/>
                    </a:ext>
                  </a:extLst>
                </a:gridCol>
                <a:gridCol w="441960">
                  <a:extLst>
                    <a:ext uri="{9D8B030D-6E8A-4147-A177-3AD203B41FA5}">
                      <a16:colId xmlns:a16="http://schemas.microsoft.com/office/drawing/2014/main" val="1212807536"/>
                    </a:ext>
                  </a:extLst>
                </a:gridCol>
                <a:gridCol w="441960">
                  <a:extLst>
                    <a:ext uri="{9D8B030D-6E8A-4147-A177-3AD203B41FA5}">
                      <a16:colId xmlns:a16="http://schemas.microsoft.com/office/drawing/2014/main" val="3456823320"/>
                    </a:ext>
                  </a:extLst>
                </a:gridCol>
                <a:gridCol w="441960">
                  <a:extLst>
                    <a:ext uri="{9D8B030D-6E8A-4147-A177-3AD203B41FA5}">
                      <a16:colId xmlns:a16="http://schemas.microsoft.com/office/drawing/2014/main" val="4284548927"/>
                    </a:ext>
                  </a:extLst>
                </a:gridCol>
                <a:gridCol w="441960">
                  <a:extLst>
                    <a:ext uri="{9D8B030D-6E8A-4147-A177-3AD203B41FA5}">
                      <a16:colId xmlns:a16="http://schemas.microsoft.com/office/drawing/2014/main" val="121626516"/>
                    </a:ext>
                  </a:extLst>
                </a:gridCol>
                <a:gridCol w="441960">
                  <a:extLst>
                    <a:ext uri="{9D8B030D-6E8A-4147-A177-3AD203B41FA5}">
                      <a16:colId xmlns:a16="http://schemas.microsoft.com/office/drawing/2014/main" val="690454554"/>
                    </a:ext>
                  </a:extLst>
                </a:gridCol>
                <a:gridCol w="441960">
                  <a:extLst>
                    <a:ext uri="{9D8B030D-6E8A-4147-A177-3AD203B41FA5}">
                      <a16:colId xmlns:a16="http://schemas.microsoft.com/office/drawing/2014/main" val="3931587298"/>
                    </a:ext>
                  </a:extLst>
                </a:gridCol>
                <a:gridCol w="441960">
                  <a:extLst>
                    <a:ext uri="{9D8B030D-6E8A-4147-A177-3AD203B41FA5}">
                      <a16:colId xmlns:a16="http://schemas.microsoft.com/office/drawing/2014/main" val="1191190321"/>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64251453"/>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07843796"/>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711937047"/>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66134747"/>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525082875"/>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156335294"/>
                  </a:ext>
                </a:extLst>
              </a:tr>
            </a:tbl>
          </a:graphicData>
        </a:graphic>
      </p:graphicFrame>
      <p:graphicFrame>
        <p:nvGraphicFramePr>
          <p:cNvPr id="10" name="Table 9">
            <a:extLst>
              <a:ext uri="{FF2B5EF4-FFF2-40B4-BE49-F238E27FC236}">
                <a16:creationId xmlns:a16="http://schemas.microsoft.com/office/drawing/2014/main" id="{FF0FE4BA-4673-F81C-FA18-F00CE0E46659}"/>
              </a:ext>
            </a:extLst>
          </p:cNvPr>
          <p:cNvGraphicFramePr>
            <a:graphicFrameLocks noGrp="1"/>
          </p:cNvGraphicFramePr>
          <p:nvPr>
            <p:extLst>
              <p:ext uri="{D42A27DB-BD31-4B8C-83A1-F6EECF244321}">
                <p14:modId xmlns:p14="http://schemas.microsoft.com/office/powerpoint/2010/main" val="3125575295"/>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993582956"/>
                    </a:ext>
                  </a:extLst>
                </a:gridCol>
                <a:gridCol w="441960">
                  <a:extLst>
                    <a:ext uri="{9D8B030D-6E8A-4147-A177-3AD203B41FA5}">
                      <a16:colId xmlns:a16="http://schemas.microsoft.com/office/drawing/2014/main" val="2049270565"/>
                    </a:ext>
                  </a:extLst>
                </a:gridCol>
                <a:gridCol w="441960">
                  <a:extLst>
                    <a:ext uri="{9D8B030D-6E8A-4147-A177-3AD203B41FA5}">
                      <a16:colId xmlns:a16="http://schemas.microsoft.com/office/drawing/2014/main" val="1246339004"/>
                    </a:ext>
                  </a:extLst>
                </a:gridCol>
                <a:gridCol w="441960">
                  <a:extLst>
                    <a:ext uri="{9D8B030D-6E8A-4147-A177-3AD203B41FA5}">
                      <a16:colId xmlns:a16="http://schemas.microsoft.com/office/drawing/2014/main" val="1212807536"/>
                    </a:ext>
                  </a:extLst>
                </a:gridCol>
                <a:gridCol w="441960">
                  <a:extLst>
                    <a:ext uri="{9D8B030D-6E8A-4147-A177-3AD203B41FA5}">
                      <a16:colId xmlns:a16="http://schemas.microsoft.com/office/drawing/2014/main" val="3456823320"/>
                    </a:ext>
                  </a:extLst>
                </a:gridCol>
                <a:gridCol w="441960">
                  <a:extLst>
                    <a:ext uri="{9D8B030D-6E8A-4147-A177-3AD203B41FA5}">
                      <a16:colId xmlns:a16="http://schemas.microsoft.com/office/drawing/2014/main" val="4284548927"/>
                    </a:ext>
                  </a:extLst>
                </a:gridCol>
                <a:gridCol w="441960">
                  <a:extLst>
                    <a:ext uri="{9D8B030D-6E8A-4147-A177-3AD203B41FA5}">
                      <a16:colId xmlns:a16="http://schemas.microsoft.com/office/drawing/2014/main" val="121626516"/>
                    </a:ext>
                  </a:extLst>
                </a:gridCol>
                <a:gridCol w="441960">
                  <a:extLst>
                    <a:ext uri="{9D8B030D-6E8A-4147-A177-3AD203B41FA5}">
                      <a16:colId xmlns:a16="http://schemas.microsoft.com/office/drawing/2014/main" val="690454554"/>
                    </a:ext>
                  </a:extLst>
                </a:gridCol>
                <a:gridCol w="441960">
                  <a:extLst>
                    <a:ext uri="{9D8B030D-6E8A-4147-A177-3AD203B41FA5}">
                      <a16:colId xmlns:a16="http://schemas.microsoft.com/office/drawing/2014/main" val="3931587298"/>
                    </a:ext>
                  </a:extLst>
                </a:gridCol>
                <a:gridCol w="441960">
                  <a:extLst>
                    <a:ext uri="{9D8B030D-6E8A-4147-A177-3AD203B41FA5}">
                      <a16:colId xmlns:a16="http://schemas.microsoft.com/office/drawing/2014/main" val="1191190321"/>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64251453"/>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07843796"/>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711937047"/>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66134747"/>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525082875"/>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156335294"/>
                  </a:ext>
                </a:extLst>
              </a:tr>
            </a:tbl>
          </a:graphicData>
        </a:graphic>
      </p:graphicFrame>
      <p:graphicFrame>
        <p:nvGraphicFramePr>
          <p:cNvPr id="11" name="Table 10">
            <a:extLst>
              <a:ext uri="{FF2B5EF4-FFF2-40B4-BE49-F238E27FC236}">
                <a16:creationId xmlns:a16="http://schemas.microsoft.com/office/drawing/2014/main" id="{7118CCD2-315D-491D-EF38-012276F0A4FE}"/>
              </a:ext>
            </a:extLst>
          </p:cNvPr>
          <p:cNvGraphicFramePr>
            <a:graphicFrameLocks noGrp="1"/>
          </p:cNvGraphicFramePr>
          <p:nvPr>
            <p:extLst>
              <p:ext uri="{D42A27DB-BD31-4B8C-83A1-F6EECF244321}">
                <p14:modId xmlns:p14="http://schemas.microsoft.com/office/powerpoint/2010/main" val="661773405"/>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993582956"/>
                    </a:ext>
                  </a:extLst>
                </a:gridCol>
                <a:gridCol w="441960">
                  <a:extLst>
                    <a:ext uri="{9D8B030D-6E8A-4147-A177-3AD203B41FA5}">
                      <a16:colId xmlns:a16="http://schemas.microsoft.com/office/drawing/2014/main" val="2049270565"/>
                    </a:ext>
                  </a:extLst>
                </a:gridCol>
                <a:gridCol w="441960">
                  <a:extLst>
                    <a:ext uri="{9D8B030D-6E8A-4147-A177-3AD203B41FA5}">
                      <a16:colId xmlns:a16="http://schemas.microsoft.com/office/drawing/2014/main" val="1246339004"/>
                    </a:ext>
                  </a:extLst>
                </a:gridCol>
                <a:gridCol w="441960">
                  <a:extLst>
                    <a:ext uri="{9D8B030D-6E8A-4147-A177-3AD203B41FA5}">
                      <a16:colId xmlns:a16="http://schemas.microsoft.com/office/drawing/2014/main" val="1212807536"/>
                    </a:ext>
                  </a:extLst>
                </a:gridCol>
                <a:gridCol w="441960">
                  <a:extLst>
                    <a:ext uri="{9D8B030D-6E8A-4147-A177-3AD203B41FA5}">
                      <a16:colId xmlns:a16="http://schemas.microsoft.com/office/drawing/2014/main" val="3456823320"/>
                    </a:ext>
                  </a:extLst>
                </a:gridCol>
                <a:gridCol w="441960">
                  <a:extLst>
                    <a:ext uri="{9D8B030D-6E8A-4147-A177-3AD203B41FA5}">
                      <a16:colId xmlns:a16="http://schemas.microsoft.com/office/drawing/2014/main" val="4284548927"/>
                    </a:ext>
                  </a:extLst>
                </a:gridCol>
                <a:gridCol w="441960">
                  <a:extLst>
                    <a:ext uri="{9D8B030D-6E8A-4147-A177-3AD203B41FA5}">
                      <a16:colId xmlns:a16="http://schemas.microsoft.com/office/drawing/2014/main" val="121626516"/>
                    </a:ext>
                  </a:extLst>
                </a:gridCol>
                <a:gridCol w="441960">
                  <a:extLst>
                    <a:ext uri="{9D8B030D-6E8A-4147-A177-3AD203B41FA5}">
                      <a16:colId xmlns:a16="http://schemas.microsoft.com/office/drawing/2014/main" val="690454554"/>
                    </a:ext>
                  </a:extLst>
                </a:gridCol>
                <a:gridCol w="441960">
                  <a:extLst>
                    <a:ext uri="{9D8B030D-6E8A-4147-A177-3AD203B41FA5}">
                      <a16:colId xmlns:a16="http://schemas.microsoft.com/office/drawing/2014/main" val="3931587298"/>
                    </a:ext>
                  </a:extLst>
                </a:gridCol>
                <a:gridCol w="441960">
                  <a:extLst>
                    <a:ext uri="{9D8B030D-6E8A-4147-A177-3AD203B41FA5}">
                      <a16:colId xmlns:a16="http://schemas.microsoft.com/office/drawing/2014/main" val="1191190321"/>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64251453"/>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07843796"/>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711937047"/>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66134747"/>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525082875"/>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156335294"/>
                  </a:ext>
                </a:extLst>
              </a:tr>
            </a:tbl>
          </a:graphicData>
        </a:graphic>
      </p:graphicFrame>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between 30 and 60.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Cross off the numbers in this pattern:  30, 32, 34, 36, …</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includes the digit 3.</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does not include </a:t>
            </a:r>
          </a:p>
          <a:p>
            <a:pPr algn="ctr"/>
            <a:r>
              <a:rPr lang="en-US" sz="2000" b="1" dirty="0">
                <a:solidFill>
                  <a:schemeClr val="tx1"/>
                </a:solidFill>
              </a:rPr>
              <a:t>the digit 1 or the digit 4.</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Eliminate 3 numbers with this clue.</a:t>
            </a:r>
          </a:p>
          <a:p>
            <a:pPr algn="ctr"/>
            <a:endParaRPr lang="en-US" sz="1100" b="1" dirty="0">
              <a:solidFill>
                <a:schemeClr val="tx1"/>
              </a:solidFill>
            </a:endParaRPr>
          </a:p>
          <a:p>
            <a:pPr algn="ctr"/>
            <a:r>
              <a:rPr lang="en-US" sz="2000" b="1" dirty="0">
                <a:solidFill>
                  <a:schemeClr val="tx1"/>
                </a:solidFill>
              </a:rPr>
              <a:t>34, ____ , 36, ____ 38, ____</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4"/>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57875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fade">
                                      <p:cBhvr>
                                        <p:cTn id="64" dur="500"/>
                                        <p:tgtEl>
                                          <p:spTgt spid="10"/>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fade">
                                      <p:cBhvr>
                                        <p:cTn id="7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45B205-7326-8796-E68C-D221BD1A0EF7}"/>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59732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B82416-4EDE-A46C-8857-B7402FE9384D}"/>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33 carrots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706038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7192599"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7314526"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2256288" y="548717"/>
            <a:ext cx="1403730" cy="723896"/>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2321192" y="1266458"/>
            <a:ext cx="1220206" cy="553998"/>
          </a:xfrm>
          <a:prstGeom prst="rect">
            <a:avLst/>
          </a:prstGeom>
          <a:noFill/>
        </p:spPr>
        <p:txBody>
          <a:bodyPr wrap="none" rtlCol="0">
            <a:spAutoFit/>
          </a:bodyPr>
          <a:lstStyle/>
          <a:p>
            <a:pPr algn="ctr"/>
            <a:r>
              <a:rPr lang="en-US" sz="1000" b="1" dirty="0"/>
              <a:t>How do I subscribe </a:t>
            </a:r>
          </a:p>
          <a:p>
            <a:pPr algn="ctr"/>
            <a:r>
              <a:rPr lang="en-US" sz="1000" b="1" dirty="0"/>
              <a:t>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879541"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896028"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pic>
        <p:nvPicPr>
          <p:cNvPr id="3" name="Picture 2">
            <a:hlinkClick r:id="rId20"/>
            <a:extLst>
              <a:ext uri="{FF2B5EF4-FFF2-40B4-BE49-F238E27FC236}">
                <a16:creationId xmlns:a16="http://schemas.microsoft.com/office/drawing/2014/main" id="{45302E3A-5E38-CF80-A516-5E68FE980C92}"/>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5612617" y="400995"/>
            <a:ext cx="1490635" cy="1117977"/>
          </a:xfrm>
          <a:prstGeom prst="rect">
            <a:avLst/>
          </a:prstGeom>
        </p:spPr>
      </p:pic>
      <p:sp>
        <p:nvSpPr>
          <p:cNvPr id="4" name="TextBox 3">
            <a:extLst>
              <a:ext uri="{FF2B5EF4-FFF2-40B4-BE49-F238E27FC236}">
                <a16:creationId xmlns:a16="http://schemas.microsoft.com/office/drawing/2014/main" id="{EFE472EC-3976-3D46-2801-34D8480C6777}"/>
              </a:ext>
            </a:extLst>
          </p:cNvPr>
          <p:cNvSpPr txBox="1"/>
          <p:nvPr/>
        </p:nvSpPr>
        <p:spPr>
          <a:xfrm>
            <a:off x="5545051" y="1559148"/>
            <a:ext cx="1625766" cy="246221"/>
          </a:xfrm>
          <a:prstGeom prst="rect">
            <a:avLst/>
          </a:prstGeom>
          <a:noFill/>
        </p:spPr>
        <p:txBody>
          <a:bodyPr wrap="none" rtlCol="0">
            <a:spAutoFit/>
          </a:bodyPr>
          <a:lstStyle/>
          <a:p>
            <a:pPr algn="ctr"/>
            <a:r>
              <a:rPr lang="en-US" sz="1000" b="1" dirty="0">
                <a:hlinkClick r:id="rId20"/>
              </a:rPr>
              <a:t>New Estimation Clipboards</a:t>
            </a:r>
            <a:endParaRPr lang="en-US" sz="1000" b="1" dirty="0"/>
          </a:p>
        </p:txBody>
      </p:sp>
      <p:pic>
        <p:nvPicPr>
          <p:cNvPr id="5" name="Picture 4">
            <a:hlinkClick r:id="rId37"/>
            <a:extLst>
              <a:ext uri="{FF2B5EF4-FFF2-40B4-BE49-F238E27FC236}">
                <a16:creationId xmlns:a16="http://schemas.microsoft.com/office/drawing/2014/main" id="{6FD98D1B-C6CD-E00D-5C61-F54ED4CB0B07}"/>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298198" y="269989"/>
            <a:ext cx="1770096" cy="995680"/>
          </a:xfrm>
          <a:prstGeom prst="rect">
            <a:avLst/>
          </a:prstGeom>
        </p:spPr>
      </p:pic>
      <p:sp>
        <p:nvSpPr>
          <p:cNvPr id="7" name="TextBox 6">
            <a:extLst>
              <a:ext uri="{FF2B5EF4-FFF2-40B4-BE49-F238E27FC236}">
                <a16:creationId xmlns:a16="http://schemas.microsoft.com/office/drawing/2014/main" id="{3D0A3F41-74A7-4E82-801F-C909D03E8751}"/>
              </a:ext>
            </a:extLst>
          </p:cNvPr>
          <p:cNvSpPr txBox="1"/>
          <p:nvPr/>
        </p:nvSpPr>
        <p:spPr>
          <a:xfrm>
            <a:off x="80789" y="1250626"/>
            <a:ext cx="2141933" cy="553998"/>
          </a:xfrm>
          <a:prstGeom prst="rect">
            <a:avLst/>
          </a:prstGeom>
          <a:noFill/>
        </p:spPr>
        <p:txBody>
          <a:bodyPr wrap="none" rtlCol="0">
            <a:spAutoFit/>
          </a:bodyPr>
          <a:lstStyle/>
          <a:p>
            <a:pPr algn="ctr"/>
            <a:r>
              <a:rPr lang="en-US" sz="1000" b="1" dirty="0"/>
              <a:t>Leaping Numbers Pattern Challenges</a:t>
            </a:r>
          </a:p>
          <a:p>
            <a:pPr algn="ctr"/>
            <a:r>
              <a:rPr lang="en-US" sz="1000" b="1" dirty="0"/>
              <a:t>Perfect for Leap Day!</a:t>
            </a:r>
          </a:p>
          <a:p>
            <a:pPr algn="ctr"/>
            <a:r>
              <a:rPr lang="en-US" sz="1000" b="1" dirty="0">
                <a:hlinkClick r:id="rId37"/>
              </a:rPr>
              <a:t>View the entire playlist here.</a:t>
            </a:r>
            <a:endParaRPr lang="en-US" sz="1000" b="1" dirty="0"/>
          </a:p>
        </p:txBody>
      </p:sp>
    </p:spTree>
    <p:extLst>
      <p:ext uri="{BB962C8B-B14F-4D97-AF65-F5344CB8AC3E}">
        <p14:creationId xmlns:p14="http://schemas.microsoft.com/office/powerpoint/2010/main" val="3235290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“Bunny’s Favorite</a:t>
            </a:r>
          </a:p>
          <a:p>
            <a:r>
              <a:rPr lang="en-US" sz="6000" b="1" dirty="0">
                <a:solidFill>
                  <a:srgbClr val="FFFF00"/>
                </a:solidFill>
              </a:rPr>
              <a:t>Esti-Mystery”</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FE5D86-5A29-8D8F-0647-0AF7A438CFF0}"/>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carrots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1025E0-516A-B4B8-2DE8-788ACF62E06B}"/>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between 30 and 60.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Cross off the numbers in this pattern:  30, 32, 34, 36, …</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includes the digit 3.</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does not include </a:t>
            </a:r>
          </a:p>
          <a:p>
            <a:pPr algn="ctr"/>
            <a:r>
              <a:rPr lang="en-US" sz="2000" b="1" dirty="0">
                <a:solidFill>
                  <a:schemeClr val="tx1"/>
                </a:solidFill>
              </a:rPr>
              <a:t>the digit 1 or the digit 4.</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Eliminate 3 numbers with this clue.</a:t>
            </a:r>
          </a:p>
          <a:p>
            <a:pPr algn="ctr"/>
            <a:endParaRPr lang="en-US" sz="1100" b="1" dirty="0">
              <a:solidFill>
                <a:schemeClr val="tx1"/>
              </a:solidFill>
            </a:endParaRPr>
          </a:p>
          <a:p>
            <a:pPr algn="ctr"/>
            <a:r>
              <a:rPr lang="en-US" sz="2000" b="1" dirty="0">
                <a:solidFill>
                  <a:schemeClr val="tx1"/>
                </a:solidFill>
              </a:rPr>
              <a:t>34, ____ , 36, ____ 38, ____</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45B205-7326-8796-E68C-D221BD1A0EF7}"/>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B82416-4EDE-A46C-8857-B7402FE9384D}"/>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33 carrots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7192599"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7314526"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2256288" y="548717"/>
            <a:ext cx="1403730" cy="723896"/>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2321192" y="1266458"/>
            <a:ext cx="1220206" cy="553998"/>
          </a:xfrm>
          <a:prstGeom prst="rect">
            <a:avLst/>
          </a:prstGeom>
          <a:noFill/>
        </p:spPr>
        <p:txBody>
          <a:bodyPr wrap="none" rtlCol="0">
            <a:spAutoFit/>
          </a:bodyPr>
          <a:lstStyle/>
          <a:p>
            <a:pPr algn="ctr"/>
            <a:r>
              <a:rPr lang="en-US" sz="1000" b="1" dirty="0"/>
              <a:t>How do I subscribe </a:t>
            </a:r>
          </a:p>
          <a:p>
            <a:pPr algn="ctr"/>
            <a:r>
              <a:rPr lang="en-US" sz="1000" b="1" dirty="0"/>
              <a:t>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879541"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896028"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pic>
        <p:nvPicPr>
          <p:cNvPr id="3" name="Picture 2">
            <a:hlinkClick r:id="rId20"/>
            <a:extLst>
              <a:ext uri="{FF2B5EF4-FFF2-40B4-BE49-F238E27FC236}">
                <a16:creationId xmlns:a16="http://schemas.microsoft.com/office/drawing/2014/main" id="{45302E3A-5E38-CF80-A516-5E68FE980C92}"/>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5612617" y="400995"/>
            <a:ext cx="1490635" cy="1117977"/>
          </a:xfrm>
          <a:prstGeom prst="rect">
            <a:avLst/>
          </a:prstGeom>
        </p:spPr>
      </p:pic>
      <p:sp>
        <p:nvSpPr>
          <p:cNvPr id="4" name="TextBox 3">
            <a:extLst>
              <a:ext uri="{FF2B5EF4-FFF2-40B4-BE49-F238E27FC236}">
                <a16:creationId xmlns:a16="http://schemas.microsoft.com/office/drawing/2014/main" id="{EFE472EC-3976-3D46-2801-34D8480C6777}"/>
              </a:ext>
            </a:extLst>
          </p:cNvPr>
          <p:cNvSpPr txBox="1"/>
          <p:nvPr/>
        </p:nvSpPr>
        <p:spPr>
          <a:xfrm>
            <a:off x="5545051" y="1559148"/>
            <a:ext cx="1625766" cy="246221"/>
          </a:xfrm>
          <a:prstGeom prst="rect">
            <a:avLst/>
          </a:prstGeom>
          <a:noFill/>
        </p:spPr>
        <p:txBody>
          <a:bodyPr wrap="none" rtlCol="0">
            <a:spAutoFit/>
          </a:bodyPr>
          <a:lstStyle/>
          <a:p>
            <a:pPr algn="ctr"/>
            <a:r>
              <a:rPr lang="en-US" sz="1000" b="1" dirty="0">
                <a:hlinkClick r:id="rId20"/>
              </a:rPr>
              <a:t>New Estimation Clipboards</a:t>
            </a:r>
            <a:endParaRPr lang="en-US" sz="1000" b="1" dirty="0"/>
          </a:p>
        </p:txBody>
      </p:sp>
      <p:pic>
        <p:nvPicPr>
          <p:cNvPr id="5" name="Picture 4">
            <a:hlinkClick r:id="rId37"/>
            <a:extLst>
              <a:ext uri="{FF2B5EF4-FFF2-40B4-BE49-F238E27FC236}">
                <a16:creationId xmlns:a16="http://schemas.microsoft.com/office/drawing/2014/main" id="{6FD98D1B-C6CD-E00D-5C61-F54ED4CB0B07}"/>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298198" y="269989"/>
            <a:ext cx="1770096" cy="995680"/>
          </a:xfrm>
          <a:prstGeom prst="rect">
            <a:avLst/>
          </a:prstGeom>
        </p:spPr>
      </p:pic>
      <p:sp>
        <p:nvSpPr>
          <p:cNvPr id="7" name="TextBox 6">
            <a:extLst>
              <a:ext uri="{FF2B5EF4-FFF2-40B4-BE49-F238E27FC236}">
                <a16:creationId xmlns:a16="http://schemas.microsoft.com/office/drawing/2014/main" id="{3D0A3F41-74A7-4E82-801F-C909D03E8751}"/>
              </a:ext>
            </a:extLst>
          </p:cNvPr>
          <p:cNvSpPr txBox="1"/>
          <p:nvPr/>
        </p:nvSpPr>
        <p:spPr>
          <a:xfrm>
            <a:off x="80789" y="1250626"/>
            <a:ext cx="2141933" cy="553998"/>
          </a:xfrm>
          <a:prstGeom prst="rect">
            <a:avLst/>
          </a:prstGeom>
          <a:noFill/>
        </p:spPr>
        <p:txBody>
          <a:bodyPr wrap="none" rtlCol="0">
            <a:spAutoFit/>
          </a:bodyPr>
          <a:lstStyle/>
          <a:p>
            <a:pPr algn="ctr"/>
            <a:r>
              <a:rPr lang="en-US" sz="1000" b="1" dirty="0"/>
              <a:t>Leaping Numbers Pattern Challenges</a:t>
            </a:r>
          </a:p>
          <a:p>
            <a:pPr algn="ctr"/>
            <a:r>
              <a:rPr lang="en-US" sz="1000" b="1" dirty="0"/>
              <a:t>Perfect for Leap Day!</a:t>
            </a:r>
          </a:p>
          <a:p>
            <a:pPr algn="ctr"/>
            <a:r>
              <a:rPr lang="en-US" sz="1000" b="1" dirty="0">
                <a:hlinkClick r:id="rId37"/>
              </a:rPr>
              <a:t>View the entire playlist here.</a:t>
            </a:r>
            <a:endParaRPr lang="en-US" sz="1000" b="1" dirty="0"/>
          </a:p>
        </p:txBody>
      </p:sp>
    </p:spTree>
    <p:extLst>
      <p:ext uri="{BB962C8B-B14F-4D97-AF65-F5344CB8AC3E}">
        <p14:creationId xmlns:p14="http://schemas.microsoft.com/office/powerpoint/2010/main" val="1076262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“Bunny’s Favorite</a:t>
            </a:r>
          </a:p>
          <a:p>
            <a:r>
              <a:rPr lang="en-US" sz="6000" b="1" dirty="0">
                <a:solidFill>
                  <a:srgbClr val="FFFF00"/>
                </a:solidFill>
              </a:rPr>
              <a:t>Esti-Mystery”</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049635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FE5D86-5A29-8D8F-0647-0AF7A438CFF0}"/>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carrots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67631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10198</TotalTime>
  <Words>2547</Words>
  <Application>Microsoft Office PowerPoint</Application>
  <PresentationFormat>On-screen Show (4:3)</PresentationFormat>
  <Paragraphs>741</Paragraphs>
  <Slides>19</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206</cp:revision>
  <dcterms:created xsi:type="dcterms:W3CDTF">2020-11-09T02:38:45Z</dcterms:created>
  <dcterms:modified xsi:type="dcterms:W3CDTF">2024-02-16T22:53:18Z</dcterms:modified>
</cp:coreProperties>
</file>