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1680" r:id="rId2"/>
    <p:sldId id="257" r:id="rId3"/>
    <p:sldId id="1685" r:id="rId4"/>
    <p:sldId id="258" r:id="rId5"/>
    <p:sldId id="259" r:id="rId6"/>
    <p:sldId id="260" r:id="rId7"/>
    <p:sldId id="261" r:id="rId8"/>
    <p:sldId id="1683" r:id="rId9"/>
    <p:sldId id="1686" r:id="rId10"/>
    <p:sldId id="1698" r:id="rId11"/>
    <p:sldId id="1687" r:id="rId12"/>
    <p:sldId id="1688" r:id="rId13"/>
    <p:sldId id="1689" r:id="rId14"/>
    <p:sldId id="1690" r:id="rId15"/>
    <p:sldId id="1691" r:id="rId16"/>
    <p:sldId id="1692" r:id="rId17"/>
    <p:sldId id="1699" r:id="rId18"/>
    <p:sldId id="1693" r:id="rId19"/>
    <p:sldId id="1694" r:id="rId20"/>
    <p:sldId id="1695" r:id="rId21"/>
    <p:sldId id="1696" r:id="rId22"/>
    <p:sldId id="169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FF00FF"/>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9717" autoAdjust="0"/>
    <p:restoredTop sz="94660"/>
  </p:normalViewPr>
  <p:slideViewPr>
    <p:cSldViewPr showGuides="1">
      <p:cViewPr>
        <p:scale>
          <a:sx n="100" d="100"/>
          <a:sy n="100" d="100"/>
        </p:scale>
        <p:origin x="462" y="24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1/20/2024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8</a:t>
            </a:fld>
            <a:endParaRPr lang="en-US"/>
          </a:p>
        </p:txBody>
      </p:sp>
    </p:spTree>
    <p:extLst>
      <p:ext uri="{BB962C8B-B14F-4D97-AF65-F5344CB8AC3E}">
        <p14:creationId xmlns:p14="http://schemas.microsoft.com/office/powerpoint/2010/main" val="1411255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15</a:t>
            </a:fld>
            <a:endParaRPr lang="en-US"/>
          </a:p>
        </p:txBody>
      </p:sp>
    </p:spTree>
    <p:extLst>
      <p:ext uri="{BB962C8B-B14F-4D97-AF65-F5344CB8AC3E}">
        <p14:creationId xmlns:p14="http://schemas.microsoft.com/office/powerpoint/2010/main" val="2899277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22</a:t>
            </a:fld>
            <a:endParaRPr lang="en-US"/>
          </a:p>
        </p:txBody>
      </p:sp>
    </p:spTree>
    <p:extLst>
      <p:ext uri="{BB962C8B-B14F-4D97-AF65-F5344CB8AC3E}">
        <p14:creationId xmlns:p14="http://schemas.microsoft.com/office/powerpoint/2010/main" val="2654288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1/20/2024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17.jpeg"/><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17.jpeg"/><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3.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17.jpeg"/><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2-7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2032059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txBox="1">
            <a:spLocks/>
          </p:cNvSpPr>
          <p:nvPr/>
        </p:nvSpPr>
        <p:spPr>
          <a:xfrm>
            <a:off x="0" y="304800"/>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t>Bonus Note</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hlinkClick r:id="rId2">
                  <a:extLst>
                    <a:ext uri="{A12FA001-AC4F-418D-AE19-62706E023703}">
                      <ahyp:hlinkClr xmlns:ahyp="http://schemas.microsoft.com/office/drawing/2018/hyperlinkcolor" val="tx"/>
                    </a:ext>
                  </a:extLst>
                </a:hlinkClick>
              </a:rPr>
              <a:t>www.stevewyborney.com</a:t>
            </a:r>
            <a:endParaRPr lang="en-US" sz="1200" b="1" dirty="0"/>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t>Steve </a:t>
            </a:r>
            <a:r>
              <a:rPr lang="en-US" sz="1200" b="1" dirty="0" err="1"/>
              <a:t>Wyborney</a:t>
            </a:r>
            <a:endParaRPr lang="en-US" sz="1200" b="1" dirty="0"/>
          </a:p>
        </p:txBody>
      </p:sp>
      <p:sp>
        <p:nvSpPr>
          <p:cNvPr id="2" name="Title 1">
            <a:extLst>
              <a:ext uri="{FF2B5EF4-FFF2-40B4-BE49-F238E27FC236}">
                <a16:creationId xmlns:a16="http://schemas.microsoft.com/office/drawing/2014/main" id="{4BEBA293-75DE-44F2-9776-8FB61F197175}"/>
              </a:ext>
            </a:extLst>
          </p:cNvPr>
          <p:cNvSpPr txBox="1">
            <a:spLocks/>
          </p:cNvSpPr>
          <p:nvPr/>
        </p:nvSpPr>
        <p:spPr>
          <a:xfrm>
            <a:off x="0" y="1981200"/>
            <a:ext cx="8153400" cy="426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dirty="0"/>
              <a:t>It has been cold where I live!  So, I’m posting this winter Esti-Mystery series.</a:t>
            </a:r>
          </a:p>
          <a:p>
            <a:pPr algn="l"/>
            <a:endParaRPr lang="en-US" sz="1800" dirty="0"/>
          </a:p>
          <a:p>
            <a:pPr algn="l"/>
            <a:r>
              <a:rPr lang="en-US" sz="1800" dirty="0"/>
              <a:t>I call this series “Ice-</a:t>
            </a:r>
            <a:r>
              <a:rPr lang="en-US" sz="1800" dirty="0" err="1"/>
              <a:t>Sti</a:t>
            </a:r>
            <a:r>
              <a:rPr lang="en-US" sz="1800" dirty="0"/>
              <a:t>-Mysteries.”  </a:t>
            </a:r>
          </a:p>
          <a:p>
            <a:pPr algn="l"/>
            <a:endParaRPr lang="en-US" sz="1800" dirty="0"/>
          </a:p>
          <a:p>
            <a:pPr algn="l"/>
            <a:r>
              <a:rPr lang="en-US" sz="1800" dirty="0"/>
              <a:t>To make these, I put the dice in our freezer and froze them into ice cubes!</a:t>
            </a:r>
          </a:p>
          <a:p>
            <a:pPr algn="l"/>
            <a:endParaRPr lang="en-US" sz="1800" dirty="0"/>
          </a:p>
          <a:p>
            <a:pPr algn="l"/>
            <a:r>
              <a:rPr lang="en-US" sz="1800" dirty="0"/>
              <a:t>Then we made the Esti-Mysteries using ice cubes.  Of course, you’ll see that the ice cubes aren’t actually cubes, but we called them ice “cubes.”</a:t>
            </a:r>
          </a:p>
          <a:p>
            <a:pPr algn="l"/>
            <a:endParaRPr lang="en-US" sz="1800" dirty="0"/>
          </a:p>
          <a:p>
            <a:pPr algn="l"/>
            <a:r>
              <a:rPr lang="en-US" sz="1800" dirty="0"/>
              <a:t>My daughter and I took these pictures outside.  Those icy dice cubes sure were slippery!  Thank you to my daughter for helping me create these!</a:t>
            </a:r>
          </a:p>
          <a:p>
            <a:pPr algn="l"/>
            <a:endParaRPr lang="en-US" sz="1800" dirty="0"/>
          </a:p>
          <a:p>
            <a:pPr algn="l"/>
            <a:r>
              <a:rPr lang="en-US" sz="1800" dirty="0"/>
              <a:t>We hope you enjoy these winter “Ice-</a:t>
            </a:r>
            <a:r>
              <a:rPr lang="en-US" sz="1800" dirty="0" err="1"/>
              <a:t>Sti</a:t>
            </a:r>
            <a:r>
              <a:rPr lang="en-US" sz="1800" dirty="0"/>
              <a:t>-Mysteries.”</a:t>
            </a:r>
          </a:p>
          <a:p>
            <a:pPr algn="l"/>
            <a:endParaRPr lang="en-US" sz="2000" dirty="0"/>
          </a:p>
        </p:txBody>
      </p:sp>
    </p:spTree>
    <p:extLst>
      <p:ext uri="{BB962C8B-B14F-4D97-AF65-F5344CB8AC3E}">
        <p14:creationId xmlns:p14="http://schemas.microsoft.com/office/powerpoint/2010/main" val="342601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BD1EBB-4119-A11D-A47F-1E2F8E67435C}"/>
              </a:ext>
            </a:extLst>
          </p:cNvPr>
          <p:cNvPicPr>
            <a:picLocks noChangeAspect="1"/>
          </p:cNvPicPr>
          <p:nvPr/>
        </p:nvPicPr>
        <p:blipFill rotWithShape="1">
          <a:blip r:embed="rId2">
            <a:extLst>
              <a:ext uri="{28A0092B-C50C-407E-A947-70E740481C1C}">
                <a14:useLocalDpi xmlns:a14="http://schemas.microsoft.com/office/drawing/2010/main" val="0"/>
              </a:ext>
            </a:extLst>
          </a:blip>
          <a:srcRect r="58333"/>
          <a:stretch/>
        </p:blipFill>
        <p:spPr>
          <a:xfrm>
            <a:off x="0" y="0"/>
            <a:ext cx="3810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colorful ice “cubes” are there?  That does NOT count the die or the ice that it is in.</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74504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C1D1E3-E0A1-16DF-67AC-0FF152BE4E3B}"/>
              </a:ext>
            </a:extLst>
          </p:cNvPr>
          <p:cNvPicPr>
            <a:picLocks noChangeAspect="1"/>
          </p:cNvPicPr>
          <p:nvPr/>
        </p:nvPicPr>
        <p:blipFill rotWithShape="1">
          <a:blip r:embed="rId2">
            <a:extLst>
              <a:ext uri="{28A0092B-C50C-407E-A947-70E740481C1C}">
                <a14:useLocalDpi xmlns:a14="http://schemas.microsoft.com/office/drawing/2010/main" val="0"/>
              </a:ext>
            </a:extLst>
          </a:blip>
          <a:srcRect r="58333"/>
          <a:stretch/>
        </p:blipFill>
        <p:spPr>
          <a:xfrm>
            <a:off x="609600" y="28353"/>
            <a:ext cx="3431585" cy="6176854"/>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Count by 2’s from 2 to 50.  The answer is one of those numbers.</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greater than 20.</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includes the digit 2.</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includes the digit 4.</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
        <p:nvSpPr>
          <p:cNvPr id="3" name="Rectangle 2">
            <a:extLst>
              <a:ext uri="{FF2B5EF4-FFF2-40B4-BE49-F238E27FC236}">
                <a16:creationId xmlns:a16="http://schemas.microsoft.com/office/drawing/2014/main" id="{F7891542-AF47-CA1C-80B6-843965F91829}"/>
              </a:ext>
            </a:extLst>
          </p:cNvPr>
          <p:cNvSpPr/>
          <p:nvPr/>
        </p:nvSpPr>
        <p:spPr>
          <a:xfrm>
            <a:off x="381000" y="152400"/>
            <a:ext cx="3974306"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How many colorful ice “cubes” are there?  </a:t>
            </a:r>
          </a:p>
          <a:p>
            <a:pPr algn="ctr"/>
            <a:r>
              <a:rPr lang="en-US" sz="1400" b="1" dirty="0">
                <a:solidFill>
                  <a:schemeClr val="tx1"/>
                </a:solidFill>
              </a:rPr>
              <a:t>That does NOT count the die or the ice that it is in.</a:t>
            </a:r>
          </a:p>
        </p:txBody>
      </p:sp>
      <p:graphicFrame>
        <p:nvGraphicFramePr>
          <p:cNvPr id="2" name="Table 1">
            <a:extLst>
              <a:ext uri="{FF2B5EF4-FFF2-40B4-BE49-F238E27FC236}">
                <a16:creationId xmlns:a16="http://schemas.microsoft.com/office/drawing/2014/main" id="{9207C4B8-93DC-73BD-11CA-D17B02CCB884}"/>
              </a:ext>
            </a:extLst>
          </p:cNvPr>
          <p:cNvGraphicFramePr>
            <a:graphicFrameLocks noGrp="1"/>
          </p:cNvGraphicFramePr>
          <p:nvPr>
            <p:extLst>
              <p:ext uri="{D42A27DB-BD31-4B8C-83A1-F6EECF244321}">
                <p14:modId xmlns:p14="http://schemas.microsoft.com/office/powerpoint/2010/main" val="179309582"/>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2099163"/>
                  </a:ext>
                </a:extLst>
              </a:tr>
            </a:tbl>
          </a:graphicData>
        </a:graphic>
      </p:graphicFrame>
    </p:spTree>
    <p:extLst>
      <p:ext uri="{BB962C8B-B14F-4D97-AF65-F5344CB8AC3E}">
        <p14:creationId xmlns:p14="http://schemas.microsoft.com/office/powerpoint/2010/main" val="203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3"/>
                                        </p:tgtEl>
                                      </p:cBhvr>
                                    </p:animEffect>
                                    <p:set>
                                      <p:cBhvr>
                                        <p:cTn id="26" dur="1" fill="hold">
                                          <p:stCondLst>
                                            <p:cond delay="499"/>
                                          </p:stCondLst>
                                        </p:cTn>
                                        <p:tgtEl>
                                          <p:spTgt spid="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500"/>
                                        <p:tgtEl>
                                          <p:spTgt spid="2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8" grpId="0" animBg="1"/>
      <p:bldP spid="29" grpId="0" animBg="1"/>
      <p:bldP spid="30" grpId="0" animBg="1"/>
      <p:bldP spid="31" grpId="0" animBg="1"/>
      <p:bldP spid="3" grpId="0" animBg="1"/>
      <p:bldP spid="3"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922C251-39A9-E61F-2599-F1A5BE177532}"/>
              </a:ext>
            </a:extLst>
          </p:cNvPr>
          <p:cNvPicPr>
            <a:picLocks noChangeAspect="1"/>
          </p:cNvPicPr>
          <p:nvPr/>
        </p:nvPicPr>
        <p:blipFill rotWithShape="1">
          <a:blip r:embed="rId2">
            <a:extLst>
              <a:ext uri="{28A0092B-C50C-407E-A947-70E740481C1C}">
                <a14:useLocalDpi xmlns:a14="http://schemas.microsoft.com/office/drawing/2010/main" val="0"/>
              </a:ext>
            </a:extLst>
          </a:blip>
          <a:srcRect r="58333"/>
          <a:stretch/>
        </p:blipFill>
        <p:spPr>
          <a:xfrm>
            <a:off x="0" y="0"/>
            <a:ext cx="3810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723930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6CA180-DE50-04C8-8A1F-9ED3C76C911F}"/>
              </a:ext>
            </a:extLst>
          </p:cNvPr>
          <p:cNvPicPr>
            <a:picLocks noChangeAspect="1"/>
          </p:cNvPicPr>
          <p:nvPr/>
        </p:nvPicPr>
        <p:blipFill rotWithShape="1">
          <a:blip r:embed="rId2">
            <a:extLst>
              <a:ext uri="{28A0092B-C50C-407E-A947-70E740481C1C}">
                <a14:useLocalDpi xmlns:a14="http://schemas.microsoft.com/office/drawing/2010/main" val="0"/>
              </a:ext>
            </a:extLst>
          </a:blip>
          <a:srcRect r="58333"/>
          <a:stretch/>
        </p:blipFill>
        <p:spPr>
          <a:xfrm>
            <a:off x="0" y="0"/>
            <a:ext cx="3810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rPr>
              <a:t>42 ice “cubes”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50724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786882"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908809"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30862"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18540"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2593538"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2610025"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4756661"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4689095"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spTree>
    <p:extLst>
      <p:ext uri="{BB962C8B-B14F-4D97-AF65-F5344CB8AC3E}">
        <p14:creationId xmlns:p14="http://schemas.microsoft.com/office/powerpoint/2010/main" val="3767172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“Ice-</a:t>
            </a:r>
            <a:r>
              <a:rPr lang="en-US" sz="6000" b="1" dirty="0" err="1">
                <a:solidFill>
                  <a:srgbClr val="FFFF00"/>
                </a:solidFill>
              </a:rPr>
              <a:t>sti</a:t>
            </a:r>
            <a:r>
              <a:rPr lang="en-US" sz="6000" b="1" dirty="0">
                <a:solidFill>
                  <a:srgbClr val="FFFF00"/>
                </a:solidFill>
              </a:rPr>
              <a:t>-Mystery”</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030269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txBox="1">
            <a:spLocks/>
          </p:cNvSpPr>
          <p:nvPr/>
        </p:nvSpPr>
        <p:spPr>
          <a:xfrm>
            <a:off x="0" y="304800"/>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t>Bonus Note</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hlinkClick r:id="rId2">
                  <a:extLst>
                    <a:ext uri="{A12FA001-AC4F-418D-AE19-62706E023703}">
                      <ahyp:hlinkClr xmlns:ahyp="http://schemas.microsoft.com/office/drawing/2018/hyperlinkcolor" val="tx"/>
                    </a:ext>
                  </a:extLst>
                </a:hlinkClick>
              </a:rPr>
              <a:t>www.stevewyborney.com</a:t>
            </a:r>
            <a:endParaRPr lang="en-US" sz="1200" b="1" dirty="0"/>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t>Steve </a:t>
            </a:r>
            <a:r>
              <a:rPr lang="en-US" sz="1200" b="1" dirty="0" err="1"/>
              <a:t>Wyborney</a:t>
            </a:r>
            <a:endParaRPr lang="en-US" sz="1200" b="1" dirty="0"/>
          </a:p>
        </p:txBody>
      </p:sp>
      <p:sp>
        <p:nvSpPr>
          <p:cNvPr id="2" name="Title 1">
            <a:extLst>
              <a:ext uri="{FF2B5EF4-FFF2-40B4-BE49-F238E27FC236}">
                <a16:creationId xmlns:a16="http://schemas.microsoft.com/office/drawing/2014/main" id="{4BEBA293-75DE-44F2-9776-8FB61F197175}"/>
              </a:ext>
            </a:extLst>
          </p:cNvPr>
          <p:cNvSpPr txBox="1">
            <a:spLocks/>
          </p:cNvSpPr>
          <p:nvPr/>
        </p:nvSpPr>
        <p:spPr>
          <a:xfrm>
            <a:off x="0" y="1981200"/>
            <a:ext cx="8153400" cy="426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dirty="0"/>
              <a:t>It has been cold where I live!  So, I’m posting this winter Esti-Mystery series.</a:t>
            </a:r>
          </a:p>
          <a:p>
            <a:pPr algn="l"/>
            <a:endParaRPr lang="en-US" sz="1800" dirty="0"/>
          </a:p>
          <a:p>
            <a:pPr algn="l"/>
            <a:r>
              <a:rPr lang="en-US" sz="1800" dirty="0"/>
              <a:t>I call this series “Ice-</a:t>
            </a:r>
            <a:r>
              <a:rPr lang="en-US" sz="1800" dirty="0" err="1"/>
              <a:t>Sti</a:t>
            </a:r>
            <a:r>
              <a:rPr lang="en-US" sz="1800" dirty="0"/>
              <a:t>-Mysteries.”  </a:t>
            </a:r>
          </a:p>
          <a:p>
            <a:pPr algn="l"/>
            <a:endParaRPr lang="en-US" sz="1800" dirty="0"/>
          </a:p>
          <a:p>
            <a:pPr algn="l"/>
            <a:r>
              <a:rPr lang="en-US" sz="1800" dirty="0"/>
              <a:t>To make these, I put the dice in our freezer and froze them into ice cubes!</a:t>
            </a:r>
          </a:p>
          <a:p>
            <a:pPr algn="l"/>
            <a:endParaRPr lang="en-US" sz="1800" dirty="0"/>
          </a:p>
          <a:p>
            <a:pPr algn="l"/>
            <a:r>
              <a:rPr lang="en-US" sz="1800" dirty="0"/>
              <a:t>Then we made the Esti-Mysteries using ice cubes.  Of course, you’ll see that the ice cubes aren’t actually cubes, but we called them ice “cubes.”</a:t>
            </a:r>
          </a:p>
          <a:p>
            <a:pPr algn="l"/>
            <a:endParaRPr lang="en-US" sz="1800" dirty="0"/>
          </a:p>
          <a:p>
            <a:pPr algn="l"/>
            <a:r>
              <a:rPr lang="en-US" sz="1800" dirty="0"/>
              <a:t>My daughter and I took these pictures outside.  Those icy dice cubes sure were slippery!  Thank you to my daughter for helping me create these!</a:t>
            </a:r>
          </a:p>
          <a:p>
            <a:pPr algn="l"/>
            <a:endParaRPr lang="en-US" sz="1800" dirty="0"/>
          </a:p>
          <a:p>
            <a:pPr algn="l"/>
            <a:r>
              <a:rPr lang="en-US" sz="1800" dirty="0"/>
              <a:t>We hope you enjoy these winter “Ice-</a:t>
            </a:r>
            <a:r>
              <a:rPr lang="en-US" sz="1800" dirty="0" err="1"/>
              <a:t>Sti</a:t>
            </a:r>
            <a:r>
              <a:rPr lang="en-US" sz="1800" dirty="0"/>
              <a:t>-Mysteries.”</a:t>
            </a:r>
          </a:p>
          <a:p>
            <a:pPr algn="l"/>
            <a:endParaRPr lang="en-US" sz="2000" dirty="0"/>
          </a:p>
        </p:txBody>
      </p:sp>
    </p:spTree>
    <p:extLst>
      <p:ext uri="{BB962C8B-B14F-4D97-AF65-F5344CB8AC3E}">
        <p14:creationId xmlns:p14="http://schemas.microsoft.com/office/powerpoint/2010/main" val="1495607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BD1EBB-4119-A11D-A47F-1E2F8E67435C}"/>
              </a:ext>
            </a:extLst>
          </p:cNvPr>
          <p:cNvPicPr>
            <a:picLocks noChangeAspect="1"/>
          </p:cNvPicPr>
          <p:nvPr/>
        </p:nvPicPr>
        <p:blipFill rotWithShape="1">
          <a:blip r:embed="rId2">
            <a:extLst>
              <a:ext uri="{28A0092B-C50C-407E-A947-70E740481C1C}">
                <a14:useLocalDpi xmlns:a14="http://schemas.microsoft.com/office/drawing/2010/main" val="0"/>
              </a:ext>
            </a:extLst>
          </a:blip>
          <a:srcRect r="58333"/>
          <a:stretch/>
        </p:blipFill>
        <p:spPr>
          <a:xfrm>
            <a:off x="0" y="0"/>
            <a:ext cx="3810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colorful ice “cubes” are there?  That does NOT count the die or the ice that it is in.</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502524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C1D1E3-E0A1-16DF-67AC-0FF152BE4E3B}"/>
              </a:ext>
            </a:extLst>
          </p:cNvPr>
          <p:cNvPicPr>
            <a:picLocks noChangeAspect="1"/>
          </p:cNvPicPr>
          <p:nvPr/>
        </p:nvPicPr>
        <p:blipFill rotWithShape="1">
          <a:blip r:embed="rId2">
            <a:extLst>
              <a:ext uri="{28A0092B-C50C-407E-A947-70E740481C1C}">
                <a14:useLocalDpi xmlns:a14="http://schemas.microsoft.com/office/drawing/2010/main" val="0"/>
              </a:ext>
            </a:extLst>
          </a:blip>
          <a:srcRect r="58333"/>
          <a:stretch/>
        </p:blipFill>
        <p:spPr>
          <a:xfrm>
            <a:off x="609600" y="28353"/>
            <a:ext cx="3431585" cy="6176854"/>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Count by 2’s from 2 to 50.  The answer is one of those numbers.</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greater than 20.</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includes the digit 2.</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includes the digit 4.</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
        <p:nvSpPr>
          <p:cNvPr id="3" name="Rectangle 2">
            <a:extLst>
              <a:ext uri="{FF2B5EF4-FFF2-40B4-BE49-F238E27FC236}">
                <a16:creationId xmlns:a16="http://schemas.microsoft.com/office/drawing/2014/main" id="{F7891542-AF47-CA1C-80B6-843965F91829}"/>
              </a:ext>
            </a:extLst>
          </p:cNvPr>
          <p:cNvSpPr/>
          <p:nvPr/>
        </p:nvSpPr>
        <p:spPr>
          <a:xfrm>
            <a:off x="381000" y="152400"/>
            <a:ext cx="3974306"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How many colorful ice “cubes” are there?  </a:t>
            </a:r>
          </a:p>
          <a:p>
            <a:pPr algn="ctr"/>
            <a:r>
              <a:rPr lang="en-US" sz="1400" b="1" dirty="0">
                <a:solidFill>
                  <a:schemeClr val="tx1"/>
                </a:solidFill>
              </a:rPr>
              <a:t>That does NOT count the die or the ice that it is in.</a:t>
            </a:r>
          </a:p>
        </p:txBody>
      </p:sp>
      <p:graphicFrame>
        <p:nvGraphicFramePr>
          <p:cNvPr id="2" name="Table 1">
            <a:extLst>
              <a:ext uri="{FF2B5EF4-FFF2-40B4-BE49-F238E27FC236}">
                <a16:creationId xmlns:a16="http://schemas.microsoft.com/office/drawing/2014/main" id="{9207C4B8-93DC-73BD-11CA-D17B02CCB884}"/>
              </a:ext>
            </a:extLst>
          </p:cNvPr>
          <p:cNvGraphicFramePr>
            <a:graphicFrameLocks noGrp="1"/>
          </p:cNvGraphicFramePr>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2099163"/>
                  </a:ext>
                </a:extLst>
              </a:tr>
            </a:tbl>
          </a:graphicData>
        </a:graphic>
      </p:graphicFrame>
      <p:graphicFrame>
        <p:nvGraphicFramePr>
          <p:cNvPr id="4" name="Table 3">
            <a:extLst>
              <a:ext uri="{FF2B5EF4-FFF2-40B4-BE49-F238E27FC236}">
                <a16:creationId xmlns:a16="http://schemas.microsoft.com/office/drawing/2014/main" id="{9F121D05-0927-A537-9B28-08144856E1C6}"/>
              </a:ext>
            </a:extLst>
          </p:cNvPr>
          <p:cNvGraphicFramePr>
            <a:graphicFrameLocks noGrp="1"/>
          </p:cNvGraphicFramePr>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2099163"/>
                  </a:ext>
                </a:extLst>
              </a:tr>
            </a:tbl>
          </a:graphicData>
        </a:graphic>
      </p:graphicFrame>
      <p:graphicFrame>
        <p:nvGraphicFramePr>
          <p:cNvPr id="6" name="Table 5">
            <a:extLst>
              <a:ext uri="{FF2B5EF4-FFF2-40B4-BE49-F238E27FC236}">
                <a16:creationId xmlns:a16="http://schemas.microsoft.com/office/drawing/2014/main" id="{B65546B1-D0DB-0779-24B4-FC390187957C}"/>
              </a:ext>
            </a:extLst>
          </p:cNvPr>
          <p:cNvGraphicFramePr>
            <a:graphicFrameLocks noGrp="1"/>
          </p:cNvGraphicFramePr>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2099163"/>
                  </a:ext>
                </a:extLst>
              </a:tr>
            </a:tbl>
          </a:graphicData>
        </a:graphic>
      </p:graphicFrame>
      <p:graphicFrame>
        <p:nvGraphicFramePr>
          <p:cNvPr id="7" name="Table 6">
            <a:extLst>
              <a:ext uri="{FF2B5EF4-FFF2-40B4-BE49-F238E27FC236}">
                <a16:creationId xmlns:a16="http://schemas.microsoft.com/office/drawing/2014/main" id="{5AACA4FF-D15E-55B3-5D9A-7181D99BD6C8}"/>
              </a:ext>
            </a:extLst>
          </p:cNvPr>
          <p:cNvGraphicFramePr>
            <a:graphicFrameLocks noGrp="1"/>
          </p:cNvGraphicFramePr>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52099163"/>
                  </a:ext>
                </a:extLst>
              </a:tr>
            </a:tbl>
          </a:graphicData>
        </a:graphic>
      </p:graphicFrame>
      <p:graphicFrame>
        <p:nvGraphicFramePr>
          <p:cNvPr id="8" name="Table 7">
            <a:extLst>
              <a:ext uri="{FF2B5EF4-FFF2-40B4-BE49-F238E27FC236}">
                <a16:creationId xmlns:a16="http://schemas.microsoft.com/office/drawing/2014/main" id="{136FE87F-BFA2-9470-EB25-CACFE47479C8}"/>
              </a:ext>
            </a:extLst>
          </p:cNvPr>
          <p:cNvGraphicFramePr>
            <a:graphicFrameLocks noGrp="1"/>
          </p:cNvGraphicFramePr>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52099163"/>
                  </a:ext>
                </a:extLst>
              </a:tr>
            </a:tbl>
          </a:graphicData>
        </a:graphic>
      </p:graphicFrame>
    </p:spTree>
    <p:extLst>
      <p:ext uri="{BB962C8B-B14F-4D97-AF65-F5344CB8AC3E}">
        <p14:creationId xmlns:p14="http://schemas.microsoft.com/office/powerpoint/2010/main" val="3855009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3"/>
                                        </p:tgtEl>
                                      </p:cBhvr>
                                    </p:animEffect>
                                    <p:set>
                                      <p:cBhvr>
                                        <p:cTn id="26" dur="1" fill="hold">
                                          <p:stCondLst>
                                            <p:cond delay="499"/>
                                          </p:stCondLst>
                                        </p:cTn>
                                        <p:tgtEl>
                                          <p:spTgt spid="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500"/>
                                        <p:tgtEl>
                                          <p:spTgt spid="2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500"/>
                                        <p:tgtEl>
                                          <p:spTgt spid="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500"/>
                                        <p:tgtEl>
                                          <p:spTgt spid="30"/>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500"/>
                                        <p:tgtEl>
                                          <p:spTgt spid="7"/>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500"/>
                                        <p:tgtEl>
                                          <p:spTgt spid="31"/>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fade">
                                      <p:cBhvr>
                                        <p:cTn id="7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8" grpId="0" animBg="1"/>
      <p:bldP spid="29" grpId="0" animBg="1"/>
      <p:bldP spid="30" grpId="0" animBg="1"/>
      <p:bldP spid="31" grpId="0" animBg="1"/>
      <p:bldP spid="3" grpId="0" animBg="1"/>
      <p:bldP spid="3"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“Ice-</a:t>
            </a:r>
            <a:r>
              <a:rPr lang="en-US" sz="6000" b="1" dirty="0" err="1">
                <a:solidFill>
                  <a:srgbClr val="FFFF00"/>
                </a:solidFill>
              </a:rPr>
              <a:t>sti</a:t>
            </a:r>
            <a:r>
              <a:rPr lang="en-US" sz="6000" b="1" dirty="0">
                <a:solidFill>
                  <a:srgbClr val="FFFF00"/>
                </a:solidFill>
              </a:rPr>
              <a:t>-Mystery”</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922C251-39A9-E61F-2599-F1A5BE177532}"/>
              </a:ext>
            </a:extLst>
          </p:cNvPr>
          <p:cNvPicPr>
            <a:picLocks noChangeAspect="1"/>
          </p:cNvPicPr>
          <p:nvPr/>
        </p:nvPicPr>
        <p:blipFill rotWithShape="1">
          <a:blip r:embed="rId2">
            <a:extLst>
              <a:ext uri="{28A0092B-C50C-407E-A947-70E740481C1C}">
                <a14:useLocalDpi xmlns:a14="http://schemas.microsoft.com/office/drawing/2010/main" val="0"/>
              </a:ext>
            </a:extLst>
          </a:blip>
          <a:srcRect r="58333"/>
          <a:stretch/>
        </p:blipFill>
        <p:spPr>
          <a:xfrm>
            <a:off x="0" y="0"/>
            <a:ext cx="3810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33961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6CA180-DE50-04C8-8A1F-9ED3C76C911F}"/>
              </a:ext>
            </a:extLst>
          </p:cNvPr>
          <p:cNvPicPr>
            <a:picLocks noChangeAspect="1"/>
          </p:cNvPicPr>
          <p:nvPr/>
        </p:nvPicPr>
        <p:blipFill rotWithShape="1">
          <a:blip r:embed="rId2">
            <a:extLst>
              <a:ext uri="{28A0092B-C50C-407E-A947-70E740481C1C}">
                <a14:useLocalDpi xmlns:a14="http://schemas.microsoft.com/office/drawing/2010/main" val="0"/>
              </a:ext>
            </a:extLst>
          </a:blip>
          <a:srcRect r="58333"/>
          <a:stretch/>
        </p:blipFill>
        <p:spPr>
          <a:xfrm>
            <a:off x="0" y="0"/>
            <a:ext cx="3810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rPr>
              <a:t>42 ice “cubes”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94266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786882"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908809"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30862"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18540"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2593538"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2610025"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4756661"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4689095"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spTree>
    <p:extLst>
      <p:ext uri="{BB962C8B-B14F-4D97-AF65-F5344CB8AC3E}">
        <p14:creationId xmlns:p14="http://schemas.microsoft.com/office/powerpoint/2010/main" val="1673815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txBox="1">
            <a:spLocks/>
          </p:cNvSpPr>
          <p:nvPr/>
        </p:nvSpPr>
        <p:spPr>
          <a:xfrm>
            <a:off x="0" y="304800"/>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t>Bonus Note</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hlinkClick r:id="rId2">
                  <a:extLst>
                    <a:ext uri="{A12FA001-AC4F-418D-AE19-62706E023703}">
                      <ahyp:hlinkClr xmlns:ahyp="http://schemas.microsoft.com/office/drawing/2018/hyperlinkcolor" val="tx"/>
                    </a:ext>
                  </a:extLst>
                </a:hlinkClick>
              </a:rPr>
              <a:t>www.stevewyborney.com</a:t>
            </a:r>
            <a:endParaRPr lang="en-US" sz="1200" b="1" dirty="0"/>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t>Steve </a:t>
            </a:r>
            <a:r>
              <a:rPr lang="en-US" sz="1200" b="1" dirty="0" err="1"/>
              <a:t>Wyborney</a:t>
            </a:r>
            <a:endParaRPr lang="en-US" sz="1200" b="1" dirty="0"/>
          </a:p>
        </p:txBody>
      </p:sp>
      <p:sp>
        <p:nvSpPr>
          <p:cNvPr id="2" name="Title 1">
            <a:extLst>
              <a:ext uri="{FF2B5EF4-FFF2-40B4-BE49-F238E27FC236}">
                <a16:creationId xmlns:a16="http://schemas.microsoft.com/office/drawing/2014/main" id="{4BEBA293-75DE-44F2-9776-8FB61F197175}"/>
              </a:ext>
            </a:extLst>
          </p:cNvPr>
          <p:cNvSpPr txBox="1">
            <a:spLocks/>
          </p:cNvSpPr>
          <p:nvPr/>
        </p:nvSpPr>
        <p:spPr>
          <a:xfrm>
            <a:off x="0" y="1981200"/>
            <a:ext cx="8153400" cy="426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dirty="0"/>
              <a:t>It has been cold where I live!  So, I’m posting this winter Esti-Mystery series.</a:t>
            </a:r>
          </a:p>
          <a:p>
            <a:pPr algn="l"/>
            <a:endParaRPr lang="en-US" sz="1800" dirty="0"/>
          </a:p>
          <a:p>
            <a:pPr algn="l"/>
            <a:r>
              <a:rPr lang="en-US" sz="1800" dirty="0"/>
              <a:t>I call this series “Ice-</a:t>
            </a:r>
            <a:r>
              <a:rPr lang="en-US" sz="1800" dirty="0" err="1"/>
              <a:t>Sti</a:t>
            </a:r>
            <a:r>
              <a:rPr lang="en-US" sz="1800" dirty="0"/>
              <a:t>-Mysteries.”  </a:t>
            </a:r>
          </a:p>
          <a:p>
            <a:pPr algn="l"/>
            <a:endParaRPr lang="en-US" sz="1800" dirty="0"/>
          </a:p>
          <a:p>
            <a:pPr algn="l"/>
            <a:r>
              <a:rPr lang="en-US" sz="1800" dirty="0"/>
              <a:t>To make these, I put the dice in our freezer and froze them into ice cubes!</a:t>
            </a:r>
          </a:p>
          <a:p>
            <a:pPr algn="l"/>
            <a:endParaRPr lang="en-US" sz="1800" dirty="0"/>
          </a:p>
          <a:p>
            <a:pPr algn="l"/>
            <a:r>
              <a:rPr lang="en-US" sz="1800" dirty="0"/>
              <a:t>Then we made the Esti-Mysteries using ice cubes.  Of course, you’ll see that the ice cubes aren’t actually cubes, but we called them ice “cubes.”</a:t>
            </a:r>
          </a:p>
          <a:p>
            <a:pPr algn="l"/>
            <a:endParaRPr lang="en-US" sz="1800" dirty="0"/>
          </a:p>
          <a:p>
            <a:pPr algn="l"/>
            <a:r>
              <a:rPr lang="en-US" sz="1800" dirty="0"/>
              <a:t>My daughter and I took these pictures outside.  Those icy dice cubes sure were slippery!  Thank you to my daughter for helping me create these!</a:t>
            </a:r>
          </a:p>
          <a:p>
            <a:pPr algn="l"/>
            <a:endParaRPr lang="en-US" sz="1800" dirty="0"/>
          </a:p>
          <a:p>
            <a:pPr algn="l"/>
            <a:r>
              <a:rPr lang="en-US" sz="1800" dirty="0"/>
              <a:t>We hope you enjoy these winter “Ice-</a:t>
            </a:r>
            <a:r>
              <a:rPr lang="en-US" sz="1800" dirty="0" err="1"/>
              <a:t>Sti</a:t>
            </a:r>
            <a:r>
              <a:rPr lang="en-US" sz="1800" dirty="0"/>
              <a:t>-Mysteries.”</a:t>
            </a:r>
          </a:p>
          <a:p>
            <a:pPr algn="l"/>
            <a:endParaRPr lang="en-US" sz="2000" dirty="0"/>
          </a:p>
        </p:txBody>
      </p:sp>
    </p:spTree>
    <p:extLst>
      <p:ext uri="{BB962C8B-B14F-4D97-AF65-F5344CB8AC3E}">
        <p14:creationId xmlns:p14="http://schemas.microsoft.com/office/powerpoint/2010/main" val="268450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BD1EBB-4119-A11D-A47F-1E2F8E67435C}"/>
              </a:ext>
            </a:extLst>
          </p:cNvPr>
          <p:cNvPicPr>
            <a:picLocks noChangeAspect="1"/>
          </p:cNvPicPr>
          <p:nvPr/>
        </p:nvPicPr>
        <p:blipFill rotWithShape="1">
          <a:blip r:embed="rId2">
            <a:extLst>
              <a:ext uri="{28A0092B-C50C-407E-A947-70E740481C1C}">
                <a14:useLocalDpi xmlns:a14="http://schemas.microsoft.com/office/drawing/2010/main" val="0"/>
              </a:ext>
            </a:extLst>
          </a:blip>
          <a:srcRect r="58333"/>
          <a:stretch/>
        </p:blipFill>
        <p:spPr>
          <a:xfrm>
            <a:off x="0" y="0"/>
            <a:ext cx="3810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colorful ice “cubes” are there?  That does NOT count the die or the ice that it is in.</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C1D1E3-E0A1-16DF-67AC-0FF152BE4E3B}"/>
              </a:ext>
            </a:extLst>
          </p:cNvPr>
          <p:cNvPicPr>
            <a:picLocks noChangeAspect="1"/>
          </p:cNvPicPr>
          <p:nvPr/>
        </p:nvPicPr>
        <p:blipFill rotWithShape="1">
          <a:blip r:embed="rId2">
            <a:extLst>
              <a:ext uri="{28A0092B-C50C-407E-A947-70E740481C1C}">
                <a14:useLocalDpi xmlns:a14="http://schemas.microsoft.com/office/drawing/2010/main" val="0"/>
              </a:ext>
            </a:extLst>
          </a:blip>
          <a:srcRect r="58333"/>
          <a:stretch/>
        </p:blipFill>
        <p:spPr>
          <a:xfrm>
            <a:off x="0" y="0"/>
            <a:ext cx="3810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Count by 2’s from 2 to 50.  The answer is one of those numbers.</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greater than 20.</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includes the digit 2.</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includes the digit 4.</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
        <p:nvSpPr>
          <p:cNvPr id="3" name="Rectangle 2">
            <a:extLst>
              <a:ext uri="{FF2B5EF4-FFF2-40B4-BE49-F238E27FC236}">
                <a16:creationId xmlns:a16="http://schemas.microsoft.com/office/drawing/2014/main" id="{F7891542-AF47-CA1C-80B6-843965F91829}"/>
              </a:ext>
            </a:extLst>
          </p:cNvPr>
          <p:cNvSpPr/>
          <p:nvPr/>
        </p:nvSpPr>
        <p:spPr>
          <a:xfrm>
            <a:off x="381000" y="152400"/>
            <a:ext cx="3974306"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How many colorful ice “cubes” are there?  </a:t>
            </a:r>
          </a:p>
          <a:p>
            <a:pPr algn="ctr"/>
            <a:r>
              <a:rPr lang="en-US" sz="1400" b="1" dirty="0">
                <a:solidFill>
                  <a:schemeClr val="tx1"/>
                </a:solidFill>
              </a:rPr>
              <a:t>That does NOT count the die or the ice that it is in.</a:t>
            </a: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3"/>
                                        </p:tgtEl>
                                      </p:cBhvr>
                                    </p:animEffect>
                                    <p:set>
                                      <p:cBhvr>
                                        <p:cTn id="26" dur="1" fill="hold">
                                          <p:stCondLst>
                                            <p:cond delay="499"/>
                                          </p:stCondLst>
                                        </p:cTn>
                                        <p:tgtEl>
                                          <p:spTgt spid="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500"/>
                                        <p:tgtEl>
                                          <p:spTgt spid="3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8" grpId="0" animBg="1"/>
      <p:bldP spid="29" grpId="0" animBg="1"/>
      <p:bldP spid="30" grpId="0" animBg="1"/>
      <p:bldP spid="31" grpId="0" animBg="1"/>
      <p:bldP spid="3" grpId="0" animBg="1"/>
      <p:bldP spid="3"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922C251-39A9-E61F-2599-F1A5BE177532}"/>
              </a:ext>
            </a:extLst>
          </p:cNvPr>
          <p:cNvPicPr>
            <a:picLocks noChangeAspect="1"/>
          </p:cNvPicPr>
          <p:nvPr/>
        </p:nvPicPr>
        <p:blipFill rotWithShape="1">
          <a:blip r:embed="rId2">
            <a:extLst>
              <a:ext uri="{28A0092B-C50C-407E-A947-70E740481C1C}">
                <a14:useLocalDpi xmlns:a14="http://schemas.microsoft.com/office/drawing/2010/main" val="0"/>
              </a:ext>
            </a:extLst>
          </a:blip>
          <a:srcRect r="58333"/>
          <a:stretch/>
        </p:blipFill>
        <p:spPr>
          <a:xfrm>
            <a:off x="0" y="0"/>
            <a:ext cx="3810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6CA180-DE50-04C8-8A1F-9ED3C76C911F}"/>
              </a:ext>
            </a:extLst>
          </p:cNvPr>
          <p:cNvPicPr>
            <a:picLocks noChangeAspect="1"/>
          </p:cNvPicPr>
          <p:nvPr/>
        </p:nvPicPr>
        <p:blipFill rotWithShape="1">
          <a:blip r:embed="rId2">
            <a:extLst>
              <a:ext uri="{28A0092B-C50C-407E-A947-70E740481C1C}">
                <a14:useLocalDpi xmlns:a14="http://schemas.microsoft.com/office/drawing/2010/main" val="0"/>
              </a:ext>
            </a:extLst>
          </a:blip>
          <a:srcRect r="58333"/>
          <a:stretch/>
        </p:blipFill>
        <p:spPr>
          <a:xfrm>
            <a:off x="0" y="0"/>
            <a:ext cx="3810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rPr>
              <a:t>42 ice “cubes”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786882"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908809"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30862"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18540"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2593538"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2610025"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4756661"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4689095"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spTree>
    <p:extLst>
      <p:ext uri="{BB962C8B-B14F-4D97-AF65-F5344CB8AC3E}">
        <p14:creationId xmlns:p14="http://schemas.microsoft.com/office/powerpoint/2010/main" val="2553113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“Ice-</a:t>
            </a:r>
            <a:r>
              <a:rPr lang="en-US" sz="6000" b="1" dirty="0" err="1">
                <a:solidFill>
                  <a:srgbClr val="FFFF00"/>
                </a:solidFill>
              </a:rPr>
              <a:t>sti</a:t>
            </a:r>
            <a:r>
              <a:rPr lang="en-US" sz="6000" b="1" dirty="0">
                <a:solidFill>
                  <a:srgbClr val="FFFF00"/>
                </a:solidFill>
              </a:rPr>
              <a:t>-Mystery”</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89893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10195</TotalTime>
  <Words>2765</Words>
  <Application>Microsoft Office PowerPoint</Application>
  <PresentationFormat>On-screen Show (4:3)</PresentationFormat>
  <Paragraphs>635</Paragraphs>
  <Slides>22</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204</cp:revision>
  <dcterms:created xsi:type="dcterms:W3CDTF">2020-11-09T02:38:45Z</dcterms:created>
  <dcterms:modified xsi:type="dcterms:W3CDTF">2024-01-21T01:12:01Z</dcterms:modified>
</cp:coreProperties>
</file>