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1701" r:id="rId2"/>
    <p:sldId id="1680" r:id="rId3"/>
    <p:sldId id="257" r:id="rId4"/>
    <p:sldId id="258" r:id="rId5"/>
    <p:sldId id="259" r:id="rId6"/>
    <p:sldId id="260" r:id="rId7"/>
    <p:sldId id="261" r:id="rId8"/>
    <p:sldId id="1705" r:id="rId9"/>
    <p:sldId id="1688" r:id="rId10"/>
    <p:sldId id="1689" r:id="rId11"/>
    <p:sldId id="1690" r:id="rId12"/>
    <p:sldId id="1691" r:id="rId13"/>
    <p:sldId id="1692" r:id="rId14"/>
    <p:sldId id="1703" r:id="rId15"/>
    <p:sldId id="1694" r:id="rId16"/>
    <p:sldId id="1695" r:id="rId17"/>
    <p:sldId id="1700" r:id="rId18"/>
    <p:sldId id="1697" r:id="rId19"/>
    <p:sldId id="1698" r:id="rId20"/>
    <p:sldId id="1704"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00B050"/>
    <a:srgbClr val="FF0000"/>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howGuides="1">
      <p:cViewPr>
        <p:scale>
          <a:sx n="110" d="100"/>
          <a:sy n="110" d="100"/>
        </p:scale>
        <p:origin x="1644" y="-6"/>
      </p:cViewPr>
      <p:guideLst>
        <p:guide orient="horz" pos="2160"/>
        <p:guide pos="2880"/>
      </p:guideLst>
    </p:cSldViewPr>
  </p:slideViewPr>
  <p:notesTextViewPr>
    <p:cViewPr>
      <p:scale>
        <a:sx n="1" d="1"/>
        <a:sy n="1" d="1"/>
      </p:scale>
      <p:origin x="0" y="0"/>
    </p:cViewPr>
  </p:notesTextViewPr>
  <p:sorterViewPr>
    <p:cViewPr varScale="1">
      <p:scale>
        <a:sx n="1" d="1"/>
        <a:sy n="1" d="1"/>
      </p:scale>
      <p:origin x="0" y="-6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F2FEE6-ECFB-4167-B702-F3781D7BCD4A}" type="datetimeFigureOut">
              <a:rPr lang="en-US" smtClean="0"/>
              <a:t>2/19/2024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7C6312-8C16-44A8-8BC3-00D60876EE71}" type="slidenum">
              <a:rPr lang="en-US" smtClean="0"/>
              <a:t>‹#›</a:t>
            </a:fld>
            <a:endParaRPr lang="en-US"/>
          </a:p>
        </p:txBody>
      </p:sp>
    </p:spTree>
    <p:extLst>
      <p:ext uri="{BB962C8B-B14F-4D97-AF65-F5344CB8AC3E}">
        <p14:creationId xmlns:p14="http://schemas.microsoft.com/office/powerpoint/2010/main" val="1199309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1</a:t>
            </a:fld>
            <a:endParaRPr lang="en-US"/>
          </a:p>
        </p:txBody>
      </p:sp>
    </p:spTree>
    <p:extLst>
      <p:ext uri="{BB962C8B-B14F-4D97-AF65-F5344CB8AC3E}">
        <p14:creationId xmlns:p14="http://schemas.microsoft.com/office/powerpoint/2010/main" val="343773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8</a:t>
            </a:fld>
            <a:endParaRPr lang="en-US"/>
          </a:p>
        </p:txBody>
      </p:sp>
    </p:spTree>
    <p:extLst>
      <p:ext uri="{BB962C8B-B14F-4D97-AF65-F5344CB8AC3E}">
        <p14:creationId xmlns:p14="http://schemas.microsoft.com/office/powerpoint/2010/main" val="23288242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14</a:t>
            </a:fld>
            <a:endParaRPr lang="en-US"/>
          </a:p>
        </p:txBody>
      </p:sp>
    </p:spTree>
    <p:extLst>
      <p:ext uri="{BB962C8B-B14F-4D97-AF65-F5344CB8AC3E}">
        <p14:creationId xmlns:p14="http://schemas.microsoft.com/office/powerpoint/2010/main" val="3025984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20</a:t>
            </a:fld>
            <a:endParaRPr lang="en-US"/>
          </a:p>
        </p:txBody>
      </p:sp>
    </p:spTree>
    <p:extLst>
      <p:ext uri="{BB962C8B-B14F-4D97-AF65-F5344CB8AC3E}">
        <p14:creationId xmlns:p14="http://schemas.microsoft.com/office/powerpoint/2010/main" val="14607290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8081DBE-C326-4844-8DB5-D826D6CAAA87}" type="datetimeFigureOut">
              <a:rPr lang="en-US" smtClean="0"/>
              <a:t>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195764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010047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471411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3755290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081DBE-C326-4844-8DB5-D826D6CAAA87}" type="datetimeFigureOut">
              <a:rPr lang="en-US" smtClean="0"/>
              <a:t>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174568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081DBE-C326-4844-8DB5-D826D6CAAA87}" type="datetimeFigureOut">
              <a:rPr lang="en-US" smtClean="0"/>
              <a:t>2/19/2024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752434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081DBE-C326-4844-8DB5-D826D6CAAA87}" type="datetimeFigureOut">
              <a:rPr lang="en-US" smtClean="0"/>
              <a:t>2/19/2024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802521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081DBE-C326-4844-8DB5-D826D6CAAA87}" type="datetimeFigureOut">
              <a:rPr lang="en-US" smtClean="0"/>
              <a:t>2/19/2024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292543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081DBE-C326-4844-8DB5-D826D6CAAA87}" type="datetimeFigureOut">
              <a:rPr lang="en-US" smtClean="0"/>
              <a:t>2/19/2024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834766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2/19/2024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628039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2/19/2024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109338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081DBE-C326-4844-8DB5-D826D6CAAA87}" type="datetimeFigureOut">
              <a:rPr lang="en-US" smtClean="0"/>
              <a:t>2/19/2024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18CE93-4A7F-4A59-80AF-10DEEE34D36C}" type="slidenum">
              <a:rPr lang="en-US" smtClean="0"/>
              <a:t>‹#›</a:t>
            </a:fld>
            <a:endParaRPr lang="en-US"/>
          </a:p>
        </p:txBody>
      </p:sp>
    </p:spTree>
    <p:extLst>
      <p:ext uri="{BB962C8B-B14F-4D97-AF65-F5344CB8AC3E}">
        <p14:creationId xmlns:p14="http://schemas.microsoft.com/office/powerpoint/2010/main" val="2982819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youtube.com/playlist?list=PL9womXq-z7vCvXZCUYEhCWvuiK9QPk1_X&amp;si=JFKWxDOhrqVlxRon"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hyperlink" Target="https://stevewyborney.com/2019/02/20-days-of-number-sense-rich-math-talk/" TargetMode="External"/><Relationship Id="rId18" Type="http://schemas.openxmlformats.org/officeDocument/2006/relationships/image" Target="../media/image9.png"/><Relationship Id="rId26" Type="http://schemas.openxmlformats.org/officeDocument/2006/relationships/hyperlink" Target="https://stevewyborney.com/2022/10/170-new-esti-mysteries/" TargetMode="External"/><Relationship Id="rId3" Type="http://schemas.openxmlformats.org/officeDocument/2006/relationships/hyperlink" Target="http://www.stevewyborney.com/?p=1253" TargetMode="External"/><Relationship Id="rId21" Type="http://schemas.openxmlformats.org/officeDocument/2006/relationships/hyperlink" Target="https://stevewyborney.com/2021/11/150-new-esti-mysteries/" TargetMode="External"/><Relationship Id="rId34" Type="http://schemas.openxmlformats.org/officeDocument/2006/relationships/hyperlink" Target="https://stevewyborney.com/2023/10/100-new-esti-mysteries/" TargetMode="External"/><Relationship Id="rId7" Type="http://schemas.openxmlformats.org/officeDocument/2006/relationships/hyperlink" Target="https://www.stevewyborney.com/?p=1891" TargetMode="External"/><Relationship Id="rId12" Type="http://schemas.openxmlformats.org/officeDocument/2006/relationships/image" Target="../media/image7.jpeg"/><Relationship Id="rId17" Type="http://schemas.openxmlformats.org/officeDocument/2006/relationships/hyperlink" Target="https://www.youtube.com/c/SteveWyborneyMath/playlists?view=1&amp;sort=da&amp;flow=grid" TargetMode="External"/><Relationship Id="rId25" Type="http://schemas.openxmlformats.org/officeDocument/2006/relationships/image" Target="../media/image12.jpeg"/><Relationship Id="rId33" Type="http://schemas.openxmlformats.org/officeDocument/2006/relationships/image" Target="../media/image16.png"/><Relationship Id="rId38" Type="http://schemas.openxmlformats.org/officeDocument/2006/relationships/image" Target="../media/image1.jpeg"/><Relationship Id="rId2" Type="http://schemas.openxmlformats.org/officeDocument/2006/relationships/notesSlide" Target="../notesSlides/notesSlide3.xml"/><Relationship Id="rId16" Type="http://schemas.openxmlformats.org/officeDocument/2006/relationships/hyperlink" Target="https://stevewyborney.com/2018/04/the-estimation-clipboard/" TargetMode="External"/><Relationship Id="rId20" Type="http://schemas.openxmlformats.org/officeDocument/2006/relationships/hyperlink" Target="https://stevewyborney.com/2021/10/new-estimation-clipboards/" TargetMode="External"/><Relationship Id="rId29"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hyperlink" Target="http://www.stevewyborney.com/?p=1028" TargetMode="External"/><Relationship Id="rId24" Type="http://schemas.openxmlformats.org/officeDocument/2006/relationships/image" Target="../media/image11.png"/><Relationship Id="rId32" Type="http://schemas.openxmlformats.org/officeDocument/2006/relationships/hyperlink" Target="https://stevewyborney.com/subscribe/" TargetMode="External"/><Relationship Id="rId37" Type="http://schemas.openxmlformats.org/officeDocument/2006/relationships/hyperlink" Target="https://youtube.com/playlist?list=PL9womXq-z7vCvXZCUYEhCWvuiK9QPk1_X&amp;si=JFKWxDOhrqVlxRon" TargetMode="External"/><Relationship Id="rId5" Type="http://schemas.openxmlformats.org/officeDocument/2006/relationships/hyperlink" Target="https://stevewyborney.com/2019/09/51-esti-mysteries/" TargetMode="External"/><Relationship Id="rId15" Type="http://schemas.openxmlformats.org/officeDocument/2006/relationships/image" Target="../media/image8.jpeg"/><Relationship Id="rId23" Type="http://schemas.openxmlformats.org/officeDocument/2006/relationships/image" Target="../media/image10.jpeg"/><Relationship Id="rId28" Type="http://schemas.openxmlformats.org/officeDocument/2006/relationships/hyperlink" Target="https://stevewyborney.com/2022/10/the-multiplication-advantage-journey-into-multiplication/" TargetMode="External"/><Relationship Id="rId36" Type="http://schemas.openxmlformats.org/officeDocument/2006/relationships/image" Target="../media/image18.jpeg"/><Relationship Id="rId10" Type="http://schemas.openxmlformats.org/officeDocument/2006/relationships/image" Target="../media/image6.jpeg"/><Relationship Id="rId19" Type="http://schemas.openxmlformats.org/officeDocument/2006/relationships/hyperlink" Target="https://stevewyborney.com/2020/08/the-multiplication-course-by-steve-wyborney/" TargetMode="External"/><Relationship Id="rId31" Type="http://schemas.openxmlformats.org/officeDocument/2006/relationships/image" Target="../media/image15.jpeg"/><Relationship Id="rId4" Type="http://schemas.openxmlformats.org/officeDocument/2006/relationships/image" Target="../media/image3.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hyperlink" Target="https://stevewyborney.com/2022/10/the-3-container-estimation-routine/" TargetMode="External"/><Relationship Id="rId27" Type="http://schemas.openxmlformats.org/officeDocument/2006/relationships/image" Target="../media/image13.jpeg"/><Relationship Id="rId30" Type="http://schemas.openxmlformats.org/officeDocument/2006/relationships/hyperlink" Target="https://www.youtube.com/playlist?list=PL9womXq-z7vDLjIwouzpUrSoD7g6Lokt8" TargetMode="External"/><Relationship Id="rId35" Type="http://schemas.openxmlformats.org/officeDocument/2006/relationships/image" Target="../media/image17.jpeg"/></Relationships>
</file>

<file path=ppt/slides/_rels/slide15.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hyperlink" Target="https://stevewyborney.com/2019/02/20-days-of-number-sense-rich-math-talk/" TargetMode="External"/><Relationship Id="rId18" Type="http://schemas.openxmlformats.org/officeDocument/2006/relationships/image" Target="../media/image9.png"/><Relationship Id="rId26" Type="http://schemas.openxmlformats.org/officeDocument/2006/relationships/hyperlink" Target="https://stevewyborney.com/2022/10/170-new-esti-mysteries/" TargetMode="External"/><Relationship Id="rId3" Type="http://schemas.openxmlformats.org/officeDocument/2006/relationships/hyperlink" Target="http://www.stevewyborney.com/?p=1253" TargetMode="External"/><Relationship Id="rId21" Type="http://schemas.openxmlformats.org/officeDocument/2006/relationships/hyperlink" Target="https://stevewyborney.com/2021/11/150-new-esti-mysteries/" TargetMode="External"/><Relationship Id="rId34" Type="http://schemas.openxmlformats.org/officeDocument/2006/relationships/hyperlink" Target="https://stevewyborney.com/2023/10/100-new-esti-mysteries/" TargetMode="External"/><Relationship Id="rId7" Type="http://schemas.openxmlformats.org/officeDocument/2006/relationships/hyperlink" Target="https://www.stevewyborney.com/?p=1891" TargetMode="External"/><Relationship Id="rId12" Type="http://schemas.openxmlformats.org/officeDocument/2006/relationships/image" Target="../media/image7.jpeg"/><Relationship Id="rId17" Type="http://schemas.openxmlformats.org/officeDocument/2006/relationships/hyperlink" Target="https://www.youtube.com/c/SteveWyborneyMath/playlists?view=1&amp;sort=da&amp;flow=grid" TargetMode="External"/><Relationship Id="rId25" Type="http://schemas.openxmlformats.org/officeDocument/2006/relationships/image" Target="../media/image12.jpeg"/><Relationship Id="rId33" Type="http://schemas.openxmlformats.org/officeDocument/2006/relationships/image" Target="../media/image16.png"/><Relationship Id="rId38" Type="http://schemas.openxmlformats.org/officeDocument/2006/relationships/image" Target="../media/image1.jpeg"/><Relationship Id="rId2" Type="http://schemas.openxmlformats.org/officeDocument/2006/relationships/notesSlide" Target="../notesSlides/notesSlide4.xml"/><Relationship Id="rId16" Type="http://schemas.openxmlformats.org/officeDocument/2006/relationships/hyperlink" Target="https://stevewyborney.com/2018/04/the-estimation-clipboard/" TargetMode="External"/><Relationship Id="rId20" Type="http://schemas.openxmlformats.org/officeDocument/2006/relationships/hyperlink" Target="https://stevewyborney.com/2021/10/new-estimation-clipboards/" TargetMode="External"/><Relationship Id="rId29"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hyperlink" Target="http://www.stevewyborney.com/?p=1028" TargetMode="External"/><Relationship Id="rId24" Type="http://schemas.openxmlformats.org/officeDocument/2006/relationships/image" Target="../media/image11.png"/><Relationship Id="rId32" Type="http://schemas.openxmlformats.org/officeDocument/2006/relationships/hyperlink" Target="https://stevewyborney.com/subscribe/" TargetMode="External"/><Relationship Id="rId37" Type="http://schemas.openxmlformats.org/officeDocument/2006/relationships/hyperlink" Target="https://youtube.com/playlist?list=PL9womXq-z7vCvXZCUYEhCWvuiK9QPk1_X&amp;si=JFKWxDOhrqVlxRon" TargetMode="External"/><Relationship Id="rId5" Type="http://schemas.openxmlformats.org/officeDocument/2006/relationships/hyperlink" Target="https://stevewyborney.com/2019/09/51-esti-mysteries/" TargetMode="External"/><Relationship Id="rId15" Type="http://schemas.openxmlformats.org/officeDocument/2006/relationships/image" Target="../media/image8.jpeg"/><Relationship Id="rId23" Type="http://schemas.openxmlformats.org/officeDocument/2006/relationships/image" Target="../media/image10.jpeg"/><Relationship Id="rId28" Type="http://schemas.openxmlformats.org/officeDocument/2006/relationships/hyperlink" Target="https://stevewyborney.com/2022/10/the-multiplication-advantage-journey-into-multiplication/" TargetMode="External"/><Relationship Id="rId36" Type="http://schemas.openxmlformats.org/officeDocument/2006/relationships/image" Target="../media/image18.jpeg"/><Relationship Id="rId10" Type="http://schemas.openxmlformats.org/officeDocument/2006/relationships/image" Target="../media/image6.jpeg"/><Relationship Id="rId19" Type="http://schemas.openxmlformats.org/officeDocument/2006/relationships/hyperlink" Target="https://stevewyborney.com/2020/08/the-multiplication-course-by-steve-wyborney/" TargetMode="External"/><Relationship Id="rId31" Type="http://schemas.openxmlformats.org/officeDocument/2006/relationships/image" Target="../media/image15.jpeg"/><Relationship Id="rId4" Type="http://schemas.openxmlformats.org/officeDocument/2006/relationships/image" Target="../media/image3.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hyperlink" Target="https://stevewyborney.com/2022/10/the-3-container-estimation-routine/" TargetMode="External"/><Relationship Id="rId27" Type="http://schemas.openxmlformats.org/officeDocument/2006/relationships/image" Target="../media/image13.jpeg"/><Relationship Id="rId30" Type="http://schemas.openxmlformats.org/officeDocument/2006/relationships/hyperlink" Target="https://www.youtube.com/playlist?list=PL9womXq-z7vDLjIwouzpUrSoD7g6Lokt8" TargetMode="External"/><Relationship Id="rId35" Type="http://schemas.openxmlformats.org/officeDocument/2006/relationships/image" Target="../media/image17.jpeg"/></Relationships>
</file>

<file path=ppt/slides/_rels/slide3.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hyperlink" Target="https://stevewyborney.com/2019/02/20-days-of-number-sense-rich-math-talk/" TargetMode="External"/><Relationship Id="rId18" Type="http://schemas.openxmlformats.org/officeDocument/2006/relationships/image" Target="../media/image9.png"/><Relationship Id="rId26" Type="http://schemas.openxmlformats.org/officeDocument/2006/relationships/hyperlink" Target="https://stevewyborney.com/2022/10/170-new-esti-mysteries/" TargetMode="External"/><Relationship Id="rId3" Type="http://schemas.openxmlformats.org/officeDocument/2006/relationships/hyperlink" Target="http://www.stevewyborney.com/?p=1253" TargetMode="External"/><Relationship Id="rId21" Type="http://schemas.openxmlformats.org/officeDocument/2006/relationships/hyperlink" Target="https://stevewyborney.com/2021/11/150-new-esti-mysteries/" TargetMode="External"/><Relationship Id="rId34" Type="http://schemas.openxmlformats.org/officeDocument/2006/relationships/hyperlink" Target="https://stevewyborney.com/2023/10/100-new-esti-mysteries/" TargetMode="External"/><Relationship Id="rId7" Type="http://schemas.openxmlformats.org/officeDocument/2006/relationships/hyperlink" Target="https://www.stevewyborney.com/?p=1891" TargetMode="External"/><Relationship Id="rId12" Type="http://schemas.openxmlformats.org/officeDocument/2006/relationships/image" Target="../media/image7.jpeg"/><Relationship Id="rId17" Type="http://schemas.openxmlformats.org/officeDocument/2006/relationships/hyperlink" Target="https://www.youtube.com/c/SteveWyborneyMath/playlists?view=1&amp;sort=da&amp;flow=grid" TargetMode="External"/><Relationship Id="rId25" Type="http://schemas.openxmlformats.org/officeDocument/2006/relationships/image" Target="../media/image12.jpeg"/><Relationship Id="rId33" Type="http://schemas.openxmlformats.org/officeDocument/2006/relationships/image" Target="../media/image16.png"/><Relationship Id="rId38" Type="http://schemas.openxmlformats.org/officeDocument/2006/relationships/image" Target="../media/image1.jpeg"/><Relationship Id="rId2" Type="http://schemas.openxmlformats.org/officeDocument/2006/relationships/notesSlide" Target="../notesSlides/notesSlide2.xml"/><Relationship Id="rId16" Type="http://schemas.openxmlformats.org/officeDocument/2006/relationships/hyperlink" Target="https://stevewyborney.com/2018/04/the-estimation-clipboard/" TargetMode="External"/><Relationship Id="rId20" Type="http://schemas.openxmlformats.org/officeDocument/2006/relationships/hyperlink" Target="https://stevewyborney.com/2021/10/new-estimation-clipboards/" TargetMode="External"/><Relationship Id="rId29"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hyperlink" Target="http://www.stevewyborney.com/?p=1028" TargetMode="External"/><Relationship Id="rId24" Type="http://schemas.openxmlformats.org/officeDocument/2006/relationships/image" Target="../media/image11.png"/><Relationship Id="rId32" Type="http://schemas.openxmlformats.org/officeDocument/2006/relationships/hyperlink" Target="https://stevewyborney.com/subscribe/" TargetMode="External"/><Relationship Id="rId37" Type="http://schemas.openxmlformats.org/officeDocument/2006/relationships/hyperlink" Target="https://youtube.com/playlist?list=PL9womXq-z7vCvXZCUYEhCWvuiK9QPk1_X&amp;si=JFKWxDOhrqVlxRon" TargetMode="External"/><Relationship Id="rId5" Type="http://schemas.openxmlformats.org/officeDocument/2006/relationships/hyperlink" Target="https://stevewyborney.com/2019/09/51-esti-mysteries/" TargetMode="External"/><Relationship Id="rId15" Type="http://schemas.openxmlformats.org/officeDocument/2006/relationships/image" Target="../media/image8.jpeg"/><Relationship Id="rId23" Type="http://schemas.openxmlformats.org/officeDocument/2006/relationships/image" Target="../media/image10.jpeg"/><Relationship Id="rId28" Type="http://schemas.openxmlformats.org/officeDocument/2006/relationships/hyperlink" Target="https://stevewyborney.com/2022/10/the-multiplication-advantage-journey-into-multiplication/" TargetMode="External"/><Relationship Id="rId36" Type="http://schemas.openxmlformats.org/officeDocument/2006/relationships/image" Target="../media/image18.jpeg"/><Relationship Id="rId10" Type="http://schemas.openxmlformats.org/officeDocument/2006/relationships/image" Target="../media/image6.jpeg"/><Relationship Id="rId19" Type="http://schemas.openxmlformats.org/officeDocument/2006/relationships/hyperlink" Target="https://stevewyborney.com/2020/08/the-multiplication-course-by-steve-wyborney/" TargetMode="External"/><Relationship Id="rId31" Type="http://schemas.openxmlformats.org/officeDocument/2006/relationships/image" Target="../media/image15.jpeg"/><Relationship Id="rId4" Type="http://schemas.openxmlformats.org/officeDocument/2006/relationships/image" Target="../media/image3.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hyperlink" Target="https://stevewyborney.com/2022/10/the-3-container-estimation-routine/" TargetMode="External"/><Relationship Id="rId27" Type="http://schemas.openxmlformats.org/officeDocument/2006/relationships/image" Target="../media/image13.jpeg"/><Relationship Id="rId30" Type="http://schemas.openxmlformats.org/officeDocument/2006/relationships/hyperlink" Target="https://www.youtube.com/playlist?list=PL9womXq-z7vDLjIwouzpUrSoD7g6Lokt8" TargetMode="External"/><Relationship Id="rId35" Type="http://schemas.openxmlformats.org/officeDocument/2006/relationships/image" Target="../media/image17.jpeg"/></Relationships>
</file>

<file path=ppt/slides/_rels/slide9.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hlinkClick r:id="rId3"/>
            <a:extLst>
              <a:ext uri="{FF2B5EF4-FFF2-40B4-BE49-F238E27FC236}">
                <a16:creationId xmlns:a16="http://schemas.microsoft.com/office/drawing/2014/main" id="{6FD98D1B-C6CD-E00D-5C61-F54ED4CB0B0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70384" y="2133600"/>
            <a:ext cx="5003230" cy="2814320"/>
          </a:xfrm>
          <a:prstGeom prst="rect">
            <a:avLst/>
          </a:prstGeom>
          <a:ln w="76200">
            <a:solidFill>
              <a:schemeClr val="tx1"/>
            </a:solidFill>
          </a:ln>
        </p:spPr>
      </p:pic>
      <p:sp>
        <p:nvSpPr>
          <p:cNvPr id="7" name="TextBox 6">
            <a:extLst>
              <a:ext uri="{FF2B5EF4-FFF2-40B4-BE49-F238E27FC236}">
                <a16:creationId xmlns:a16="http://schemas.microsoft.com/office/drawing/2014/main" id="{3D0A3F41-74A7-4E82-801F-C909D03E8751}"/>
              </a:ext>
            </a:extLst>
          </p:cNvPr>
          <p:cNvSpPr txBox="1"/>
          <p:nvPr/>
        </p:nvSpPr>
        <p:spPr>
          <a:xfrm>
            <a:off x="2528908" y="5257800"/>
            <a:ext cx="4086183" cy="1015663"/>
          </a:xfrm>
          <a:prstGeom prst="rect">
            <a:avLst/>
          </a:prstGeom>
          <a:noFill/>
        </p:spPr>
        <p:txBody>
          <a:bodyPr wrap="none" rtlCol="0">
            <a:spAutoFit/>
          </a:bodyPr>
          <a:lstStyle/>
          <a:p>
            <a:pPr algn="ctr"/>
            <a:r>
              <a:rPr lang="en-US" sz="2000" b="1" dirty="0"/>
              <a:t>Leaping Numbers Pattern Challenges</a:t>
            </a:r>
          </a:p>
          <a:p>
            <a:pPr algn="ctr"/>
            <a:r>
              <a:rPr lang="en-US" sz="2000" b="1" dirty="0"/>
              <a:t>See if you can solve the challenges!</a:t>
            </a:r>
          </a:p>
          <a:p>
            <a:pPr algn="ctr"/>
            <a:r>
              <a:rPr lang="en-US" sz="2000" b="1" dirty="0">
                <a:hlinkClick r:id="rId3"/>
              </a:rPr>
              <a:t>View the entire playlist here.</a:t>
            </a:r>
            <a:endParaRPr lang="en-US" sz="2000" b="1" dirty="0"/>
          </a:p>
        </p:txBody>
      </p:sp>
      <p:sp>
        <p:nvSpPr>
          <p:cNvPr id="2" name="TextBox 1">
            <a:extLst>
              <a:ext uri="{FF2B5EF4-FFF2-40B4-BE49-F238E27FC236}">
                <a16:creationId xmlns:a16="http://schemas.microsoft.com/office/drawing/2014/main" id="{4429563E-940D-12A2-D5C3-CF634F921CA0}"/>
              </a:ext>
            </a:extLst>
          </p:cNvPr>
          <p:cNvSpPr txBox="1"/>
          <p:nvPr/>
        </p:nvSpPr>
        <p:spPr>
          <a:xfrm>
            <a:off x="1721712" y="128772"/>
            <a:ext cx="5700599" cy="1692771"/>
          </a:xfrm>
          <a:prstGeom prst="rect">
            <a:avLst/>
          </a:prstGeom>
          <a:noFill/>
        </p:spPr>
        <p:txBody>
          <a:bodyPr wrap="none" rtlCol="0">
            <a:spAutoFit/>
          </a:bodyPr>
          <a:lstStyle/>
          <a:p>
            <a:pPr algn="ctr"/>
            <a:r>
              <a:rPr lang="en-US" sz="2800" b="1" dirty="0"/>
              <a:t>Announcing!  Another new, fun, free </a:t>
            </a:r>
          </a:p>
          <a:p>
            <a:pPr algn="ctr"/>
            <a:r>
              <a:rPr lang="en-US" sz="2800" b="1" dirty="0"/>
              <a:t>number sense resource!</a:t>
            </a:r>
          </a:p>
          <a:p>
            <a:pPr algn="ctr"/>
            <a:r>
              <a:rPr lang="en-US" sz="4800" b="1" dirty="0"/>
              <a:t>Leaping Numbers!</a:t>
            </a:r>
          </a:p>
        </p:txBody>
      </p:sp>
    </p:spTree>
    <p:extLst>
      <p:ext uri="{BB962C8B-B14F-4D97-AF65-F5344CB8AC3E}">
        <p14:creationId xmlns:p14="http://schemas.microsoft.com/office/powerpoint/2010/main" val="35772000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3EF71BE-9461-F0F9-5DF4-42D6966FBB36}"/>
              </a:ext>
            </a:extLst>
          </p:cNvPr>
          <p:cNvPicPr>
            <a:picLocks noChangeAspect="1"/>
          </p:cNvPicPr>
          <p:nvPr/>
        </p:nvPicPr>
        <p:blipFill rotWithShape="1">
          <a:blip r:embed="rId2">
            <a:extLst>
              <a:ext uri="{28A0092B-C50C-407E-A947-70E740481C1C}">
                <a14:useLocalDpi xmlns:a14="http://schemas.microsoft.com/office/drawing/2010/main" val="0"/>
              </a:ext>
            </a:extLst>
          </a:blip>
          <a:srcRect r="54167"/>
          <a:stretch/>
        </p:blipFill>
        <p:spPr>
          <a:xfrm>
            <a:off x="0" y="0"/>
            <a:ext cx="4191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lids 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271623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23DC391-47A4-0F6A-8B28-3E1159CF4D95}"/>
              </a:ext>
            </a:extLst>
          </p:cNvPr>
          <p:cNvPicPr>
            <a:picLocks noChangeAspect="1"/>
          </p:cNvPicPr>
          <p:nvPr/>
        </p:nvPicPr>
        <p:blipFill rotWithShape="1">
          <a:blip r:embed="rId2">
            <a:extLst>
              <a:ext uri="{28A0092B-C50C-407E-A947-70E740481C1C}">
                <a14:useLocalDpi xmlns:a14="http://schemas.microsoft.com/office/drawing/2010/main" val="0"/>
              </a:ext>
            </a:extLst>
          </a:blip>
          <a:srcRect r="54167"/>
          <a:stretch/>
        </p:blipFill>
        <p:spPr>
          <a:xfrm>
            <a:off x="703714" y="0"/>
            <a:ext cx="3259666" cy="53340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greater than 20 </a:t>
            </a:r>
          </a:p>
          <a:p>
            <a:pPr algn="ctr"/>
            <a:r>
              <a:rPr lang="en-US" b="1" dirty="0">
                <a:solidFill>
                  <a:schemeClr val="tx1"/>
                </a:solidFill>
              </a:rPr>
              <a:t>and less than 48.</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There is a clue on the die.</a:t>
            </a:r>
          </a:p>
          <a:p>
            <a:pPr algn="ctr"/>
            <a:r>
              <a:rPr lang="en-US" b="1" dirty="0">
                <a:solidFill>
                  <a:schemeClr val="tx1"/>
                </a:solidFill>
              </a:rPr>
              <a:t>Cross off the numbers in this pattern:  1, 3, 5, …</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answer does not include </a:t>
            </a:r>
          </a:p>
          <a:p>
            <a:pPr algn="ctr"/>
            <a:r>
              <a:rPr lang="en-US" b="1" dirty="0">
                <a:solidFill>
                  <a:schemeClr val="tx1"/>
                </a:solidFill>
              </a:rPr>
              <a:t>the digit 3.</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Eliminate 3 numbers with this clue.</a:t>
            </a:r>
          </a:p>
          <a:p>
            <a:pPr algn="ctr"/>
            <a:endParaRPr lang="en-US" sz="1200" b="1" dirty="0">
              <a:solidFill>
                <a:schemeClr val="tx1"/>
              </a:solidFill>
            </a:endParaRPr>
          </a:p>
          <a:p>
            <a:pPr algn="ctr"/>
            <a:r>
              <a:rPr lang="en-US" b="1" dirty="0">
                <a:solidFill>
                  <a:schemeClr val="tx1"/>
                </a:solidFill>
              </a:rPr>
              <a:t>16, 18, 20, ____ , ____ , ____</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Cross off all of the numbers </a:t>
            </a:r>
          </a:p>
          <a:p>
            <a:pPr algn="ctr"/>
            <a:r>
              <a:rPr lang="en-US" b="1" dirty="0">
                <a:solidFill>
                  <a:schemeClr val="tx1"/>
                </a:solidFill>
              </a:rPr>
              <a:t>between 39 and 45.</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D6D45A82-5C12-87FB-F62F-74889B85D307}"/>
              </a:ext>
            </a:extLst>
          </p:cNvPr>
          <p:cNvGraphicFramePr>
            <a:graphicFrameLocks noGrp="1"/>
          </p:cNvGraphicFramePr>
          <p:nvPr>
            <p:extLst>
              <p:ext uri="{D42A27DB-BD31-4B8C-83A1-F6EECF244321}">
                <p14:modId xmlns:p14="http://schemas.microsoft.com/office/powerpoint/2010/main" val="1740970593"/>
              </p:ext>
            </p:extLst>
          </p:nvPr>
        </p:nvGraphicFramePr>
        <p:xfrm>
          <a:off x="762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919516344"/>
                    </a:ext>
                  </a:extLst>
                </a:gridCol>
                <a:gridCol w="441960">
                  <a:extLst>
                    <a:ext uri="{9D8B030D-6E8A-4147-A177-3AD203B41FA5}">
                      <a16:colId xmlns:a16="http://schemas.microsoft.com/office/drawing/2014/main" val="3861482316"/>
                    </a:ext>
                  </a:extLst>
                </a:gridCol>
                <a:gridCol w="441960">
                  <a:extLst>
                    <a:ext uri="{9D8B030D-6E8A-4147-A177-3AD203B41FA5}">
                      <a16:colId xmlns:a16="http://schemas.microsoft.com/office/drawing/2014/main" val="2830334029"/>
                    </a:ext>
                  </a:extLst>
                </a:gridCol>
                <a:gridCol w="441960">
                  <a:extLst>
                    <a:ext uri="{9D8B030D-6E8A-4147-A177-3AD203B41FA5}">
                      <a16:colId xmlns:a16="http://schemas.microsoft.com/office/drawing/2014/main" val="1516343472"/>
                    </a:ext>
                  </a:extLst>
                </a:gridCol>
                <a:gridCol w="441960">
                  <a:extLst>
                    <a:ext uri="{9D8B030D-6E8A-4147-A177-3AD203B41FA5}">
                      <a16:colId xmlns:a16="http://schemas.microsoft.com/office/drawing/2014/main" val="3628204922"/>
                    </a:ext>
                  </a:extLst>
                </a:gridCol>
                <a:gridCol w="441960">
                  <a:extLst>
                    <a:ext uri="{9D8B030D-6E8A-4147-A177-3AD203B41FA5}">
                      <a16:colId xmlns:a16="http://schemas.microsoft.com/office/drawing/2014/main" val="821829720"/>
                    </a:ext>
                  </a:extLst>
                </a:gridCol>
                <a:gridCol w="441960">
                  <a:extLst>
                    <a:ext uri="{9D8B030D-6E8A-4147-A177-3AD203B41FA5}">
                      <a16:colId xmlns:a16="http://schemas.microsoft.com/office/drawing/2014/main" val="2850658279"/>
                    </a:ext>
                  </a:extLst>
                </a:gridCol>
                <a:gridCol w="441960">
                  <a:extLst>
                    <a:ext uri="{9D8B030D-6E8A-4147-A177-3AD203B41FA5}">
                      <a16:colId xmlns:a16="http://schemas.microsoft.com/office/drawing/2014/main" val="2053687812"/>
                    </a:ext>
                  </a:extLst>
                </a:gridCol>
                <a:gridCol w="441960">
                  <a:extLst>
                    <a:ext uri="{9D8B030D-6E8A-4147-A177-3AD203B41FA5}">
                      <a16:colId xmlns:a16="http://schemas.microsoft.com/office/drawing/2014/main" val="1814658041"/>
                    </a:ext>
                  </a:extLst>
                </a:gridCol>
                <a:gridCol w="441960">
                  <a:extLst>
                    <a:ext uri="{9D8B030D-6E8A-4147-A177-3AD203B41FA5}">
                      <a16:colId xmlns:a16="http://schemas.microsoft.com/office/drawing/2014/main" val="3979135963"/>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71283396"/>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07704337"/>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39859640"/>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62894556"/>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52099163"/>
                  </a:ext>
                </a:extLst>
              </a:tr>
            </a:tbl>
          </a:graphicData>
        </a:graphic>
      </p:graphicFrame>
    </p:spTree>
    <p:extLst>
      <p:ext uri="{BB962C8B-B14F-4D97-AF65-F5344CB8AC3E}">
        <p14:creationId xmlns:p14="http://schemas.microsoft.com/office/powerpoint/2010/main" val="2035575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A815A8D-3830-24B3-412F-84022F40CBBA}"/>
              </a:ext>
            </a:extLst>
          </p:cNvPr>
          <p:cNvPicPr>
            <a:picLocks noChangeAspect="1"/>
          </p:cNvPicPr>
          <p:nvPr/>
        </p:nvPicPr>
        <p:blipFill rotWithShape="1">
          <a:blip r:embed="rId2">
            <a:extLst>
              <a:ext uri="{28A0092B-C50C-407E-A947-70E740481C1C}">
                <a14:useLocalDpi xmlns:a14="http://schemas.microsoft.com/office/drawing/2010/main" val="0"/>
              </a:ext>
            </a:extLst>
          </a:blip>
          <a:srcRect r="54167"/>
          <a:stretch/>
        </p:blipFill>
        <p:spPr>
          <a:xfrm>
            <a:off x="0" y="0"/>
            <a:ext cx="4191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373555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EF7C3B4-DD36-0A51-56B3-BF0B8CA7C678}"/>
              </a:ext>
            </a:extLst>
          </p:cNvPr>
          <p:cNvPicPr>
            <a:picLocks noChangeAspect="1"/>
          </p:cNvPicPr>
          <p:nvPr/>
        </p:nvPicPr>
        <p:blipFill rotWithShape="1">
          <a:blip r:embed="rId2">
            <a:extLst>
              <a:ext uri="{28A0092B-C50C-407E-A947-70E740481C1C}">
                <a14:useLocalDpi xmlns:a14="http://schemas.microsoft.com/office/drawing/2010/main" val="0"/>
              </a:ext>
            </a:extLst>
          </a:blip>
          <a:srcRect r="54167"/>
          <a:stretch/>
        </p:blipFill>
        <p:spPr>
          <a:xfrm>
            <a:off x="0" y="0"/>
            <a:ext cx="4191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46 lids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649708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3"/>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7"/>
          </p:cNvPr>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5"/>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19"/>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7"/>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3676895" y="3261284"/>
            <a:ext cx="1670649" cy="246221"/>
          </a:xfrm>
          <a:prstGeom prst="rect">
            <a:avLst/>
          </a:prstGeom>
          <a:noFill/>
        </p:spPr>
        <p:txBody>
          <a:bodyPr wrap="none" rtlCol="0">
            <a:spAutoFit/>
          </a:bodyPr>
          <a:lstStyle/>
          <a:p>
            <a:pPr algn="ctr"/>
            <a:r>
              <a:rPr lang="en-US" sz="1000" b="1" dirty="0">
                <a:hlinkClick r:id="rId20"/>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613276" y="326128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1"/>
              </a:rPr>
              <a:t>150 New </a:t>
            </a:r>
            <a:r>
              <a:rPr lang="en-US" sz="1000" b="1" dirty="0" err="1">
                <a:hlinkClick r:id="rId21"/>
              </a:rPr>
              <a:t>Esti</a:t>
            </a:r>
            <a:r>
              <a:rPr lang="en-US" sz="1000" b="1" dirty="0">
                <a:hlinkClick r:id="rId21"/>
              </a:rPr>
              <a:t>-Mysteries</a:t>
            </a:r>
            <a:endParaRPr lang="en-US" sz="1000" b="1" dirty="0"/>
          </a:p>
        </p:txBody>
      </p:sp>
      <p:pic>
        <p:nvPicPr>
          <p:cNvPr id="8" name="Picture 7">
            <a:hlinkClick r:id="rId22"/>
            <a:extLst>
              <a:ext uri="{FF2B5EF4-FFF2-40B4-BE49-F238E27FC236}">
                <a16:creationId xmlns:a16="http://schemas.microsoft.com/office/drawing/2014/main" id="{565CE31B-6FF6-CBEC-F5C1-0087A949A115}"/>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066692" y="2346884"/>
            <a:ext cx="1268884" cy="951663"/>
          </a:xfrm>
          <a:prstGeom prst="rect">
            <a:avLst/>
          </a:prstGeom>
        </p:spPr>
      </p:pic>
      <p:pic>
        <p:nvPicPr>
          <p:cNvPr id="9" name="Picture 8">
            <a:hlinkClick r:id="rId21"/>
            <a:extLst>
              <a:ext uri="{FF2B5EF4-FFF2-40B4-BE49-F238E27FC236}">
                <a16:creationId xmlns:a16="http://schemas.microsoft.com/office/drawing/2014/main" id="{7294A5E7-6465-2C7A-B279-98132CD0BE90}"/>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7733928" y="2325157"/>
            <a:ext cx="1256957" cy="942717"/>
          </a:xfrm>
          <a:prstGeom prst="rect">
            <a:avLst/>
          </a:prstGeom>
        </p:spPr>
      </p:pic>
      <p:pic>
        <p:nvPicPr>
          <p:cNvPr id="10" name="Picture 9">
            <a:hlinkClick r:id="rId20"/>
            <a:extLst>
              <a:ext uri="{FF2B5EF4-FFF2-40B4-BE49-F238E27FC236}">
                <a16:creationId xmlns:a16="http://schemas.microsoft.com/office/drawing/2014/main" id="{A61A015F-A3DD-C33E-5674-FFD01B639BD5}"/>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862310" y="2324525"/>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9145" y="1933708"/>
            <a:ext cx="3117579" cy="246221"/>
          </a:xfrm>
          <a:prstGeom prst="rect">
            <a:avLst/>
          </a:prstGeom>
          <a:solidFill>
            <a:schemeClr val="bg1"/>
          </a:solidFill>
          <a:ln>
            <a:noFill/>
          </a:ln>
        </p:spPr>
        <p:txBody>
          <a:bodyPr wrap="square" rtlCol="0">
            <a:spAutoFit/>
          </a:bodyPr>
          <a:lstStyle/>
          <a:p>
            <a:r>
              <a:rPr lang="en-US" sz="1000" b="1" dirty="0"/>
              <a:t>Daily Resources Posted in the 2022-2023 School Year</a:t>
            </a:r>
          </a:p>
        </p:txBody>
      </p:sp>
      <p:pic>
        <p:nvPicPr>
          <p:cNvPr id="13" name="Picture 12">
            <a:hlinkClick r:id="rId26"/>
            <a:extLst>
              <a:ext uri="{FF2B5EF4-FFF2-40B4-BE49-F238E27FC236}">
                <a16:creationId xmlns:a16="http://schemas.microsoft.com/office/drawing/2014/main" id="{50AFCAEC-D77A-9618-0D24-185606441284}"/>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66060" y="2371729"/>
            <a:ext cx="1268884" cy="951663"/>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2999317" y="31044"/>
            <a:ext cx="3117579" cy="338554"/>
          </a:xfrm>
          <a:prstGeom prst="rect">
            <a:avLst/>
          </a:prstGeom>
          <a:noFill/>
          <a:ln>
            <a:noFill/>
          </a:ln>
        </p:spPr>
        <p:txBody>
          <a:bodyPr wrap="square" rtlCol="0">
            <a:spAutoFit/>
          </a:bodyPr>
          <a:lstStyle/>
          <a:p>
            <a:pPr algn="ctr"/>
            <a:r>
              <a:rPr lang="en-US" sz="1600" b="1" dirty="0"/>
              <a:t>New Materials for 2023-2024</a:t>
            </a:r>
          </a:p>
        </p:txBody>
      </p:sp>
      <p:sp>
        <p:nvSpPr>
          <p:cNvPr id="23" name="TextBox 22">
            <a:extLst>
              <a:ext uri="{FF2B5EF4-FFF2-40B4-BE49-F238E27FC236}">
                <a16:creationId xmlns:a16="http://schemas.microsoft.com/office/drawing/2014/main" id="{ED33C7A7-D0BA-F0B4-A9C8-9EE85018BD4F}"/>
              </a:ext>
            </a:extLst>
          </p:cNvPr>
          <p:cNvSpPr txBox="1"/>
          <p:nvPr/>
        </p:nvSpPr>
        <p:spPr>
          <a:xfrm>
            <a:off x="2108388" y="328759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55134" y="3304474"/>
            <a:ext cx="1439818" cy="246221"/>
          </a:xfrm>
          <a:prstGeom prst="rect">
            <a:avLst/>
          </a:prstGeom>
          <a:noFill/>
        </p:spPr>
        <p:txBody>
          <a:bodyPr wrap="none" rtlCol="0">
            <a:spAutoFit/>
          </a:bodyPr>
          <a:lstStyle/>
          <a:p>
            <a:pPr algn="ctr"/>
            <a:r>
              <a:rPr lang="en-US" sz="1000" b="1" dirty="0">
                <a:hlinkClick r:id="rId26"/>
              </a:rPr>
              <a:t>170 New </a:t>
            </a:r>
            <a:r>
              <a:rPr lang="en-US" sz="1000" b="1" dirty="0" err="1">
                <a:hlinkClick r:id="rId26"/>
              </a:rPr>
              <a:t>Esti</a:t>
            </a:r>
            <a:r>
              <a:rPr lang="en-US" sz="1000" b="1" dirty="0">
                <a:hlinkClick r:id="rId26"/>
              </a:rPr>
              <a:t>-Mysteries</a:t>
            </a:r>
            <a:endParaRPr lang="en-US" sz="1000" b="1" dirty="0"/>
          </a:p>
        </p:txBody>
      </p:sp>
      <p:cxnSp>
        <p:nvCxnSpPr>
          <p:cNvPr id="52" name="Straight Connector 51">
            <a:extLst>
              <a:ext uri="{FF2B5EF4-FFF2-40B4-BE49-F238E27FC236}">
                <a16:creationId xmlns:a16="http://schemas.microsoft.com/office/drawing/2014/main" id="{BC8EB76B-FFB7-5C9F-384F-D23CBE374115}"/>
              </a:ext>
            </a:extLst>
          </p:cNvPr>
          <p:cNvCxnSpPr>
            <a:cxnSpLocks/>
          </p:cNvCxnSpPr>
          <p:nvPr/>
        </p:nvCxnSpPr>
        <p:spPr>
          <a:xfrm>
            <a:off x="5329694" y="1889684"/>
            <a:ext cx="0" cy="18639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55" name="Picture 54">
            <a:hlinkClick r:id="rId28"/>
            <a:extLst>
              <a:ext uri="{FF2B5EF4-FFF2-40B4-BE49-F238E27FC236}">
                <a16:creationId xmlns:a16="http://schemas.microsoft.com/office/drawing/2014/main" id="{62FDD34A-EBF7-08E6-D0B0-F06A8F0155E8}"/>
              </a:ext>
            </a:extLst>
          </p:cNvPr>
          <p:cNvPicPr>
            <a:picLocks noChangeAspect="1"/>
          </p:cNvPicPr>
          <p:nvPr/>
        </p:nvPicPr>
        <p:blipFill rotWithShape="1">
          <a:blip r:embed="rId29"/>
          <a:srcRect l="22331" t="7030" r="29922" b="7483"/>
          <a:stretch/>
        </p:blipFill>
        <p:spPr>
          <a:xfrm>
            <a:off x="5894198" y="1987784"/>
            <a:ext cx="896457" cy="1070170"/>
          </a:xfrm>
          <a:prstGeom prst="rect">
            <a:avLst/>
          </a:prstGeom>
        </p:spPr>
      </p:pic>
      <p:sp>
        <p:nvSpPr>
          <p:cNvPr id="56" name="TextBox 55">
            <a:extLst>
              <a:ext uri="{FF2B5EF4-FFF2-40B4-BE49-F238E27FC236}">
                <a16:creationId xmlns:a16="http://schemas.microsoft.com/office/drawing/2014/main" id="{F786F18D-77CC-5EE1-D752-C85A1578DE1B}"/>
              </a:ext>
            </a:extLst>
          </p:cNvPr>
          <p:cNvSpPr txBox="1"/>
          <p:nvPr/>
        </p:nvSpPr>
        <p:spPr>
          <a:xfrm>
            <a:off x="5248167" y="3035868"/>
            <a:ext cx="2230686" cy="707886"/>
          </a:xfrm>
          <a:prstGeom prst="rect">
            <a:avLst/>
          </a:prstGeom>
          <a:noFill/>
        </p:spPr>
        <p:txBody>
          <a:bodyPr wrap="square" rtlCol="0">
            <a:spAutoFit/>
          </a:bodyPr>
          <a:lstStyle/>
          <a:p>
            <a:pPr algn="ctr"/>
            <a:r>
              <a:rPr lang="en-US" sz="1000" b="1" dirty="0"/>
              <a:t>The Multiplication Advantage!</a:t>
            </a:r>
          </a:p>
          <a:p>
            <a:pPr algn="ctr"/>
            <a:r>
              <a:rPr lang="en-US" sz="1000" b="1" dirty="0"/>
              <a:t>Ask your school to purchase a copy </a:t>
            </a:r>
          </a:p>
          <a:p>
            <a:pPr algn="ctr"/>
            <a:r>
              <a:rPr lang="en-US" sz="1000" b="1" dirty="0"/>
              <a:t>for every student in your class.</a:t>
            </a:r>
          </a:p>
          <a:p>
            <a:pPr algn="ctr"/>
            <a:r>
              <a:rPr lang="en-US" sz="1000" b="1" dirty="0">
                <a:hlinkClick r:id="rId28"/>
              </a:rPr>
              <a:t>Learn more here.</a:t>
            </a:r>
            <a:endParaRPr lang="en-US" sz="1000" b="1" dirty="0"/>
          </a:p>
        </p:txBody>
      </p:sp>
      <p:sp>
        <p:nvSpPr>
          <p:cNvPr id="59" name="TextBox 58">
            <a:extLst>
              <a:ext uri="{FF2B5EF4-FFF2-40B4-BE49-F238E27FC236}">
                <a16:creationId xmlns:a16="http://schemas.microsoft.com/office/drawing/2014/main" id="{B3F0858A-FC5E-EC76-D956-3D51D76B333A}"/>
              </a:ext>
            </a:extLst>
          </p:cNvPr>
          <p:cNvSpPr txBox="1"/>
          <p:nvPr/>
        </p:nvSpPr>
        <p:spPr>
          <a:xfrm>
            <a:off x="7192599" y="1312494"/>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30"/>
              </a:rPr>
              <a:t>View the entire playlist here.</a:t>
            </a:r>
            <a:endParaRPr lang="en-US" sz="1000" b="1" dirty="0"/>
          </a:p>
        </p:txBody>
      </p:sp>
      <p:pic>
        <p:nvPicPr>
          <p:cNvPr id="63" name="Picture 62">
            <a:hlinkClick r:id="rId30"/>
            <a:extLst>
              <a:ext uri="{FF2B5EF4-FFF2-40B4-BE49-F238E27FC236}">
                <a16:creationId xmlns:a16="http://schemas.microsoft.com/office/drawing/2014/main" id="{C4968D9B-B728-81CF-B53E-2004761484DF}"/>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7314526" y="418447"/>
            <a:ext cx="1670454" cy="939630"/>
          </a:xfrm>
          <a:prstGeom prst="rect">
            <a:avLst/>
          </a:prstGeom>
        </p:spPr>
      </p:pic>
      <p:cxnSp>
        <p:nvCxnSpPr>
          <p:cNvPr id="2050" name="Straight Connector 2049">
            <a:extLst>
              <a:ext uri="{FF2B5EF4-FFF2-40B4-BE49-F238E27FC236}">
                <a16:creationId xmlns:a16="http://schemas.microsoft.com/office/drawing/2014/main" id="{690729C5-8012-11D3-1E72-C7C3AB331DE3}"/>
              </a:ext>
            </a:extLst>
          </p:cNvPr>
          <p:cNvCxnSpPr>
            <a:cxnSpLocks/>
          </p:cNvCxnSpPr>
          <p:nvPr/>
        </p:nvCxnSpPr>
        <p:spPr>
          <a:xfrm>
            <a:off x="7478854" y="1905000"/>
            <a:ext cx="0" cy="18486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053" name="Picture 2052">
            <a:hlinkClick r:id="rId32"/>
            <a:extLst>
              <a:ext uri="{FF2B5EF4-FFF2-40B4-BE49-F238E27FC236}">
                <a16:creationId xmlns:a16="http://schemas.microsoft.com/office/drawing/2014/main" id="{C086B83B-09CF-DEDA-3860-A45E76297132}"/>
              </a:ext>
            </a:extLst>
          </p:cNvPr>
          <p:cNvPicPr>
            <a:picLocks noChangeAspect="1"/>
          </p:cNvPicPr>
          <p:nvPr/>
        </p:nvPicPr>
        <p:blipFill>
          <a:blip r:embed="rId33"/>
          <a:stretch>
            <a:fillRect/>
          </a:stretch>
        </p:blipFill>
        <p:spPr>
          <a:xfrm>
            <a:off x="2256288" y="548717"/>
            <a:ext cx="1403730" cy="723896"/>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2321192" y="1266458"/>
            <a:ext cx="1220206" cy="553998"/>
          </a:xfrm>
          <a:prstGeom prst="rect">
            <a:avLst/>
          </a:prstGeom>
          <a:noFill/>
        </p:spPr>
        <p:txBody>
          <a:bodyPr wrap="none" rtlCol="0">
            <a:spAutoFit/>
          </a:bodyPr>
          <a:lstStyle/>
          <a:p>
            <a:pPr algn="ctr"/>
            <a:r>
              <a:rPr lang="en-US" sz="1000" b="1" dirty="0"/>
              <a:t>How do I subscribe </a:t>
            </a:r>
          </a:p>
          <a:p>
            <a:pPr algn="ctr"/>
            <a:r>
              <a:rPr lang="en-US" sz="1000" b="1" dirty="0"/>
              <a:t>to the mailing list?</a:t>
            </a:r>
            <a:endParaRPr lang="en-US" sz="1000" b="1" dirty="0">
              <a:hlinkClick r:id="rId30"/>
            </a:endParaRPr>
          </a:p>
          <a:p>
            <a:pPr algn="ctr"/>
            <a:r>
              <a:rPr lang="en-US" sz="1000" b="1" dirty="0">
                <a:hlinkClick r:id="rId32"/>
              </a:rPr>
              <a:t>Sign Up Here</a:t>
            </a:r>
            <a:endParaRPr lang="en-US" sz="1000" b="1" dirty="0"/>
          </a:p>
        </p:txBody>
      </p:sp>
      <p:pic>
        <p:nvPicPr>
          <p:cNvPr id="2060" name="Picture 2059">
            <a:hlinkClick r:id="rId34"/>
            <a:extLst>
              <a:ext uri="{FF2B5EF4-FFF2-40B4-BE49-F238E27FC236}">
                <a16:creationId xmlns:a16="http://schemas.microsoft.com/office/drawing/2014/main" id="{F6352322-9D1F-9B55-BBD3-079DC2ED4676}"/>
              </a:ext>
            </a:extLst>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3879541" y="396880"/>
            <a:ext cx="1501610" cy="1126208"/>
          </a:xfrm>
          <a:prstGeom prst="rect">
            <a:avLst/>
          </a:prstGeom>
        </p:spPr>
      </p:pic>
      <p:sp>
        <p:nvSpPr>
          <p:cNvPr id="2061" name="TextBox 2060">
            <a:extLst>
              <a:ext uri="{FF2B5EF4-FFF2-40B4-BE49-F238E27FC236}">
                <a16:creationId xmlns:a16="http://schemas.microsoft.com/office/drawing/2014/main" id="{44EB9C8D-A69C-9569-03F7-4C5981756F77}"/>
              </a:ext>
            </a:extLst>
          </p:cNvPr>
          <p:cNvSpPr txBox="1"/>
          <p:nvPr/>
        </p:nvSpPr>
        <p:spPr>
          <a:xfrm>
            <a:off x="3896028" y="1550225"/>
            <a:ext cx="1439818" cy="246221"/>
          </a:xfrm>
          <a:prstGeom prst="rect">
            <a:avLst/>
          </a:prstGeom>
          <a:noFill/>
        </p:spPr>
        <p:txBody>
          <a:bodyPr wrap="none" rtlCol="0">
            <a:spAutoFit/>
          </a:bodyPr>
          <a:lstStyle/>
          <a:p>
            <a:pPr algn="ctr"/>
            <a:r>
              <a:rPr lang="en-US" sz="1000" b="1" dirty="0">
                <a:hlinkClick r:id="rId34"/>
              </a:rPr>
              <a:t>100 New Esti-Mysteries</a:t>
            </a:r>
            <a:endParaRPr lang="en-US" sz="1000" b="1" dirty="0">
              <a:hlinkClick r:id="rId30"/>
            </a:endParaRPr>
          </a:p>
        </p:txBody>
      </p:sp>
      <p:pic>
        <p:nvPicPr>
          <p:cNvPr id="3" name="Picture 2">
            <a:hlinkClick r:id="rId20"/>
            <a:extLst>
              <a:ext uri="{FF2B5EF4-FFF2-40B4-BE49-F238E27FC236}">
                <a16:creationId xmlns:a16="http://schemas.microsoft.com/office/drawing/2014/main" id="{45302E3A-5E38-CF80-A516-5E68FE980C92}"/>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5612617" y="400995"/>
            <a:ext cx="1490635" cy="1117977"/>
          </a:xfrm>
          <a:prstGeom prst="rect">
            <a:avLst/>
          </a:prstGeom>
        </p:spPr>
      </p:pic>
      <p:sp>
        <p:nvSpPr>
          <p:cNvPr id="4" name="TextBox 3">
            <a:extLst>
              <a:ext uri="{FF2B5EF4-FFF2-40B4-BE49-F238E27FC236}">
                <a16:creationId xmlns:a16="http://schemas.microsoft.com/office/drawing/2014/main" id="{EFE472EC-3976-3D46-2801-34D8480C6777}"/>
              </a:ext>
            </a:extLst>
          </p:cNvPr>
          <p:cNvSpPr txBox="1"/>
          <p:nvPr/>
        </p:nvSpPr>
        <p:spPr>
          <a:xfrm>
            <a:off x="5545051" y="1559148"/>
            <a:ext cx="1625766" cy="246221"/>
          </a:xfrm>
          <a:prstGeom prst="rect">
            <a:avLst/>
          </a:prstGeom>
          <a:noFill/>
        </p:spPr>
        <p:txBody>
          <a:bodyPr wrap="none" rtlCol="0">
            <a:spAutoFit/>
          </a:bodyPr>
          <a:lstStyle/>
          <a:p>
            <a:pPr algn="ctr"/>
            <a:r>
              <a:rPr lang="en-US" sz="1000" b="1" dirty="0">
                <a:hlinkClick r:id="rId20"/>
              </a:rPr>
              <a:t>New Estimation Clipboards</a:t>
            </a:r>
            <a:endParaRPr lang="en-US" sz="1000" b="1" dirty="0"/>
          </a:p>
        </p:txBody>
      </p:sp>
      <p:pic>
        <p:nvPicPr>
          <p:cNvPr id="5" name="Picture 4">
            <a:hlinkClick r:id="rId37"/>
            <a:extLst>
              <a:ext uri="{FF2B5EF4-FFF2-40B4-BE49-F238E27FC236}">
                <a16:creationId xmlns:a16="http://schemas.microsoft.com/office/drawing/2014/main" id="{6FD98D1B-C6CD-E00D-5C61-F54ED4CB0B07}"/>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298198" y="269989"/>
            <a:ext cx="1770096" cy="995680"/>
          </a:xfrm>
          <a:prstGeom prst="rect">
            <a:avLst/>
          </a:prstGeom>
        </p:spPr>
      </p:pic>
      <p:sp>
        <p:nvSpPr>
          <p:cNvPr id="7" name="TextBox 6">
            <a:extLst>
              <a:ext uri="{FF2B5EF4-FFF2-40B4-BE49-F238E27FC236}">
                <a16:creationId xmlns:a16="http://schemas.microsoft.com/office/drawing/2014/main" id="{3D0A3F41-74A7-4E82-801F-C909D03E8751}"/>
              </a:ext>
            </a:extLst>
          </p:cNvPr>
          <p:cNvSpPr txBox="1"/>
          <p:nvPr/>
        </p:nvSpPr>
        <p:spPr>
          <a:xfrm>
            <a:off x="80789" y="1250626"/>
            <a:ext cx="2141933" cy="553998"/>
          </a:xfrm>
          <a:prstGeom prst="rect">
            <a:avLst/>
          </a:prstGeom>
          <a:noFill/>
        </p:spPr>
        <p:txBody>
          <a:bodyPr wrap="none" rtlCol="0">
            <a:spAutoFit/>
          </a:bodyPr>
          <a:lstStyle/>
          <a:p>
            <a:pPr algn="ctr"/>
            <a:r>
              <a:rPr lang="en-US" sz="1000" b="1" dirty="0"/>
              <a:t>Leaping Numbers Pattern Challenges</a:t>
            </a:r>
          </a:p>
          <a:p>
            <a:pPr algn="ctr"/>
            <a:r>
              <a:rPr lang="en-US" sz="1000" b="1" dirty="0"/>
              <a:t>Perfect for Leap Day!</a:t>
            </a:r>
          </a:p>
          <a:p>
            <a:pPr algn="ctr"/>
            <a:r>
              <a:rPr lang="en-US" sz="1000" b="1" dirty="0">
                <a:hlinkClick r:id="rId37"/>
              </a:rPr>
              <a:t>View the entire playlist here.</a:t>
            </a:r>
            <a:endParaRPr lang="en-US" sz="1000" b="1" dirty="0"/>
          </a:p>
        </p:txBody>
      </p:sp>
    </p:spTree>
    <p:extLst>
      <p:ext uri="{BB962C8B-B14F-4D97-AF65-F5344CB8AC3E}">
        <p14:creationId xmlns:p14="http://schemas.microsoft.com/office/powerpoint/2010/main" val="30988984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“Lids”</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302831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3EF71BE-9461-F0F9-5DF4-42D6966FBB36}"/>
              </a:ext>
            </a:extLst>
          </p:cNvPr>
          <p:cNvPicPr>
            <a:picLocks noChangeAspect="1"/>
          </p:cNvPicPr>
          <p:nvPr/>
        </p:nvPicPr>
        <p:blipFill rotWithShape="1">
          <a:blip r:embed="rId2">
            <a:extLst>
              <a:ext uri="{28A0092B-C50C-407E-A947-70E740481C1C}">
                <a14:useLocalDpi xmlns:a14="http://schemas.microsoft.com/office/drawing/2010/main" val="0"/>
              </a:ext>
            </a:extLst>
          </a:blip>
          <a:srcRect r="54167"/>
          <a:stretch/>
        </p:blipFill>
        <p:spPr>
          <a:xfrm>
            <a:off x="0" y="0"/>
            <a:ext cx="4191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lids 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491888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23DC391-47A4-0F6A-8B28-3E1159CF4D95}"/>
              </a:ext>
            </a:extLst>
          </p:cNvPr>
          <p:cNvPicPr>
            <a:picLocks noChangeAspect="1"/>
          </p:cNvPicPr>
          <p:nvPr/>
        </p:nvPicPr>
        <p:blipFill rotWithShape="1">
          <a:blip r:embed="rId2">
            <a:extLst>
              <a:ext uri="{28A0092B-C50C-407E-A947-70E740481C1C}">
                <a14:useLocalDpi xmlns:a14="http://schemas.microsoft.com/office/drawing/2010/main" val="0"/>
              </a:ext>
            </a:extLst>
          </a:blip>
          <a:srcRect r="54167"/>
          <a:stretch/>
        </p:blipFill>
        <p:spPr>
          <a:xfrm>
            <a:off x="703714" y="0"/>
            <a:ext cx="3259666" cy="53340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greater than 20 </a:t>
            </a:r>
          </a:p>
          <a:p>
            <a:pPr algn="ctr"/>
            <a:r>
              <a:rPr lang="en-US" b="1" dirty="0">
                <a:solidFill>
                  <a:schemeClr val="tx1"/>
                </a:solidFill>
              </a:rPr>
              <a:t>and less than 48.</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There is a clue on the die.</a:t>
            </a:r>
          </a:p>
          <a:p>
            <a:pPr algn="ctr"/>
            <a:r>
              <a:rPr lang="en-US" b="1" dirty="0">
                <a:solidFill>
                  <a:schemeClr val="tx1"/>
                </a:solidFill>
              </a:rPr>
              <a:t>Cross off the numbers in this pattern:  1, 3, 5, …</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answer does not include </a:t>
            </a:r>
          </a:p>
          <a:p>
            <a:pPr algn="ctr"/>
            <a:r>
              <a:rPr lang="en-US" b="1" dirty="0">
                <a:solidFill>
                  <a:schemeClr val="tx1"/>
                </a:solidFill>
              </a:rPr>
              <a:t>the digit 3.</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Eliminate 3 numbers with this clue.</a:t>
            </a:r>
          </a:p>
          <a:p>
            <a:pPr algn="ctr"/>
            <a:endParaRPr lang="en-US" sz="1200" b="1" dirty="0">
              <a:solidFill>
                <a:schemeClr val="tx1"/>
              </a:solidFill>
            </a:endParaRPr>
          </a:p>
          <a:p>
            <a:pPr algn="ctr"/>
            <a:r>
              <a:rPr lang="en-US" b="1" dirty="0">
                <a:solidFill>
                  <a:schemeClr val="tx1"/>
                </a:solidFill>
              </a:rPr>
              <a:t>16, 18, 20, ____ , ____ , ____</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Cross off all of the numbers </a:t>
            </a:r>
          </a:p>
          <a:p>
            <a:pPr algn="ctr"/>
            <a:r>
              <a:rPr lang="en-US" b="1" dirty="0">
                <a:solidFill>
                  <a:schemeClr val="tx1"/>
                </a:solidFill>
              </a:rPr>
              <a:t>between 39 and 45.</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D6D45A82-5C12-87FB-F62F-74889B85D307}"/>
              </a:ext>
            </a:extLst>
          </p:cNvPr>
          <p:cNvGraphicFramePr>
            <a:graphicFrameLocks noGrp="1"/>
          </p:cNvGraphicFramePr>
          <p:nvPr/>
        </p:nvGraphicFramePr>
        <p:xfrm>
          <a:off x="762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919516344"/>
                    </a:ext>
                  </a:extLst>
                </a:gridCol>
                <a:gridCol w="441960">
                  <a:extLst>
                    <a:ext uri="{9D8B030D-6E8A-4147-A177-3AD203B41FA5}">
                      <a16:colId xmlns:a16="http://schemas.microsoft.com/office/drawing/2014/main" val="3861482316"/>
                    </a:ext>
                  </a:extLst>
                </a:gridCol>
                <a:gridCol w="441960">
                  <a:extLst>
                    <a:ext uri="{9D8B030D-6E8A-4147-A177-3AD203B41FA5}">
                      <a16:colId xmlns:a16="http://schemas.microsoft.com/office/drawing/2014/main" val="2830334029"/>
                    </a:ext>
                  </a:extLst>
                </a:gridCol>
                <a:gridCol w="441960">
                  <a:extLst>
                    <a:ext uri="{9D8B030D-6E8A-4147-A177-3AD203B41FA5}">
                      <a16:colId xmlns:a16="http://schemas.microsoft.com/office/drawing/2014/main" val="1516343472"/>
                    </a:ext>
                  </a:extLst>
                </a:gridCol>
                <a:gridCol w="441960">
                  <a:extLst>
                    <a:ext uri="{9D8B030D-6E8A-4147-A177-3AD203B41FA5}">
                      <a16:colId xmlns:a16="http://schemas.microsoft.com/office/drawing/2014/main" val="3628204922"/>
                    </a:ext>
                  </a:extLst>
                </a:gridCol>
                <a:gridCol w="441960">
                  <a:extLst>
                    <a:ext uri="{9D8B030D-6E8A-4147-A177-3AD203B41FA5}">
                      <a16:colId xmlns:a16="http://schemas.microsoft.com/office/drawing/2014/main" val="821829720"/>
                    </a:ext>
                  </a:extLst>
                </a:gridCol>
                <a:gridCol w="441960">
                  <a:extLst>
                    <a:ext uri="{9D8B030D-6E8A-4147-A177-3AD203B41FA5}">
                      <a16:colId xmlns:a16="http://schemas.microsoft.com/office/drawing/2014/main" val="2850658279"/>
                    </a:ext>
                  </a:extLst>
                </a:gridCol>
                <a:gridCol w="441960">
                  <a:extLst>
                    <a:ext uri="{9D8B030D-6E8A-4147-A177-3AD203B41FA5}">
                      <a16:colId xmlns:a16="http://schemas.microsoft.com/office/drawing/2014/main" val="2053687812"/>
                    </a:ext>
                  </a:extLst>
                </a:gridCol>
                <a:gridCol w="441960">
                  <a:extLst>
                    <a:ext uri="{9D8B030D-6E8A-4147-A177-3AD203B41FA5}">
                      <a16:colId xmlns:a16="http://schemas.microsoft.com/office/drawing/2014/main" val="1814658041"/>
                    </a:ext>
                  </a:extLst>
                </a:gridCol>
                <a:gridCol w="441960">
                  <a:extLst>
                    <a:ext uri="{9D8B030D-6E8A-4147-A177-3AD203B41FA5}">
                      <a16:colId xmlns:a16="http://schemas.microsoft.com/office/drawing/2014/main" val="3979135963"/>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71283396"/>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07704337"/>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39859640"/>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62894556"/>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52099163"/>
                  </a:ext>
                </a:extLst>
              </a:tr>
            </a:tbl>
          </a:graphicData>
        </a:graphic>
      </p:graphicFrame>
      <p:graphicFrame>
        <p:nvGraphicFramePr>
          <p:cNvPr id="4" name="Table 3">
            <a:extLst>
              <a:ext uri="{FF2B5EF4-FFF2-40B4-BE49-F238E27FC236}">
                <a16:creationId xmlns:a16="http://schemas.microsoft.com/office/drawing/2014/main" id="{9CC4AE3A-48EF-87BF-12A3-18F4282880A5}"/>
              </a:ext>
            </a:extLst>
          </p:cNvPr>
          <p:cNvGraphicFramePr>
            <a:graphicFrameLocks noGrp="1"/>
          </p:cNvGraphicFramePr>
          <p:nvPr>
            <p:extLst>
              <p:ext uri="{D42A27DB-BD31-4B8C-83A1-F6EECF244321}">
                <p14:modId xmlns:p14="http://schemas.microsoft.com/office/powerpoint/2010/main" val="260403678"/>
              </p:ext>
            </p:extLst>
          </p:nvPr>
        </p:nvGraphicFramePr>
        <p:xfrm>
          <a:off x="762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919516344"/>
                    </a:ext>
                  </a:extLst>
                </a:gridCol>
                <a:gridCol w="441960">
                  <a:extLst>
                    <a:ext uri="{9D8B030D-6E8A-4147-A177-3AD203B41FA5}">
                      <a16:colId xmlns:a16="http://schemas.microsoft.com/office/drawing/2014/main" val="3861482316"/>
                    </a:ext>
                  </a:extLst>
                </a:gridCol>
                <a:gridCol w="441960">
                  <a:extLst>
                    <a:ext uri="{9D8B030D-6E8A-4147-A177-3AD203B41FA5}">
                      <a16:colId xmlns:a16="http://schemas.microsoft.com/office/drawing/2014/main" val="2830334029"/>
                    </a:ext>
                  </a:extLst>
                </a:gridCol>
                <a:gridCol w="441960">
                  <a:extLst>
                    <a:ext uri="{9D8B030D-6E8A-4147-A177-3AD203B41FA5}">
                      <a16:colId xmlns:a16="http://schemas.microsoft.com/office/drawing/2014/main" val="1516343472"/>
                    </a:ext>
                  </a:extLst>
                </a:gridCol>
                <a:gridCol w="441960">
                  <a:extLst>
                    <a:ext uri="{9D8B030D-6E8A-4147-A177-3AD203B41FA5}">
                      <a16:colId xmlns:a16="http://schemas.microsoft.com/office/drawing/2014/main" val="3628204922"/>
                    </a:ext>
                  </a:extLst>
                </a:gridCol>
                <a:gridCol w="441960">
                  <a:extLst>
                    <a:ext uri="{9D8B030D-6E8A-4147-A177-3AD203B41FA5}">
                      <a16:colId xmlns:a16="http://schemas.microsoft.com/office/drawing/2014/main" val="821829720"/>
                    </a:ext>
                  </a:extLst>
                </a:gridCol>
                <a:gridCol w="441960">
                  <a:extLst>
                    <a:ext uri="{9D8B030D-6E8A-4147-A177-3AD203B41FA5}">
                      <a16:colId xmlns:a16="http://schemas.microsoft.com/office/drawing/2014/main" val="2850658279"/>
                    </a:ext>
                  </a:extLst>
                </a:gridCol>
                <a:gridCol w="441960">
                  <a:extLst>
                    <a:ext uri="{9D8B030D-6E8A-4147-A177-3AD203B41FA5}">
                      <a16:colId xmlns:a16="http://schemas.microsoft.com/office/drawing/2014/main" val="2053687812"/>
                    </a:ext>
                  </a:extLst>
                </a:gridCol>
                <a:gridCol w="441960">
                  <a:extLst>
                    <a:ext uri="{9D8B030D-6E8A-4147-A177-3AD203B41FA5}">
                      <a16:colId xmlns:a16="http://schemas.microsoft.com/office/drawing/2014/main" val="1814658041"/>
                    </a:ext>
                  </a:extLst>
                </a:gridCol>
                <a:gridCol w="441960">
                  <a:extLst>
                    <a:ext uri="{9D8B030D-6E8A-4147-A177-3AD203B41FA5}">
                      <a16:colId xmlns:a16="http://schemas.microsoft.com/office/drawing/2014/main" val="3979135963"/>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771283396"/>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107704337"/>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39859640"/>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62894556"/>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752099163"/>
                  </a:ext>
                </a:extLst>
              </a:tr>
            </a:tbl>
          </a:graphicData>
        </a:graphic>
      </p:graphicFrame>
      <p:graphicFrame>
        <p:nvGraphicFramePr>
          <p:cNvPr id="5" name="Table 4">
            <a:extLst>
              <a:ext uri="{FF2B5EF4-FFF2-40B4-BE49-F238E27FC236}">
                <a16:creationId xmlns:a16="http://schemas.microsoft.com/office/drawing/2014/main" id="{3D119397-BC81-95D8-CA57-10C5AD2E55D6}"/>
              </a:ext>
            </a:extLst>
          </p:cNvPr>
          <p:cNvGraphicFramePr>
            <a:graphicFrameLocks noGrp="1"/>
          </p:cNvGraphicFramePr>
          <p:nvPr>
            <p:extLst>
              <p:ext uri="{D42A27DB-BD31-4B8C-83A1-F6EECF244321}">
                <p14:modId xmlns:p14="http://schemas.microsoft.com/office/powerpoint/2010/main" val="3957559055"/>
              </p:ext>
            </p:extLst>
          </p:nvPr>
        </p:nvGraphicFramePr>
        <p:xfrm>
          <a:off x="762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919516344"/>
                    </a:ext>
                  </a:extLst>
                </a:gridCol>
                <a:gridCol w="441960">
                  <a:extLst>
                    <a:ext uri="{9D8B030D-6E8A-4147-A177-3AD203B41FA5}">
                      <a16:colId xmlns:a16="http://schemas.microsoft.com/office/drawing/2014/main" val="3861482316"/>
                    </a:ext>
                  </a:extLst>
                </a:gridCol>
                <a:gridCol w="441960">
                  <a:extLst>
                    <a:ext uri="{9D8B030D-6E8A-4147-A177-3AD203B41FA5}">
                      <a16:colId xmlns:a16="http://schemas.microsoft.com/office/drawing/2014/main" val="2830334029"/>
                    </a:ext>
                  </a:extLst>
                </a:gridCol>
                <a:gridCol w="441960">
                  <a:extLst>
                    <a:ext uri="{9D8B030D-6E8A-4147-A177-3AD203B41FA5}">
                      <a16:colId xmlns:a16="http://schemas.microsoft.com/office/drawing/2014/main" val="1516343472"/>
                    </a:ext>
                  </a:extLst>
                </a:gridCol>
                <a:gridCol w="441960">
                  <a:extLst>
                    <a:ext uri="{9D8B030D-6E8A-4147-A177-3AD203B41FA5}">
                      <a16:colId xmlns:a16="http://schemas.microsoft.com/office/drawing/2014/main" val="3628204922"/>
                    </a:ext>
                  </a:extLst>
                </a:gridCol>
                <a:gridCol w="441960">
                  <a:extLst>
                    <a:ext uri="{9D8B030D-6E8A-4147-A177-3AD203B41FA5}">
                      <a16:colId xmlns:a16="http://schemas.microsoft.com/office/drawing/2014/main" val="821829720"/>
                    </a:ext>
                  </a:extLst>
                </a:gridCol>
                <a:gridCol w="441960">
                  <a:extLst>
                    <a:ext uri="{9D8B030D-6E8A-4147-A177-3AD203B41FA5}">
                      <a16:colId xmlns:a16="http://schemas.microsoft.com/office/drawing/2014/main" val="2850658279"/>
                    </a:ext>
                  </a:extLst>
                </a:gridCol>
                <a:gridCol w="441960">
                  <a:extLst>
                    <a:ext uri="{9D8B030D-6E8A-4147-A177-3AD203B41FA5}">
                      <a16:colId xmlns:a16="http://schemas.microsoft.com/office/drawing/2014/main" val="2053687812"/>
                    </a:ext>
                  </a:extLst>
                </a:gridCol>
                <a:gridCol w="441960">
                  <a:extLst>
                    <a:ext uri="{9D8B030D-6E8A-4147-A177-3AD203B41FA5}">
                      <a16:colId xmlns:a16="http://schemas.microsoft.com/office/drawing/2014/main" val="1814658041"/>
                    </a:ext>
                  </a:extLst>
                </a:gridCol>
                <a:gridCol w="441960">
                  <a:extLst>
                    <a:ext uri="{9D8B030D-6E8A-4147-A177-3AD203B41FA5}">
                      <a16:colId xmlns:a16="http://schemas.microsoft.com/office/drawing/2014/main" val="3979135963"/>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771283396"/>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107704337"/>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39859640"/>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62894556"/>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752099163"/>
                  </a:ext>
                </a:extLst>
              </a:tr>
            </a:tbl>
          </a:graphicData>
        </a:graphic>
      </p:graphicFrame>
      <p:graphicFrame>
        <p:nvGraphicFramePr>
          <p:cNvPr id="6" name="Table 5">
            <a:extLst>
              <a:ext uri="{FF2B5EF4-FFF2-40B4-BE49-F238E27FC236}">
                <a16:creationId xmlns:a16="http://schemas.microsoft.com/office/drawing/2014/main" id="{AABB19D9-1C09-9ED5-5B64-B4734C33D0BA}"/>
              </a:ext>
            </a:extLst>
          </p:cNvPr>
          <p:cNvGraphicFramePr>
            <a:graphicFrameLocks noGrp="1"/>
          </p:cNvGraphicFramePr>
          <p:nvPr>
            <p:extLst>
              <p:ext uri="{D42A27DB-BD31-4B8C-83A1-F6EECF244321}">
                <p14:modId xmlns:p14="http://schemas.microsoft.com/office/powerpoint/2010/main" val="619819585"/>
              </p:ext>
            </p:extLst>
          </p:nvPr>
        </p:nvGraphicFramePr>
        <p:xfrm>
          <a:off x="762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919516344"/>
                    </a:ext>
                  </a:extLst>
                </a:gridCol>
                <a:gridCol w="441960">
                  <a:extLst>
                    <a:ext uri="{9D8B030D-6E8A-4147-A177-3AD203B41FA5}">
                      <a16:colId xmlns:a16="http://schemas.microsoft.com/office/drawing/2014/main" val="3861482316"/>
                    </a:ext>
                  </a:extLst>
                </a:gridCol>
                <a:gridCol w="441960">
                  <a:extLst>
                    <a:ext uri="{9D8B030D-6E8A-4147-A177-3AD203B41FA5}">
                      <a16:colId xmlns:a16="http://schemas.microsoft.com/office/drawing/2014/main" val="2830334029"/>
                    </a:ext>
                  </a:extLst>
                </a:gridCol>
                <a:gridCol w="441960">
                  <a:extLst>
                    <a:ext uri="{9D8B030D-6E8A-4147-A177-3AD203B41FA5}">
                      <a16:colId xmlns:a16="http://schemas.microsoft.com/office/drawing/2014/main" val="1516343472"/>
                    </a:ext>
                  </a:extLst>
                </a:gridCol>
                <a:gridCol w="441960">
                  <a:extLst>
                    <a:ext uri="{9D8B030D-6E8A-4147-A177-3AD203B41FA5}">
                      <a16:colId xmlns:a16="http://schemas.microsoft.com/office/drawing/2014/main" val="3628204922"/>
                    </a:ext>
                  </a:extLst>
                </a:gridCol>
                <a:gridCol w="441960">
                  <a:extLst>
                    <a:ext uri="{9D8B030D-6E8A-4147-A177-3AD203B41FA5}">
                      <a16:colId xmlns:a16="http://schemas.microsoft.com/office/drawing/2014/main" val="821829720"/>
                    </a:ext>
                  </a:extLst>
                </a:gridCol>
                <a:gridCol w="441960">
                  <a:extLst>
                    <a:ext uri="{9D8B030D-6E8A-4147-A177-3AD203B41FA5}">
                      <a16:colId xmlns:a16="http://schemas.microsoft.com/office/drawing/2014/main" val="2850658279"/>
                    </a:ext>
                  </a:extLst>
                </a:gridCol>
                <a:gridCol w="441960">
                  <a:extLst>
                    <a:ext uri="{9D8B030D-6E8A-4147-A177-3AD203B41FA5}">
                      <a16:colId xmlns:a16="http://schemas.microsoft.com/office/drawing/2014/main" val="2053687812"/>
                    </a:ext>
                  </a:extLst>
                </a:gridCol>
                <a:gridCol w="441960">
                  <a:extLst>
                    <a:ext uri="{9D8B030D-6E8A-4147-A177-3AD203B41FA5}">
                      <a16:colId xmlns:a16="http://schemas.microsoft.com/office/drawing/2014/main" val="1814658041"/>
                    </a:ext>
                  </a:extLst>
                </a:gridCol>
                <a:gridCol w="441960">
                  <a:extLst>
                    <a:ext uri="{9D8B030D-6E8A-4147-A177-3AD203B41FA5}">
                      <a16:colId xmlns:a16="http://schemas.microsoft.com/office/drawing/2014/main" val="3979135963"/>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771283396"/>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107704337"/>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339859640"/>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62894556"/>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752099163"/>
                  </a:ext>
                </a:extLst>
              </a:tr>
            </a:tbl>
          </a:graphicData>
        </a:graphic>
      </p:graphicFrame>
      <p:graphicFrame>
        <p:nvGraphicFramePr>
          <p:cNvPr id="7" name="Table 6">
            <a:extLst>
              <a:ext uri="{FF2B5EF4-FFF2-40B4-BE49-F238E27FC236}">
                <a16:creationId xmlns:a16="http://schemas.microsoft.com/office/drawing/2014/main" id="{B60DA822-935E-48F1-D8C4-B173447E31A4}"/>
              </a:ext>
            </a:extLst>
          </p:cNvPr>
          <p:cNvGraphicFramePr>
            <a:graphicFrameLocks noGrp="1"/>
          </p:cNvGraphicFramePr>
          <p:nvPr>
            <p:extLst>
              <p:ext uri="{D42A27DB-BD31-4B8C-83A1-F6EECF244321}">
                <p14:modId xmlns:p14="http://schemas.microsoft.com/office/powerpoint/2010/main" val="1834978670"/>
              </p:ext>
            </p:extLst>
          </p:nvPr>
        </p:nvGraphicFramePr>
        <p:xfrm>
          <a:off x="762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919516344"/>
                    </a:ext>
                  </a:extLst>
                </a:gridCol>
                <a:gridCol w="441960">
                  <a:extLst>
                    <a:ext uri="{9D8B030D-6E8A-4147-A177-3AD203B41FA5}">
                      <a16:colId xmlns:a16="http://schemas.microsoft.com/office/drawing/2014/main" val="3861482316"/>
                    </a:ext>
                  </a:extLst>
                </a:gridCol>
                <a:gridCol w="441960">
                  <a:extLst>
                    <a:ext uri="{9D8B030D-6E8A-4147-A177-3AD203B41FA5}">
                      <a16:colId xmlns:a16="http://schemas.microsoft.com/office/drawing/2014/main" val="2830334029"/>
                    </a:ext>
                  </a:extLst>
                </a:gridCol>
                <a:gridCol w="441960">
                  <a:extLst>
                    <a:ext uri="{9D8B030D-6E8A-4147-A177-3AD203B41FA5}">
                      <a16:colId xmlns:a16="http://schemas.microsoft.com/office/drawing/2014/main" val="1516343472"/>
                    </a:ext>
                  </a:extLst>
                </a:gridCol>
                <a:gridCol w="441960">
                  <a:extLst>
                    <a:ext uri="{9D8B030D-6E8A-4147-A177-3AD203B41FA5}">
                      <a16:colId xmlns:a16="http://schemas.microsoft.com/office/drawing/2014/main" val="3628204922"/>
                    </a:ext>
                  </a:extLst>
                </a:gridCol>
                <a:gridCol w="441960">
                  <a:extLst>
                    <a:ext uri="{9D8B030D-6E8A-4147-A177-3AD203B41FA5}">
                      <a16:colId xmlns:a16="http://schemas.microsoft.com/office/drawing/2014/main" val="821829720"/>
                    </a:ext>
                  </a:extLst>
                </a:gridCol>
                <a:gridCol w="441960">
                  <a:extLst>
                    <a:ext uri="{9D8B030D-6E8A-4147-A177-3AD203B41FA5}">
                      <a16:colId xmlns:a16="http://schemas.microsoft.com/office/drawing/2014/main" val="2850658279"/>
                    </a:ext>
                  </a:extLst>
                </a:gridCol>
                <a:gridCol w="441960">
                  <a:extLst>
                    <a:ext uri="{9D8B030D-6E8A-4147-A177-3AD203B41FA5}">
                      <a16:colId xmlns:a16="http://schemas.microsoft.com/office/drawing/2014/main" val="2053687812"/>
                    </a:ext>
                  </a:extLst>
                </a:gridCol>
                <a:gridCol w="441960">
                  <a:extLst>
                    <a:ext uri="{9D8B030D-6E8A-4147-A177-3AD203B41FA5}">
                      <a16:colId xmlns:a16="http://schemas.microsoft.com/office/drawing/2014/main" val="1814658041"/>
                    </a:ext>
                  </a:extLst>
                </a:gridCol>
                <a:gridCol w="441960">
                  <a:extLst>
                    <a:ext uri="{9D8B030D-6E8A-4147-A177-3AD203B41FA5}">
                      <a16:colId xmlns:a16="http://schemas.microsoft.com/office/drawing/2014/main" val="3979135963"/>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771283396"/>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107704337"/>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339859640"/>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62894556"/>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752099163"/>
                  </a:ext>
                </a:extLst>
              </a:tr>
            </a:tbl>
          </a:graphicData>
        </a:graphic>
      </p:graphicFrame>
      <p:graphicFrame>
        <p:nvGraphicFramePr>
          <p:cNvPr id="8" name="Table 7">
            <a:extLst>
              <a:ext uri="{FF2B5EF4-FFF2-40B4-BE49-F238E27FC236}">
                <a16:creationId xmlns:a16="http://schemas.microsoft.com/office/drawing/2014/main" id="{88B87D6C-1AA9-7E3E-0C88-C0A606A2BD0A}"/>
              </a:ext>
            </a:extLst>
          </p:cNvPr>
          <p:cNvGraphicFramePr>
            <a:graphicFrameLocks noGrp="1"/>
          </p:cNvGraphicFramePr>
          <p:nvPr>
            <p:extLst>
              <p:ext uri="{D42A27DB-BD31-4B8C-83A1-F6EECF244321}">
                <p14:modId xmlns:p14="http://schemas.microsoft.com/office/powerpoint/2010/main" val="3587627292"/>
              </p:ext>
            </p:extLst>
          </p:nvPr>
        </p:nvGraphicFramePr>
        <p:xfrm>
          <a:off x="762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919516344"/>
                    </a:ext>
                  </a:extLst>
                </a:gridCol>
                <a:gridCol w="441960">
                  <a:extLst>
                    <a:ext uri="{9D8B030D-6E8A-4147-A177-3AD203B41FA5}">
                      <a16:colId xmlns:a16="http://schemas.microsoft.com/office/drawing/2014/main" val="3861482316"/>
                    </a:ext>
                  </a:extLst>
                </a:gridCol>
                <a:gridCol w="441960">
                  <a:extLst>
                    <a:ext uri="{9D8B030D-6E8A-4147-A177-3AD203B41FA5}">
                      <a16:colId xmlns:a16="http://schemas.microsoft.com/office/drawing/2014/main" val="2830334029"/>
                    </a:ext>
                  </a:extLst>
                </a:gridCol>
                <a:gridCol w="441960">
                  <a:extLst>
                    <a:ext uri="{9D8B030D-6E8A-4147-A177-3AD203B41FA5}">
                      <a16:colId xmlns:a16="http://schemas.microsoft.com/office/drawing/2014/main" val="1516343472"/>
                    </a:ext>
                  </a:extLst>
                </a:gridCol>
                <a:gridCol w="441960">
                  <a:extLst>
                    <a:ext uri="{9D8B030D-6E8A-4147-A177-3AD203B41FA5}">
                      <a16:colId xmlns:a16="http://schemas.microsoft.com/office/drawing/2014/main" val="3628204922"/>
                    </a:ext>
                  </a:extLst>
                </a:gridCol>
                <a:gridCol w="441960">
                  <a:extLst>
                    <a:ext uri="{9D8B030D-6E8A-4147-A177-3AD203B41FA5}">
                      <a16:colId xmlns:a16="http://schemas.microsoft.com/office/drawing/2014/main" val="821829720"/>
                    </a:ext>
                  </a:extLst>
                </a:gridCol>
                <a:gridCol w="441960">
                  <a:extLst>
                    <a:ext uri="{9D8B030D-6E8A-4147-A177-3AD203B41FA5}">
                      <a16:colId xmlns:a16="http://schemas.microsoft.com/office/drawing/2014/main" val="2850658279"/>
                    </a:ext>
                  </a:extLst>
                </a:gridCol>
                <a:gridCol w="441960">
                  <a:extLst>
                    <a:ext uri="{9D8B030D-6E8A-4147-A177-3AD203B41FA5}">
                      <a16:colId xmlns:a16="http://schemas.microsoft.com/office/drawing/2014/main" val="2053687812"/>
                    </a:ext>
                  </a:extLst>
                </a:gridCol>
                <a:gridCol w="441960">
                  <a:extLst>
                    <a:ext uri="{9D8B030D-6E8A-4147-A177-3AD203B41FA5}">
                      <a16:colId xmlns:a16="http://schemas.microsoft.com/office/drawing/2014/main" val="1814658041"/>
                    </a:ext>
                  </a:extLst>
                </a:gridCol>
                <a:gridCol w="441960">
                  <a:extLst>
                    <a:ext uri="{9D8B030D-6E8A-4147-A177-3AD203B41FA5}">
                      <a16:colId xmlns:a16="http://schemas.microsoft.com/office/drawing/2014/main" val="3979135963"/>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771283396"/>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107704337"/>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339859640"/>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262894556"/>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752099163"/>
                  </a:ext>
                </a:extLst>
              </a:tr>
            </a:tbl>
          </a:graphicData>
        </a:graphic>
      </p:graphicFrame>
    </p:spTree>
    <p:extLst>
      <p:ext uri="{BB962C8B-B14F-4D97-AF65-F5344CB8AC3E}">
        <p14:creationId xmlns:p14="http://schemas.microsoft.com/office/powerpoint/2010/main" val="3639638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500"/>
                                        <p:tgtEl>
                                          <p:spTgt spid="3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fade">
                                      <p:cBhvr>
                                        <p:cTn id="54" dur="500"/>
                                        <p:tgtEl>
                                          <p:spTgt spid="6"/>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500"/>
                                        <p:tgtEl>
                                          <p:spTgt spid="3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7"/>
                                        </p:tgtEl>
                                        <p:attrNameLst>
                                          <p:attrName>style.visibility</p:attrName>
                                        </p:attrNameLst>
                                      </p:cBhvr>
                                      <p:to>
                                        <p:strVal val="visible"/>
                                      </p:to>
                                    </p:set>
                                    <p:animEffect transition="in" filter="fade">
                                      <p:cBhvr>
                                        <p:cTn id="64" dur="500"/>
                                        <p:tgtEl>
                                          <p:spTgt spid="7"/>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fade">
                                      <p:cBhvr>
                                        <p:cTn id="69" dur="500"/>
                                        <p:tgtEl>
                                          <p:spTgt spid="32"/>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8"/>
                                        </p:tgtEl>
                                        <p:attrNameLst>
                                          <p:attrName>style.visibility</p:attrName>
                                        </p:attrNameLst>
                                      </p:cBhvr>
                                      <p:to>
                                        <p:strVal val="visible"/>
                                      </p:to>
                                    </p:set>
                                    <p:animEffect transition="in" filter="fade">
                                      <p:cBhvr>
                                        <p:cTn id="7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A815A8D-3830-24B3-412F-84022F40CBBA}"/>
              </a:ext>
            </a:extLst>
          </p:cNvPr>
          <p:cNvPicPr>
            <a:picLocks noChangeAspect="1"/>
          </p:cNvPicPr>
          <p:nvPr/>
        </p:nvPicPr>
        <p:blipFill rotWithShape="1">
          <a:blip r:embed="rId2">
            <a:extLst>
              <a:ext uri="{28A0092B-C50C-407E-A947-70E740481C1C}">
                <a14:useLocalDpi xmlns:a14="http://schemas.microsoft.com/office/drawing/2010/main" val="0"/>
              </a:ext>
            </a:extLst>
          </a:blip>
          <a:srcRect r="54167"/>
          <a:stretch/>
        </p:blipFill>
        <p:spPr>
          <a:xfrm>
            <a:off x="0" y="0"/>
            <a:ext cx="4191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225125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EF7C3B4-DD36-0A51-56B3-BF0B8CA7C678}"/>
              </a:ext>
            </a:extLst>
          </p:cNvPr>
          <p:cNvPicPr>
            <a:picLocks noChangeAspect="1"/>
          </p:cNvPicPr>
          <p:nvPr/>
        </p:nvPicPr>
        <p:blipFill rotWithShape="1">
          <a:blip r:embed="rId2">
            <a:extLst>
              <a:ext uri="{28A0092B-C50C-407E-A947-70E740481C1C}">
                <a14:useLocalDpi xmlns:a14="http://schemas.microsoft.com/office/drawing/2010/main" val="0"/>
              </a:ext>
            </a:extLst>
          </a:blip>
          <a:srcRect r="54167"/>
          <a:stretch/>
        </p:blipFill>
        <p:spPr>
          <a:xfrm>
            <a:off x="0" y="0"/>
            <a:ext cx="4191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46 lids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224210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81940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u="sng" dirty="0"/>
              <a:t>I see 3 versions of this </a:t>
            </a:r>
            <a:r>
              <a:rPr lang="en-US" sz="1800" b="1" u="sng" dirty="0" err="1"/>
              <a:t>Esti</a:t>
            </a:r>
            <a:r>
              <a:rPr lang="en-US" sz="1800" b="1" u="sng" dirty="0"/>
              <a:t>-Mystery.  Which one should I use?</a:t>
            </a:r>
          </a:p>
          <a:p>
            <a:pPr algn="l"/>
            <a:endParaRPr lang="en-US" sz="2000" b="1" dirty="0"/>
          </a:p>
          <a:p>
            <a:pPr algn="l"/>
            <a:r>
              <a:rPr lang="en-US" sz="2000" b="1" dirty="0"/>
              <a:t>“</a:t>
            </a:r>
            <a:r>
              <a:rPr lang="en-US" sz="2000" b="1" dirty="0" err="1"/>
              <a:t>Esti</a:t>
            </a:r>
            <a:r>
              <a:rPr lang="en-US" sz="2000" b="1" dirty="0"/>
              <a:t>-Mysteries are already working well for my class.”</a:t>
            </a:r>
          </a:p>
          <a:p>
            <a:pPr algn="l"/>
            <a:endParaRPr lang="en-US" sz="1000" b="1" dirty="0"/>
          </a:p>
          <a:p>
            <a:pPr algn="l"/>
            <a:r>
              <a:rPr lang="en-US" sz="1600" b="1" i="1" dirty="0"/>
              <a:t>     Use slides 2-7 if your students have charts to write on.  </a:t>
            </a:r>
            <a:r>
              <a:rPr lang="en-US" sz="1600" dirty="0"/>
              <a:t>Your students are writing on a chart, writing down their estimates, and are discussing their ideas with each other after each clue.  They may be writing on paper, writing on a dry erase surface, or using a digital tool to annotate – or they have another way of responding to clues in writing.  You probably already notice that when students write down their estimate after each clue it helps to propel rich math talk and also builds anticipation for the next clue.  If this sounds familiar, then I recommend using slides 2-7. </a:t>
            </a:r>
          </a:p>
          <a:p>
            <a:pPr algn="l"/>
            <a:endParaRPr lang="en-US" sz="2400" b="1" dirty="0"/>
          </a:p>
          <a:p>
            <a:pPr algn="l"/>
            <a:r>
              <a:rPr lang="en-US" sz="2000" b="1" dirty="0"/>
              <a:t>“I need to display a chart for everyone to see, and I have a way to write on it.”</a:t>
            </a:r>
          </a:p>
          <a:p>
            <a:pPr algn="l"/>
            <a:endParaRPr lang="en-US" sz="1000" b="1" dirty="0"/>
          </a:p>
          <a:p>
            <a:pPr algn="l"/>
            <a:r>
              <a:rPr lang="en-US" sz="1600" b="1" i="1" dirty="0"/>
              <a:t>     Use slides 8-13 if you simply need an embedded chart to write on during discussion</a:t>
            </a:r>
            <a:r>
              <a:rPr lang="en-US" sz="1600" dirty="0"/>
              <a:t>. This may be helpful if you want to show a chart at the same time as the </a:t>
            </a:r>
            <a:r>
              <a:rPr lang="en-US" sz="1600" dirty="0" err="1"/>
              <a:t>Esti</a:t>
            </a:r>
            <a:r>
              <a:rPr lang="en-US" sz="1600" dirty="0"/>
              <a:t>-Mystery.  The chart (on slides 8-13) will appear on the screen so that you can write on it.  You can simply write on your whiteboard, use a digital pen, or use the chart in many other ways.</a:t>
            </a:r>
          </a:p>
          <a:p>
            <a:pPr algn="l"/>
            <a:endParaRPr lang="en-US" sz="2400" b="1" dirty="0"/>
          </a:p>
          <a:p>
            <a:pPr algn="l"/>
            <a:r>
              <a:rPr lang="en-US" sz="2000" b="1" dirty="0"/>
              <a:t>“I need a step-by-step animated chart that eliminates numbers after every clue.”</a:t>
            </a:r>
          </a:p>
          <a:p>
            <a:pPr algn="l"/>
            <a:endParaRPr lang="en-US" sz="1000" b="1" dirty="0"/>
          </a:p>
          <a:p>
            <a:pPr algn="l"/>
            <a:r>
              <a:rPr lang="en-US" sz="1600" b="1" i="1" dirty="0"/>
              <a:t>     Use slides 14-19 if you want to see numbers disappear from the chart after every clue.  </a:t>
            </a:r>
            <a:r>
              <a:rPr lang="en-US" sz="1600" dirty="0"/>
              <a:t>This may be helpful if you need a chart and don’t have an easy way to write on the chart.  After each clue, you’ll see which numbers are eliminated – and which ones are left.</a:t>
            </a:r>
          </a:p>
        </p:txBody>
      </p:sp>
      <p:sp>
        <p:nvSpPr>
          <p:cNvPr id="7" name="Rectangle 6">
            <a:extLst>
              <a:ext uri="{FF2B5EF4-FFF2-40B4-BE49-F238E27FC236}">
                <a16:creationId xmlns:a16="http://schemas.microsoft.com/office/drawing/2014/main" id="{A7C530C2-5DFE-D45B-5D4C-297FA86C80B4}"/>
              </a:ext>
            </a:extLst>
          </p:cNvPr>
          <p:cNvSpPr/>
          <p:nvPr/>
        </p:nvSpPr>
        <p:spPr>
          <a:xfrm>
            <a:off x="6705600" y="76200"/>
            <a:ext cx="2286000" cy="838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Watch this YouTube video </a:t>
            </a:r>
          </a:p>
          <a:p>
            <a:pPr algn="ctr"/>
            <a:r>
              <a:rPr lang="en-US" sz="1200" dirty="0">
                <a:solidFill>
                  <a:schemeClr val="tx1"/>
                </a:solidFill>
              </a:rPr>
              <a:t>for more information about </a:t>
            </a:r>
          </a:p>
          <a:p>
            <a:pPr algn="ctr"/>
            <a:r>
              <a:rPr lang="en-US" sz="1200" dirty="0">
                <a:solidFill>
                  <a:schemeClr val="tx1"/>
                </a:solidFill>
                <a:hlinkClick r:id="" action="ppaction://noaction"/>
              </a:rPr>
              <a:t>How to Use Esti-Mysteries </a:t>
            </a:r>
          </a:p>
          <a:p>
            <a:pPr algn="ctr"/>
            <a:r>
              <a:rPr lang="en-US" sz="1200" dirty="0">
                <a:solidFill>
                  <a:schemeClr val="tx1"/>
                </a:solidFill>
                <a:hlinkClick r:id="" action="ppaction://noaction"/>
              </a:rPr>
              <a:t>with Embedded Charts</a:t>
            </a:r>
            <a:endParaRPr lang="en-US" sz="1200" dirty="0">
              <a:solidFill>
                <a:schemeClr val="tx1"/>
              </a:solidFill>
            </a:endParaRPr>
          </a:p>
        </p:txBody>
      </p:sp>
    </p:spTree>
    <p:extLst>
      <p:ext uri="{BB962C8B-B14F-4D97-AF65-F5344CB8AC3E}">
        <p14:creationId xmlns:p14="http://schemas.microsoft.com/office/powerpoint/2010/main" val="20320597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3"/>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7"/>
          </p:cNvPr>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5"/>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19"/>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7"/>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3676895" y="3261284"/>
            <a:ext cx="1670649" cy="246221"/>
          </a:xfrm>
          <a:prstGeom prst="rect">
            <a:avLst/>
          </a:prstGeom>
          <a:noFill/>
        </p:spPr>
        <p:txBody>
          <a:bodyPr wrap="none" rtlCol="0">
            <a:spAutoFit/>
          </a:bodyPr>
          <a:lstStyle/>
          <a:p>
            <a:pPr algn="ctr"/>
            <a:r>
              <a:rPr lang="en-US" sz="1000" b="1" dirty="0">
                <a:hlinkClick r:id="rId20"/>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613276" y="326128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1"/>
              </a:rPr>
              <a:t>150 New </a:t>
            </a:r>
            <a:r>
              <a:rPr lang="en-US" sz="1000" b="1" dirty="0" err="1">
                <a:hlinkClick r:id="rId21"/>
              </a:rPr>
              <a:t>Esti</a:t>
            </a:r>
            <a:r>
              <a:rPr lang="en-US" sz="1000" b="1" dirty="0">
                <a:hlinkClick r:id="rId21"/>
              </a:rPr>
              <a:t>-Mysteries</a:t>
            </a:r>
            <a:endParaRPr lang="en-US" sz="1000" b="1" dirty="0"/>
          </a:p>
        </p:txBody>
      </p:sp>
      <p:pic>
        <p:nvPicPr>
          <p:cNvPr id="8" name="Picture 7">
            <a:hlinkClick r:id="rId22"/>
            <a:extLst>
              <a:ext uri="{FF2B5EF4-FFF2-40B4-BE49-F238E27FC236}">
                <a16:creationId xmlns:a16="http://schemas.microsoft.com/office/drawing/2014/main" id="{565CE31B-6FF6-CBEC-F5C1-0087A949A115}"/>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066692" y="2346884"/>
            <a:ext cx="1268884" cy="951663"/>
          </a:xfrm>
          <a:prstGeom prst="rect">
            <a:avLst/>
          </a:prstGeom>
        </p:spPr>
      </p:pic>
      <p:pic>
        <p:nvPicPr>
          <p:cNvPr id="9" name="Picture 8">
            <a:hlinkClick r:id="rId21"/>
            <a:extLst>
              <a:ext uri="{FF2B5EF4-FFF2-40B4-BE49-F238E27FC236}">
                <a16:creationId xmlns:a16="http://schemas.microsoft.com/office/drawing/2014/main" id="{7294A5E7-6465-2C7A-B279-98132CD0BE90}"/>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7733928" y="2325157"/>
            <a:ext cx="1256957" cy="942717"/>
          </a:xfrm>
          <a:prstGeom prst="rect">
            <a:avLst/>
          </a:prstGeom>
        </p:spPr>
      </p:pic>
      <p:pic>
        <p:nvPicPr>
          <p:cNvPr id="10" name="Picture 9">
            <a:hlinkClick r:id="rId20"/>
            <a:extLst>
              <a:ext uri="{FF2B5EF4-FFF2-40B4-BE49-F238E27FC236}">
                <a16:creationId xmlns:a16="http://schemas.microsoft.com/office/drawing/2014/main" id="{A61A015F-A3DD-C33E-5674-FFD01B639BD5}"/>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862310" y="2324525"/>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9145" y="1933708"/>
            <a:ext cx="3117579" cy="246221"/>
          </a:xfrm>
          <a:prstGeom prst="rect">
            <a:avLst/>
          </a:prstGeom>
          <a:solidFill>
            <a:schemeClr val="bg1"/>
          </a:solidFill>
          <a:ln>
            <a:noFill/>
          </a:ln>
        </p:spPr>
        <p:txBody>
          <a:bodyPr wrap="square" rtlCol="0">
            <a:spAutoFit/>
          </a:bodyPr>
          <a:lstStyle/>
          <a:p>
            <a:r>
              <a:rPr lang="en-US" sz="1000" b="1" dirty="0"/>
              <a:t>Daily Resources Posted in the 2022-2023 School Year</a:t>
            </a:r>
          </a:p>
        </p:txBody>
      </p:sp>
      <p:pic>
        <p:nvPicPr>
          <p:cNvPr id="13" name="Picture 12">
            <a:hlinkClick r:id="rId26"/>
            <a:extLst>
              <a:ext uri="{FF2B5EF4-FFF2-40B4-BE49-F238E27FC236}">
                <a16:creationId xmlns:a16="http://schemas.microsoft.com/office/drawing/2014/main" id="{50AFCAEC-D77A-9618-0D24-185606441284}"/>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66060" y="2371729"/>
            <a:ext cx="1268884" cy="951663"/>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2999317" y="31044"/>
            <a:ext cx="3117579" cy="338554"/>
          </a:xfrm>
          <a:prstGeom prst="rect">
            <a:avLst/>
          </a:prstGeom>
          <a:noFill/>
          <a:ln>
            <a:noFill/>
          </a:ln>
        </p:spPr>
        <p:txBody>
          <a:bodyPr wrap="square" rtlCol="0">
            <a:spAutoFit/>
          </a:bodyPr>
          <a:lstStyle/>
          <a:p>
            <a:pPr algn="ctr"/>
            <a:r>
              <a:rPr lang="en-US" sz="1600" b="1" dirty="0"/>
              <a:t>New Materials for 2023-2024</a:t>
            </a:r>
          </a:p>
        </p:txBody>
      </p:sp>
      <p:sp>
        <p:nvSpPr>
          <p:cNvPr id="23" name="TextBox 22">
            <a:extLst>
              <a:ext uri="{FF2B5EF4-FFF2-40B4-BE49-F238E27FC236}">
                <a16:creationId xmlns:a16="http://schemas.microsoft.com/office/drawing/2014/main" id="{ED33C7A7-D0BA-F0B4-A9C8-9EE85018BD4F}"/>
              </a:ext>
            </a:extLst>
          </p:cNvPr>
          <p:cNvSpPr txBox="1"/>
          <p:nvPr/>
        </p:nvSpPr>
        <p:spPr>
          <a:xfrm>
            <a:off x="2108388" y="328759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55134" y="3304474"/>
            <a:ext cx="1439818" cy="246221"/>
          </a:xfrm>
          <a:prstGeom prst="rect">
            <a:avLst/>
          </a:prstGeom>
          <a:noFill/>
        </p:spPr>
        <p:txBody>
          <a:bodyPr wrap="none" rtlCol="0">
            <a:spAutoFit/>
          </a:bodyPr>
          <a:lstStyle/>
          <a:p>
            <a:pPr algn="ctr"/>
            <a:r>
              <a:rPr lang="en-US" sz="1000" b="1" dirty="0">
                <a:hlinkClick r:id="rId26"/>
              </a:rPr>
              <a:t>170 New </a:t>
            </a:r>
            <a:r>
              <a:rPr lang="en-US" sz="1000" b="1" dirty="0" err="1">
                <a:hlinkClick r:id="rId26"/>
              </a:rPr>
              <a:t>Esti</a:t>
            </a:r>
            <a:r>
              <a:rPr lang="en-US" sz="1000" b="1" dirty="0">
                <a:hlinkClick r:id="rId26"/>
              </a:rPr>
              <a:t>-Mysteries</a:t>
            </a:r>
            <a:endParaRPr lang="en-US" sz="1000" b="1" dirty="0"/>
          </a:p>
        </p:txBody>
      </p:sp>
      <p:cxnSp>
        <p:nvCxnSpPr>
          <p:cNvPr id="52" name="Straight Connector 51">
            <a:extLst>
              <a:ext uri="{FF2B5EF4-FFF2-40B4-BE49-F238E27FC236}">
                <a16:creationId xmlns:a16="http://schemas.microsoft.com/office/drawing/2014/main" id="{BC8EB76B-FFB7-5C9F-384F-D23CBE374115}"/>
              </a:ext>
            </a:extLst>
          </p:cNvPr>
          <p:cNvCxnSpPr>
            <a:cxnSpLocks/>
          </p:cNvCxnSpPr>
          <p:nvPr/>
        </p:nvCxnSpPr>
        <p:spPr>
          <a:xfrm>
            <a:off x="5329694" y="1889684"/>
            <a:ext cx="0" cy="18639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55" name="Picture 54">
            <a:hlinkClick r:id="rId28"/>
            <a:extLst>
              <a:ext uri="{FF2B5EF4-FFF2-40B4-BE49-F238E27FC236}">
                <a16:creationId xmlns:a16="http://schemas.microsoft.com/office/drawing/2014/main" id="{62FDD34A-EBF7-08E6-D0B0-F06A8F0155E8}"/>
              </a:ext>
            </a:extLst>
          </p:cNvPr>
          <p:cNvPicPr>
            <a:picLocks noChangeAspect="1"/>
          </p:cNvPicPr>
          <p:nvPr/>
        </p:nvPicPr>
        <p:blipFill rotWithShape="1">
          <a:blip r:embed="rId29"/>
          <a:srcRect l="22331" t="7030" r="29922" b="7483"/>
          <a:stretch/>
        </p:blipFill>
        <p:spPr>
          <a:xfrm>
            <a:off x="5894198" y="1987784"/>
            <a:ext cx="896457" cy="1070170"/>
          </a:xfrm>
          <a:prstGeom prst="rect">
            <a:avLst/>
          </a:prstGeom>
        </p:spPr>
      </p:pic>
      <p:sp>
        <p:nvSpPr>
          <p:cNvPr id="56" name="TextBox 55">
            <a:extLst>
              <a:ext uri="{FF2B5EF4-FFF2-40B4-BE49-F238E27FC236}">
                <a16:creationId xmlns:a16="http://schemas.microsoft.com/office/drawing/2014/main" id="{F786F18D-77CC-5EE1-D752-C85A1578DE1B}"/>
              </a:ext>
            </a:extLst>
          </p:cNvPr>
          <p:cNvSpPr txBox="1"/>
          <p:nvPr/>
        </p:nvSpPr>
        <p:spPr>
          <a:xfrm>
            <a:off x="5248167" y="3035868"/>
            <a:ext cx="2230686" cy="707886"/>
          </a:xfrm>
          <a:prstGeom prst="rect">
            <a:avLst/>
          </a:prstGeom>
          <a:noFill/>
        </p:spPr>
        <p:txBody>
          <a:bodyPr wrap="square" rtlCol="0">
            <a:spAutoFit/>
          </a:bodyPr>
          <a:lstStyle/>
          <a:p>
            <a:pPr algn="ctr"/>
            <a:r>
              <a:rPr lang="en-US" sz="1000" b="1" dirty="0"/>
              <a:t>The Multiplication Advantage!</a:t>
            </a:r>
          </a:p>
          <a:p>
            <a:pPr algn="ctr"/>
            <a:r>
              <a:rPr lang="en-US" sz="1000" b="1" dirty="0"/>
              <a:t>Ask your school to purchase a copy </a:t>
            </a:r>
          </a:p>
          <a:p>
            <a:pPr algn="ctr"/>
            <a:r>
              <a:rPr lang="en-US" sz="1000" b="1" dirty="0"/>
              <a:t>for every student in your class.</a:t>
            </a:r>
          </a:p>
          <a:p>
            <a:pPr algn="ctr"/>
            <a:r>
              <a:rPr lang="en-US" sz="1000" b="1" dirty="0">
                <a:hlinkClick r:id="rId28"/>
              </a:rPr>
              <a:t>Learn more here.</a:t>
            </a:r>
            <a:endParaRPr lang="en-US" sz="1000" b="1" dirty="0"/>
          </a:p>
        </p:txBody>
      </p:sp>
      <p:sp>
        <p:nvSpPr>
          <p:cNvPr id="59" name="TextBox 58">
            <a:extLst>
              <a:ext uri="{FF2B5EF4-FFF2-40B4-BE49-F238E27FC236}">
                <a16:creationId xmlns:a16="http://schemas.microsoft.com/office/drawing/2014/main" id="{B3F0858A-FC5E-EC76-D956-3D51D76B333A}"/>
              </a:ext>
            </a:extLst>
          </p:cNvPr>
          <p:cNvSpPr txBox="1"/>
          <p:nvPr/>
        </p:nvSpPr>
        <p:spPr>
          <a:xfrm>
            <a:off x="7192599" y="1312494"/>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30"/>
              </a:rPr>
              <a:t>View the entire playlist here.</a:t>
            </a:r>
            <a:endParaRPr lang="en-US" sz="1000" b="1" dirty="0"/>
          </a:p>
        </p:txBody>
      </p:sp>
      <p:pic>
        <p:nvPicPr>
          <p:cNvPr id="63" name="Picture 62">
            <a:hlinkClick r:id="rId30"/>
            <a:extLst>
              <a:ext uri="{FF2B5EF4-FFF2-40B4-BE49-F238E27FC236}">
                <a16:creationId xmlns:a16="http://schemas.microsoft.com/office/drawing/2014/main" id="{C4968D9B-B728-81CF-B53E-2004761484DF}"/>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7314526" y="418447"/>
            <a:ext cx="1670454" cy="939630"/>
          </a:xfrm>
          <a:prstGeom prst="rect">
            <a:avLst/>
          </a:prstGeom>
        </p:spPr>
      </p:pic>
      <p:cxnSp>
        <p:nvCxnSpPr>
          <p:cNvPr id="2050" name="Straight Connector 2049">
            <a:extLst>
              <a:ext uri="{FF2B5EF4-FFF2-40B4-BE49-F238E27FC236}">
                <a16:creationId xmlns:a16="http://schemas.microsoft.com/office/drawing/2014/main" id="{690729C5-8012-11D3-1E72-C7C3AB331DE3}"/>
              </a:ext>
            </a:extLst>
          </p:cNvPr>
          <p:cNvCxnSpPr>
            <a:cxnSpLocks/>
          </p:cNvCxnSpPr>
          <p:nvPr/>
        </p:nvCxnSpPr>
        <p:spPr>
          <a:xfrm>
            <a:off x="7478854" y="1905000"/>
            <a:ext cx="0" cy="18486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053" name="Picture 2052">
            <a:hlinkClick r:id="rId32"/>
            <a:extLst>
              <a:ext uri="{FF2B5EF4-FFF2-40B4-BE49-F238E27FC236}">
                <a16:creationId xmlns:a16="http://schemas.microsoft.com/office/drawing/2014/main" id="{C086B83B-09CF-DEDA-3860-A45E76297132}"/>
              </a:ext>
            </a:extLst>
          </p:cNvPr>
          <p:cNvPicPr>
            <a:picLocks noChangeAspect="1"/>
          </p:cNvPicPr>
          <p:nvPr/>
        </p:nvPicPr>
        <p:blipFill>
          <a:blip r:embed="rId33"/>
          <a:stretch>
            <a:fillRect/>
          </a:stretch>
        </p:blipFill>
        <p:spPr>
          <a:xfrm>
            <a:off x="2256288" y="548717"/>
            <a:ext cx="1403730" cy="723896"/>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2321192" y="1266458"/>
            <a:ext cx="1220206" cy="553998"/>
          </a:xfrm>
          <a:prstGeom prst="rect">
            <a:avLst/>
          </a:prstGeom>
          <a:noFill/>
        </p:spPr>
        <p:txBody>
          <a:bodyPr wrap="none" rtlCol="0">
            <a:spAutoFit/>
          </a:bodyPr>
          <a:lstStyle/>
          <a:p>
            <a:pPr algn="ctr"/>
            <a:r>
              <a:rPr lang="en-US" sz="1000" b="1" dirty="0"/>
              <a:t>How do I subscribe </a:t>
            </a:r>
          </a:p>
          <a:p>
            <a:pPr algn="ctr"/>
            <a:r>
              <a:rPr lang="en-US" sz="1000" b="1" dirty="0"/>
              <a:t>to the mailing list?</a:t>
            </a:r>
            <a:endParaRPr lang="en-US" sz="1000" b="1" dirty="0">
              <a:hlinkClick r:id="rId30"/>
            </a:endParaRPr>
          </a:p>
          <a:p>
            <a:pPr algn="ctr"/>
            <a:r>
              <a:rPr lang="en-US" sz="1000" b="1" dirty="0">
                <a:hlinkClick r:id="rId32"/>
              </a:rPr>
              <a:t>Sign Up Here</a:t>
            </a:r>
            <a:endParaRPr lang="en-US" sz="1000" b="1" dirty="0"/>
          </a:p>
        </p:txBody>
      </p:sp>
      <p:pic>
        <p:nvPicPr>
          <p:cNvPr id="2060" name="Picture 2059">
            <a:hlinkClick r:id="rId34"/>
            <a:extLst>
              <a:ext uri="{FF2B5EF4-FFF2-40B4-BE49-F238E27FC236}">
                <a16:creationId xmlns:a16="http://schemas.microsoft.com/office/drawing/2014/main" id="{F6352322-9D1F-9B55-BBD3-079DC2ED4676}"/>
              </a:ext>
            </a:extLst>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3879541" y="396880"/>
            <a:ext cx="1501610" cy="1126208"/>
          </a:xfrm>
          <a:prstGeom prst="rect">
            <a:avLst/>
          </a:prstGeom>
        </p:spPr>
      </p:pic>
      <p:sp>
        <p:nvSpPr>
          <p:cNvPr id="2061" name="TextBox 2060">
            <a:extLst>
              <a:ext uri="{FF2B5EF4-FFF2-40B4-BE49-F238E27FC236}">
                <a16:creationId xmlns:a16="http://schemas.microsoft.com/office/drawing/2014/main" id="{44EB9C8D-A69C-9569-03F7-4C5981756F77}"/>
              </a:ext>
            </a:extLst>
          </p:cNvPr>
          <p:cNvSpPr txBox="1"/>
          <p:nvPr/>
        </p:nvSpPr>
        <p:spPr>
          <a:xfrm>
            <a:off x="3896028" y="1550225"/>
            <a:ext cx="1439818" cy="246221"/>
          </a:xfrm>
          <a:prstGeom prst="rect">
            <a:avLst/>
          </a:prstGeom>
          <a:noFill/>
        </p:spPr>
        <p:txBody>
          <a:bodyPr wrap="none" rtlCol="0">
            <a:spAutoFit/>
          </a:bodyPr>
          <a:lstStyle/>
          <a:p>
            <a:pPr algn="ctr"/>
            <a:r>
              <a:rPr lang="en-US" sz="1000" b="1" dirty="0">
                <a:hlinkClick r:id="rId34"/>
              </a:rPr>
              <a:t>100 New Esti-Mysteries</a:t>
            </a:r>
            <a:endParaRPr lang="en-US" sz="1000" b="1" dirty="0">
              <a:hlinkClick r:id="rId30"/>
            </a:endParaRPr>
          </a:p>
        </p:txBody>
      </p:sp>
      <p:pic>
        <p:nvPicPr>
          <p:cNvPr id="3" name="Picture 2">
            <a:hlinkClick r:id="rId20"/>
            <a:extLst>
              <a:ext uri="{FF2B5EF4-FFF2-40B4-BE49-F238E27FC236}">
                <a16:creationId xmlns:a16="http://schemas.microsoft.com/office/drawing/2014/main" id="{45302E3A-5E38-CF80-A516-5E68FE980C92}"/>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5612617" y="400995"/>
            <a:ext cx="1490635" cy="1117977"/>
          </a:xfrm>
          <a:prstGeom prst="rect">
            <a:avLst/>
          </a:prstGeom>
        </p:spPr>
      </p:pic>
      <p:sp>
        <p:nvSpPr>
          <p:cNvPr id="4" name="TextBox 3">
            <a:extLst>
              <a:ext uri="{FF2B5EF4-FFF2-40B4-BE49-F238E27FC236}">
                <a16:creationId xmlns:a16="http://schemas.microsoft.com/office/drawing/2014/main" id="{EFE472EC-3976-3D46-2801-34D8480C6777}"/>
              </a:ext>
            </a:extLst>
          </p:cNvPr>
          <p:cNvSpPr txBox="1"/>
          <p:nvPr/>
        </p:nvSpPr>
        <p:spPr>
          <a:xfrm>
            <a:off x="5545051" y="1559148"/>
            <a:ext cx="1625766" cy="246221"/>
          </a:xfrm>
          <a:prstGeom prst="rect">
            <a:avLst/>
          </a:prstGeom>
          <a:noFill/>
        </p:spPr>
        <p:txBody>
          <a:bodyPr wrap="none" rtlCol="0">
            <a:spAutoFit/>
          </a:bodyPr>
          <a:lstStyle/>
          <a:p>
            <a:pPr algn="ctr"/>
            <a:r>
              <a:rPr lang="en-US" sz="1000" b="1" dirty="0">
                <a:hlinkClick r:id="rId20"/>
              </a:rPr>
              <a:t>New Estimation Clipboards</a:t>
            </a:r>
            <a:endParaRPr lang="en-US" sz="1000" b="1" dirty="0"/>
          </a:p>
        </p:txBody>
      </p:sp>
      <p:pic>
        <p:nvPicPr>
          <p:cNvPr id="5" name="Picture 4">
            <a:hlinkClick r:id="rId37"/>
            <a:extLst>
              <a:ext uri="{FF2B5EF4-FFF2-40B4-BE49-F238E27FC236}">
                <a16:creationId xmlns:a16="http://schemas.microsoft.com/office/drawing/2014/main" id="{6FD98D1B-C6CD-E00D-5C61-F54ED4CB0B07}"/>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298198" y="269989"/>
            <a:ext cx="1770096" cy="995680"/>
          </a:xfrm>
          <a:prstGeom prst="rect">
            <a:avLst/>
          </a:prstGeom>
        </p:spPr>
      </p:pic>
      <p:sp>
        <p:nvSpPr>
          <p:cNvPr id="7" name="TextBox 6">
            <a:extLst>
              <a:ext uri="{FF2B5EF4-FFF2-40B4-BE49-F238E27FC236}">
                <a16:creationId xmlns:a16="http://schemas.microsoft.com/office/drawing/2014/main" id="{3D0A3F41-74A7-4E82-801F-C909D03E8751}"/>
              </a:ext>
            </a:extLst>
          </p:cNvPr>
          <p:cNvSpPr txBox="1"/>
          <p:nvPr/>
        </p:nvSpPr>
        <p:spPr>
          <a:xfrm>
            <a:off x="80789" y="1250626"/>
            <a:ext cx="2141933" cy="553998"/>
          </a:xfrm>
          <a:prstGeom prst="rect">
            <a:avLst/>
          </a:prstGeom>
          <a:noFill/>
        </p:spPr>
        <p:txBody>
          <a:bodyPr wrap="none" rtlCol="0">
            <a:spAutoFit/>
          </a:bodyPr>
          <a:lstStyle/>
          <a:p>
            <a:pPr algn="ctr"/>
            <a:r>
              <a:rPr lang="en-US" sz="1000" b="1" dirty="0"/>
              <a:t>Leaping Numbers Pattern Challenges</a:t>
            </a:r>
          </a:p>
          <a:p>
            <a:pPr algn="ctr"/>
            <a:r>
              <a:rPr lang="en-US" sz="1000" b="1" dirty="0"/>
              <a:t>Perfect for Leap Day!</a:t>
            </a:r>
          </a:p>
          <a:p>
            <a:pPr algn="ctr"/>
            <a:r>
              <a:rPr lang="en-US" sz="1000" b="1" dirty="0">
                <a:hlinkClick r:id="rId37"/>
              </a:rPr>
              <a:t>View the entire playlist here.</a:t>
            </a:r>
            <a:endParaRPr lang="en-US" sz="1000" b="1" dirty="0"/>
          </a:p>
        </p:txBody>
      </p:sp>
    </p:spTree>
    <p:extLst>
      <p:ext uri="{BB962C8B-B14F-4D97-AF65-F5344CB8AC3E}">
        <p14:creationId xmlns:p14="http://schemas.microsoft.com/office/powerpoint/2010/main" val="41219806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“Lids”</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82118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3EF71BE-9461-F0F9-5DF4-42D6966FBB36}"/>
              </a:ext>
            </a:extLst>
          </p:cNvPr>
          <p:cNvPicPr>
            <a:picLocks noChangeAspect="1"/>
          </p:cNvPicPr>
          <p:nvPr/>
        </p:nvPicPr>
        <p:blipFill rotWithShape="1">
          <a:blip r:embed="rId2">
            <a:extLst>
              <a:ext uri="{28A0092B-C50C-407E-A947-70E740481C1C}">
                <a14:useLocalDpi xmlns:a14="http://schemas.microsoft.com/office/drawing/2010/main" val="0"/>
              </a:ext>
            </a:extLst>
          </a:blip>
          <a:srcRect r="54167"/>
          <a:stretch/>
        </p:blipFill>
        <p:spPr>
          <a:xfrm>
            <a:off x="0" y="0"/>
            <a:ext cx="4191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lids 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11534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23DC391-47A4-0F6A-8B28-3E1159CF4D95}"/>
              </a:ext>
            </a:extLst>
          </p:cNvPr>
          <p:cNvPicPr>
            <a:picLocks noChangeAspect="1"/>
          </p:cNvPicPr>
          <p:nvPr/>
        </p:nvPicPr>
        <p:blipFill rotWithShape="1">
          <a:blip r:embed="rId2">
            <a:extLst>
              <a:ext uri="{28A0092B-C50C-407E-A947-70E740481C1C}">
                <a14:useLocalDpi xmlns:a14="http://schemas.microsoft.com/office/drawing/2010/main" val="0"/>
              </a:ext>
            </a:extLst>
          </a:blip>
          <a:srcRect r="54167"/>
          <a:stretch/>
        </p:blipFill>
        <p:spPr>
          <a:xfrm>
            <a:off x="0" y="0"/>
            <a:ext cx="4191000" cy="68580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greater than 20 </a:t>
            </a:r>
          </a:p>
          <a:p>
            <a:pPr algn="ctr"/>
            <a:r>
              <a:rPr lang="en-US" b="1" dirty="0">
                <a:solidFill>
                  <a:schemeClr val="tx1"/>
                </a:solidFill>
              </a:rPr>
              <a:t>and less than 48.</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There is a clue on the die.</a:t>
            </a:r>
          </a:p>
          <a:p>
            <a:pPr algn="ctr"/>
            <a:r>
              <a:rPr lang="en-US" b="1" dirty="0">
                <a:solidFill>
                  <a:schemeClr val="tx1"/>
                </a:solidFill>
              </a:rPr>
              <a:t>Cross off the numbers in this pattern:  1, 3, 5, …</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answer does not include </a:t>
            </a:r>
          </a:p>
          <a:p>
            <a:pPr algn="ctr"/>
            <a:r>
              <a:rPr lang="en-US" b="1" dirty="0">
                <a:solidFill>
                  <a:schemeClr val="tx1"/>
                </a:solidFill>
              </a:rPr>
              <a:t>the digit 3.</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Eliminate 3 numbers with this clue.</a:t>
            </a:r>
          </a:p>
          <a:p>
            <a:pPr algn="ctr"/>
            <a:endParaRPr lang="en-US" sz="1200" b="1" dirty="0">
              <a:solidFill>
                <a:schemeClr val="tx1"/>
              </a:solidFill>
            </a:endParaRPr>
          </a:p>
          <a:p>
            <a:pPr algn="ctr"/>
            <a:r>
              <a:rPr lang="en-US" b="1" dirty="0">
                <a:solidFill>
                  <a:schemeClr val="tx1"/>
                </a:solidFill>
              </a:rPr>
              <a:t>16, 18, 20, ____ , ____ , ____</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Cross off all of the numbers </a:t>
            </a:r>
          </a:p>
          <a:p>
            <a:pPr algn="ctr"/>
            <a:r>
              <a:rPr lang="en-US" b="1" dirty="0">
                <a:solidFill>
                  <a:schemeClr val="tx1"/>
                </a:solidFill>
              </a:rPr>
              <a:t>between 39 and 45.</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16694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A815A8D-3830-24B3-412F-84022F40CBBA}"/>
              </a:ext>
            </a:extLst>
          </p:cNvPr>
          <p:cNvPicPr>
            <a:picLocks noChangeAspect="1"/>
          </p:cNvPicPr>
          <p:nvPr/>
        </p:nvPicPr>
        <p:blipFill rotWithShape="1">
          <a:blip r:embed="rId2">
            <a:extLst>
              <a:ext uri="{28A0092B-C50C-407E-A947-70E740481C1C}">
                <a14:useLocalDpi xmlns:a14="http://schemas.microsoft.com/office/drawing/2010/main" val="0"/>
              </a:ext>
            </a:extLst>
          </a:blip>
          <a:srcRect r="54167"/>
          <a:stretch/>
        </p:blipFill>
        <p:spPr>
          <a:xfrm>
            <a:off x="0" y="0"/>
            <a:ext cx="4191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23901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EF7C3B4-DD36-0A51-56B3-BF0B8CA7C678}"/>
              </a:ext>
            </a:extLst>
          </p:cNvPr>
          <p:cNvPicPr>
            <a:picLocks noChangeAspect="1"/>
          </p:cNvPicPr>
          <p:nvPr/>
        </p:nvPicPr>
        <p:blipFill rotWithShape="1">
          <a:blip r:embed="rId2">
            <a:extLst>
              <a:ext uri="{28A0092B-C50C-407E-A947-70E740481C1C}">
                <a14:useLocalDpi xmlns:a14="http://schemas.microsoft.com/office/drawing/2010/main" val="0"/>
              </a:ext>
            </a:extLst>
          </a:blip>
          <a:srcRect r="54167"/>
          <a:stretch/>
        </p:blipFill>
        <p:spPr>
          <a:xfrm>
            <a:off x="0" y="0"/>
            <a:ext cx="4191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46 lids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06080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3"/>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7"/>
          </p:cNvPr>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5"/>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19"/>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7"/>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3676895" y="3261284"/>
            <a:ext cx="1670649" cy="246221"/>
          </a:xfrm>
          <a:prstGeom prst="rect">
            <a:avLst/>
          </a:prstGeom>
          <a:noFill/>
        </p:spPr>
        <p:txBody>
          <a:bodyPr wrap="none" rtlCol="0">
            <a:spAutoFit/>
          </a:bodyPr>
          <a:lstStyle/>
          <a:p>
            <a:pPr algn="ctr"/>
            <a:r>
              <a:rPr lang="en-US" sz="1000" b="1" dirty="0">
                <a:hlinkClick r:id="rId20"/>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613276" y="326128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1"/>
              </a:rPr>
              <a:t>150 New </a:t>
            </a:r>
            <a:r>
              <a:rPr lang="en-US" sz="1000" b="1" dirty="0" err="1">
                <a:hlinkClick r:id="rId21"/>
              </a:rPr>
              <a:t>Esti</a:t>
            </a:r>
            <a:r>
              <a:rPr lang="en-US" sz="1000" b="1" dirty="0">
                <a:hlinkClick r:id="rId21"/>
              </a:rPr>
              <a:t>-Mysteries</a:t>
            </a:r>
            <a:endParaRPr lang="en-US" sz="1000" b="1" dirty="0"/>
          </a:p>
        </p:txBody>
      </p:sp>
      <p:pic>
        <p:nvPicPr>
          <p:cNvPr id="8" name="Picture 7">
            <a:hlinkClick r:id="rId22"/>
            <a:extLst>
              <a:ext uri="{FF2B5EF4-FFF2-40B4-BE49-F238E27FC236}">
                <a16:creationId xmlns:a16="http://schemas.microsoft.com/office/drawing/2014/main" id="{565CE31B-6FF6-CBEC-F5C1-0087A949A115}"/>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066692" y="2346884"/>
            <a:ext cx="1268884" cy="951663"/>
          </a:xfrm>
          <a:prstGeom prst="rect">
            <a:avLst/>
          </a:prstGeom>
        </p:spPr>
      </p:pic>
      <p:pic>
        <p:nvPicPr>
          <p:cNvPr id="9" name="Picture 8">
            <a:hlinkClick r:id="rId21"/>
            <a:extLst>
              <a:ext uri="{FF2B5EF4-FFF2-40B4-BE49-F238E27FC236}">
                <a16:creationId xmlns:a16="http://schemas.microsoft.com/office/drawing/2014/main" id="{7294A5E7-6465-2C7A-B279-98132CD0BE90}"/>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7733928" y="2325157"/>
            <a:ext cx="1256957" cy="942717"/>
          </a:xfrm>
          <a:prstGeom prst="rect">
            <a:avLst/>
          </a:prstGeom>
        </p:spPr>
      </p:pic>
      <p:pic>
        <p:nvPicPr>
          <p:cNvPr id="10" name="Picture 9">
            <a:hlinkClick r:id="rId20"/>
            <a:extLst>
              <a:ext uri="{FF2B5EF4-FFF2-40B4-BE49-F238E27FC236}">
                <a16:creationId xmlns:a16="http://schemas.microsoft.com/office/drawing/2014/main" id="{A61A015F-A3DD-C33E-5674-FFD01B639BD5}"/>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862310" y="2324525"/>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9145" y="1933708"/>
            <a:ext cx="3117579" cy="246221"/>
          </a:xfrm>
          <a:prstGeom prst="rect">
            <a:avLst/>
          </a:prstGeom>
          <a:solidFill>
            <a:schemeClr val="bg1"/>
          </a:solidFill>
          <a:ln>
            <a:noFill/>
          </a:ln>
        </p:spPr>
        <p:txBody>
          <a:bodyPr wrap="square" rtlCol="0">
            <a:spAutoFit/>
          </a:bodyPr>
          <a:lstStyle/>
          <a:p>
            <a:r>
              <a:rPr lang="en-US" sz="1000" b="1" dirty="0"/>
              <a:t>Daily Resources Posted in the 2022-2023 School Year</a:t>
            </a:r>
          </a:p>
        </p:txBody>
      </p:sp>
      <p:pic>
        <p:nvPicPr>
          <p:cNvPr id="13" name="Picture 12">
            <a:hlinkClick r:id="rId26"/>
            <a:extLst>
              <a:ext uri="{FF2B5EF4-FFF2-40B4-BE49-F238E27FC236}">
                <a16:creationId xmlns:a16="http://schemas.microsoft.com/office/drawing/2014/main" id="{50AFCAEC-D77A-9618-0D24-185606441284}"/>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66060" y="2371729"/>
            <a:ext cx="1268884" cy="951663"/>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2999317" y="31044"/>
            <a:ext cx="3117579" cy="338554"/>
          </a:xfrm>
          <a:prstGeom prst="rect">
            <a:avLst/>
          </a:prstGeom>
          <a:noFill/>
          <a:ln>
            <a:noFill/>
          </a:ln>
        </p:spPr>
        <p:txBody>
          <a:bodyPr wrap="square" rtlCol="0">
            <a:spAutoFit/>
          </a:bodyPr>
          <a:lstStyle/>
          <a:p>
            <a:pPr algn="ctr"/>
            <a:r>
              <a:rPr lang="en-US" sz="1600" b="1" dirty="0"/>
              <a:t>New Materials for 2023-2024</a:t>
            </a:r>
          </a:p>
        </p:txBody>
      </p:sp>
      <p:sp>
        <p:nvSpPr>
          <p:cNvPr id="23" name="TextBox 22">
            <a:extLst>
              <a:ext uri="{FF2B5EF4-FFF2-40B4-BE49-F238E27FC236}">
                <a16:creationId xmlns:a16="http://schemas.microsoft.com/office/drawing/2014/main" id="{ED33C7A7-D0BA-F0B4-A9C8-9EE85018BD4F}"/>
              </a:ext>
            </a:extLst>
          </p:cNvPr>
          <p:cNvSpPr txBox="1"/>
          <p:nvPr/>
        </p:nvSpPr>
        <p:spPr>
          <a:xfrm>
            <a:off x="2108388" y="328759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55134" y="3304474"/>
            <a:ext cx="1439818" cy="246221"/>
          </a:xfrm>
          <a:prstGeom prst="rect">
            <a:avLst/>
          </a:prstGeom>
          <a:noFill/>
        </p:spPr>
        <p:txBody>
          <a:bodyPr wrap="none" rtlCol="0">
            <a:spAutoFit/>
          </a:bodyPr>
          <a:lstStyle/>
          <a:p>
            <a:pPr algn="ctr"/>
            <a:r>
              <a:rPr lang="en-US" sz="1000" b="1" dirty="0">
                <a:hlinkClick r:id="rId26"/>
              </a:rPr>
              <a:t>170 New </a:t>
            </a:r>
            <a:r>
              <a:rPr lang="en-US" sz="1000" b="1" dirty="0" err="1">
                <a:hlinkClick r:id="rId26"/>
              </a:rPr>
              <a:t>Esti</a:t>
            </a:r>
            <a:r>
              <a:rPr lang="en-US" sz="1000" b="1" dirty="0">
                <a:hlinkClick r:id="rId26"/>
              </a:rPr>
              <a:t>-Mysteries</a:t>
            </a:r>
            <a:endParaRPr lang="en-US" sz="1000" b="1" dirty="0"/>
          </a:p>
        </p:txBody>
      </p:sp>
      <p:cxnSp>
        <p:nvCxnSpPr>
          <p:cNvPr id="52" name="Straight Connector 51">
            <a:extLst>
              <a:ext uri="{FF2B5EF4-FFF2-40B4-BE49-F238E27FC236}">
                <a16:creationId xmlns:a16="http://schemas.microsoft.com/office/drawing/2014/main" id="{BC8EB76B-FFB7-5C9F-384F-D23CBE374115}"/>
              </a:ext>
            </a:extLst>
          </p:cNvPr>
          <p:cNvCxnSpPr>
            <a:cxnSpLocks/>
          </p:cNvCxnSpPr>
          <p:nvPr/>
        </p:nvCxnSpPr>
        <p:spPr>
          <a:xfrm>
            <a:off x="5329694" y="1889684"/>
            <a:ext cx="0" cy="18639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55" name="Picture 54">
            <a:hlinkClick r:id="rId28"/>
            <a:extLst>
              <a:ext uri="{FF2B5EF4-FFF2-40B4-BE49-F238E27FC236}">
                <a16:creationId xmlns:a16="http://schemas.microsoft.com/office/drawing/2014/main" id="{62FDD34A-EBF7-08E6-D0B0-F06A8F0155E8}"/>
              </a:ext>
            </a:extLst>
          </p:cNvPr>
          <p:cNvPicPr>
            <a:picLocks noChangeAspect="1"/>
          </p:cNvPicPr>
          <p:nvPr/>
        </p:nvPicPr>
        <p:blipFill rotWithShape="1">
          <a:blip r:embed="rId29"/>
          <a:srcRect l="22331" t="7030" r="29922" b="7483"/>
          <a:stretch/>
        </p:blipFill>
        <p:spPr>
          <a:xfrm>
            <a:off x="5894198" y="1987784"/>
            <a:ext cx="896457" cy="1070170"/>
          </a:xfrm>
          <a:prstGeom prst="rect">
            <a:avLst/>
          </a:prstGeom>
        </p:spPr>
      </p:pic>
      <p:sp>
        <p:nvSpPr>
          <p:cNvPr id="56" name="TextBox 55">
            <a:extLst>
              <a:ext uri="{FF2B5EF4-FFF2-40B4-BE49-F238E27FC236}">
                <a16:creationId xmlns:a16="http://schemas.microsoft.com/office/drawing/2014/main" id="{F786F18D-77CC-5EE1-D752-C85A1578DE1B}"/>
              </a:ext>
            </a:extLst>
          </p:cNvPr>
          <p:cNvSpPr txBox="1"/>
          <p:nvPr/>
        </p:nvSpPr>
        <p:spPr>
          <a:xfrm>
            <a:off x="5248167" y="3035868"/>
            <a:ext cx="2230686" cy="707886"/>
          </a:xfrm>
          <a:prstGeom prst="rect">
            <a:avLst/>
          </a:prstGeom>
          <a:noFill/>
        </p:spPr>
        <p:txBody>
          <a:bodyPr wrap="square" rtlCol="0">
            <a:spAutoFit/>
          </a:bodyPr>
          <a:lstStyle/>
          <a:p>
            <a:pPr algn="ctr"/>
            <a:r>
              <a:rPr lang="en-US" sz="1000" b="1" dirty="0"/>
              <a:t>The Multiplication Advantage!</a:t>
            </a:r>
          </a:p>
          <a:p>
            <a:pPr algn="ctr"/>
            <a:r>
              <a:rPr lang="en-US" sz="1000" b="1" dirty="0"/>
              <a:t>Ask your school to purchase a copy </a:t>
            </a:r>
          </a:p>
          <a:p>
            <a:pPr algn="ctr"/>
            <a:r>
              <a:rPr lang="en-US" sz="1000" b="1" dirty="0"/>
              <a:t>for every student in your class.</a:t>
            </a:r>
          </a:p>
          <a:p>
            <a:pPr algn="ctr"/>
            <a:r>
              <a:rPr lang="en-US" sz="1000" b="1" dirty="0">
                <a:hlinkClick r:id="rId28"/>
              </a:rPr>
              <a:t>Learn more here.</a:t>
            </a:r>
            <a:endParaRPr lang="en-US" sz="1000" b="1" dirty="0"/>
          </a:p>
        </p:txBody>
      </p:sp>
      <p:sp>
        <p:nvSpPr>
          <p:cNvPr id="59" name="TextBox 58">
            <a:extLst>
              <a:ext uri="{FF2B5EF4-FFF2-40B4-BE49-F238E27FC236}">
                <a16:creationId xmlns:a16="http://schemas.microsoft.com/office/drawing/2014/main" id="{B3F0858A-FC5E-EC76-D956-3D51D76B333A}"/>
              </a:ext>
            </a:extLst>
          </p:cNvPr>
          <p:cNvSpPr txBox="1"/>
          <p:nvPr/>
        </p:nvSpPr>
        <p:spPr>
          <a:xfrm>
            <a:off x="7192599" y="1312494"/>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30"/>
              </a:rPr>
              <a:t>View the entire playlist here.</a:t>
            </a:r>
            <a:endParaRPr lang="en-US" sz="1000" b="1" dirty="0"/>
          </a:p>
        </p:txBody>
      </p:sp>
      <p:pic>
        <p:nvPicPr>
          <p:cNvPr id="63" name="Picture 62">
            <a:hlinkClick r:id="rId30"/>
            <a:extLst>
              <a:ext uri="{FF2B5EF4-FFF2-40B4-BE49-F238E27FC236}">
                <a16:creationId xmlns:a16="http://schemas.microsoft.com/office/drawing/2014/main" id="{C4968D9B-B728-81CF-B53E-2004761484DF}"/>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7314526" y="418447"/>
            <a:ext cx="1670454" cy="939630"/>
          </a:xfrm>
          <a:prstGeom prst="rect">
            <a:avLst/>
          </a:prstGeom>
        </p:spPr>
      </p:pic>
      <p:cxnSp>
        <p:nvCxnSpPr>
          <p:cNvPr id="2050" name="Straight Connector 2049">
            <a:extLst>
              <a:ext uri="{FF2B5EF4-FFF2-40B4-BE49-F238E27FC236}">
                <a16:creationId xmlns:a16="http://schemas.microsoft.com/office/drawing/2014/main" id="{690729C5-8012-11D3-1E72-C7C3AB331DE3}"/>
              </a:ext>
            </a:extLst>
          </p:cNvPr>
          <p:cNvCxnSpPr>
            <a:cxnSpLocks/>
          </p:cNvCxnSpPr>
          <p:nvPr/>
        </p:nvCxnSpPr>
        <p:spPr>
          <a:xfrm>
            <a:off x="7478854" y="1905000"/>
            <a:ext cx="0" cy="18486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053" name="Picture 2052">
            <a:hlinkClick r:id="rId32"/>
            <a:extLst>
              <a:ext uri="{FF2B5EF4-FFF2-40B4-BE49-F238E27FC236}">
                <a16:creationId xmlns:a16="http://schemas.microsoft.com/office/drawing/2014/main" id="{C086B83B-09CF-DEDA-3860-A45E76297132}"/>
              </a:ext>
            </a:extLst>
          </p:cNvPr>
          <p:cNvPicPr>
            <a:picLocks noChangeAspect="1"/>
          </p:cNvPicPr>
          <p:nvPr/>
        </p:nvPicPr>
        <p:blipFill>
          <a:blip r:embed="rId33"/>
          <a:stretch>
            <a:fillRect/>
          </a:stretch>
        </p:blipFill>
        <p:spPr>
          <a:xfrm>
            <a:off x="2256288" y="548717"/>
            <a:ext cx="1403730" cy="723896"/>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2321192" y="1266458"/>
            <a:ext cx="1220206" cy="553998"/>
          </a:xfrm>
          <a:prstGeom prst="rect">
            <a:avLst/>
          </a:prstGeom>
          <a:noFill/>
        </p:spPr>
        <p:txBody>
          <a:bodyPr wrap="none" rtlCol="0">
            <a:spAutoFit/>
          </a:bodyPr>
          <a:lstStyle/>
          <a:p>
            <a:pPr algn="ctr"/>
            <a:r>
              <a:rPr lang="en-US" sz="1000" b="1" dirty="0"/>
              <a:t>How do I subscribe </a:t>
            </a:r>
          </a:p>
          <a:p>
            <a:pPr algn="ctr"/>
            <a:r>
              <a:rPr lang="en-US" sz="1000" b="1" dirty="0"/>
              <a:t>to the mailing list?</a:t>
            </a:r>
            <a:endParaRPr lang="en-US" sz="1000" b="1" dirty="0">
              <a:hlinkClick r:id="rId30"/>
            </a:endParaRPr>
          </a:p>
          <a:p>
            <a:pPr algn="ctr"/>
            <a:r>
              <a:rPr lang="en-US" sz="1000" b="1" dirty="0">
                <a:hlinkClick r:id="rId32"/>
              </a:rPr>
              <a:t>Sign Up Here</a:t>
            </a:r>
            <a:endParaRPr lang="en-US" sz="1000" b="1" dirty="0"/>
          </a:p>
        </p:txBody>
      </p:sp>
      <p:pic>
        <p:nvPicPr>
          <p:cNvPr id="2060" name="Picture 2059">
            <a:hlinkClick r:id="rId34"/>
            <a:extLst>
              <a:ext uri="{FF2B5EF4-FFF2-40B4-BE49-F238E27FC236}">
                <a16:creationId xmlns:a16="http://schemas.microsoft.com/office/drawing/2014/main" id="{F6352322-9D1F-9B55-BBD3-079DC2ED4676}"/>
              </a:ext>
            </a:extLst>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3879541" y="396880"/>
            <a:ext cx="1501610" cy="1126208"/>
          </a:xfrm>
          <a:prstGeom prst="rect">
            <a:avLst/>
          </a:prstGeom>
        </p:spPr>
      </p:pic>
      <p:sp>
        <p:nvSpPr>
          <p:cNvPr id="2061" name="TextBox 2060">
            <a:extLst>
              <a:ext uri="{FF2B5EF4-FFF2-40B4-BE49-F238E27FC236}">
                <a16:creationId xmlns:a16="http://schemas.microsoft.com/office/drawing/2014/main" id="{44EB9C8D-A69C-9569-03F7-4C5981756F77}"/>
              </a:ext>
            </a:extLst>
          </p:cNvPr>
          <p:cNvSpPr txBox="1"/>
          <p:nvPr/>
        </p:nvSpPr>
        <p:spPr>
          <a:xfrm>
            <a:off x="3896028" y="1550225"/>
            <a:ext cx="1439818" cy="246221"/>
          </a:xfrm>
          <a:prstGeom prst="rect">
            <a:avLst/>
          </a:prstGeom>
          <a:noFill/>
        </p:spPr>
        <p:txBody>
          <a:bodyPr wrap="none" rtlCol="0">
            <a:spAutoFit/>
          </a:bodyPr>
          <a:lstStyle/>
          <a:p>
            <a:pPr algn="ctr"/>
            <a:r>
              <a:rPr lang="en-US" sz="1000" b="1" dirty="0">
                <a:hlinkClick r:id="rId34"/>
              </a:rPr>
              <a:t>100 New Esti-Mysteries</a:t>
            </a:r>
            <a:endParaRPr lang="en-US" sz="1000" b="1" dirty="0">
              <a:hlinkClick r:id="rId30"/>
            </a:endParaRPr>
          </a:p>
        </p:txBody>
      </p:sp>
      <p:pic>
        <p:nvPicPr>
          <p:cNvPr id="3" name="Picture 2">
            <a:hlinkClick r:id="rId20"/>
            <a:extLst>
              <a:ext uri="{FF2B5EF4-FFF2-40B4-BE49-F238E27FC236}">
                <a16:creationId xmlns:a16="http://schemas.microsoft.com/office/drawing/2014/main" id="{45302E3A-5E38-CF80-A516-5E68FE980C92}"/>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5612617" y="400995"/>
            <a:ext cx="1490635" cy="1117977"/>
          </a:xfrm>
          <a:prstGeom prst="rect">
            <a:avLst/>
          </a:prstGeom>
        </p:spPr>
      </p:pic>
      <p:sp>
        <p:nvSpPr>
          <p:cNvPr id="4" name="TextBox 3">
            <a:extLst>
              <a:ext uri="{FF2B5EF4-FFF2-40B4-BE49-F238E27FC236}">
                <a16:creationId xmlns:a16="http://schemas.microsoft.com/office/drawing/2014/main" id="{EFE472EC-3976-3D46-2801-34D8480C6777}"/>
              </a:ext>
            </a:extLst>
          </p:cNvPr>
          <p:cNvSpPr txBox="1"/>
          <p:nvPr/>
        </p:nvSpPr>
        <p:spPr>
          <a:xfrm>
            <a:off x="5545051" y="1559148"/>
            <a:ext cx="1625766" cy="246221"/>
          </a:xfrm>
          <a:prstGeom prst="rect">
            <a:avLst/>
          </a:prstGeom>
          <a:noFill/>
        </p:spPr>
        <p:txBody>
          <a:bodyPr wrap="none" rtlCol="0">
            <a:spAutoFit/>
          </a:bodyPr>
          <a:lstStyle/>
          <a:p>
            <a:pPr algn="ctr"/>
            <a:r>
              <a:rPr lang="en-US" sz="1000" b="1" dirty="0">
                <a:hlinkClick r:id="rId20"/>
              </a:rPr>
              <a:t>New Estimation Clipboards</a:t>
            </a:r>
            <a:endParaRPr lang="en-US" sz="1000" b="1" dirty="0"/>
          </a:p>
        </p:txBody>
      </p:sp>
      <p:pic>
        <p:nvPicPr>
          <p:cNvPr id="5" name="Picture 4">
            <a:hlinkClick r:id="rId37"/>
            <a:extLst>
              <a:ext uri="{FF2B5EF4-FFF2-40B4-BE49-F238E27FC236}">
                <a16:creationId xmlns:a16="http://schemas.microsoft.com/office/drawing/2014/main" id="{6FD98D1B-C6CD-E00D-5C61-F54ED4CB0B07}"/>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298198" y="269989"/>
            <a:ext cx="1770096" cy="995680"/>
          </a:xfrm>
          <a:prstGeom prst="rect">
            <a:avLst/>
          </a:prstGeom>
        </p:spPr>
      </p:pic>
      <p:sp>
        <p:nvSpPr>
          <p:cNvPr id="7" name="TextBox 6">
            <a:extLst>
              <a:ext uri="{FF2B5EF4-FFF2-40B4-BE49-F238E27FC236}">
                <a16:creationId xmlns:a16="http://schemas.microsoft.com/office/drawing/2014/main" id="{3D0A3F41-74A7-4E82-801F-C909D03E8751}"/>
              </a:ext>
            </a:extLst>
          </p:cNvPr>
          <p:cNvSpPr txBox="1"/>
          <p:nvPr/>
        </p:nvSpPr>
        <p:spPr>
          <a:xfrm>
            <a:off x="80789" y="1250626"/>
            <a:ext cx="2141933" cy="553998"/>
          </a:xfrm>
          <a:prstGeom prst="rect">
            <a:avLst/>
          </a:prstGeom>
          <a:noFill/>
        </p:spPr>
        <p:txBody>
          <a:bodyPr wrap="none" rtlCol="0">
            <a:spAutoFit/>
          </a:bodyPr>
          <a:lstStyle/>
          <a:p>
            <a:pPr algn="ctr"/>
            <a:r>
              <a:rPr lang="en-US" sz="1000" b="1" dirty="0"/>
              <a:t>Leaping Numbers Pattern Challenges</a:t>
            </a:r>
          </a:p>
          <a:p>
            <a:pPr algn="ctr"/>
            <a:r>
              <a:rPr lang="en-US" sz="1000" b="1" dirty="0"/>
              <a:t>Perfect for Leap Day!</a:t>
            </a:r>
          </a:p>
          <a:p>
            <a:pPr algn="ctr"/>
            <a:r>
              <a:rPr lang="en-US" sz="1000" b="1" dirty="0">
                <a:hlinkClick r:id="rId37"/>
              </a:rPr>
              <a:t>View the entire playlist here.</a:t>
            </a:r>
            <a:endParaRPr lang="en-US" sz="1000" b="1" dirty="0"/>
          </a:p>
        </p:txBody>
      </p:sp>
    </p:spTree>
    <p:extLst>
      <p:ext uri="{BB962C8B-B14F-4D97-AF65-F5344CB8AC3E}">
        <p14:creationId xmlns:p14="http://schemas.microsoft.com/office/powerpoint/2010/main" val="17666948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“Lids”</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582392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10221</TotalTime>
  <Words>2534</Words>
  <Application>Microsoft Office PowerPoint</Application>
  <PresentationFormat>On-screen Show (4:3)</PresentationFormat>
  <Paragraphs>683</Paragraphs>
  <Slides>20</Slides>
  <Notes>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Wyborney</dc:creator>
  <cp:lastModifiedBy>Steve Wyborney</cp:lastModifiedBy>
  <cp:revision>209</cp:revision>
  <dcterms:created xsi:type="dcterms:W3CDTF">2020-11-09T02:38:45Z</dcterms:created>
  <dcterms:modified xsi:type="dcterms:W3CDTF">2024-02-20T03:49:16Z</dcterms:modified>
</cp:coreProperties>
</file>