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1682" r:id="rId2"/>
    <p:sldId id="257" r:id="rId3"/>
    <p:sldId id="258" r:id="rId4"/>
    <p:sldId id="259" r:id="rId5"/>
    <p:sldId id="260" r:id="rId6"/>
    <p:sldId id="261" r:id="rId7"/>
    <p:sldId id="1681" r:id="rId8"/>
    <p:sldId id="1661" r:id="rId9"/>
    <p:sldId id="1662" r:id="rId10"/>
    <p:sldId id="1663" r:id="rId11"/>
    <p:sldId id="1664" r:id="rId12"/>
    <p:sldId id="1665" r:id="rId13"/>
    <p:sldId id="1683" r:id="rId14"/>
    <p:sldId id="1667" r:id="rId15"/>
    <p:sldId id="1668" r:id="rId16"/>
    <p:sldId id="1673" r:id="rId17"/>
    <p:sldId id="1670" r:id="rId18"/>
    <p:sldId id="1671" r:id="rId19"/>
    <p:sldId id="168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B050"/>
    <a:srgbClr val="FF000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varScale="1">
        <p:scale>
          <a:sx n="107" d="100"/>
          <a:sy n="107" d="100"/>
        </p:scale>
        <p:origin x="1734" y="114"/>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12/10/2023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7</a:t>
            </a:fld>
            <a:endParaRPr lang="en-US"/>
          </a:p>
        </p:txBody>
      </p:sp>
    </p:spTree>
    <p:extLst>
      <p:ext uri="{BB962C8B-B14F-4D97-AF65-F5344CB8AC3E}">
        <p14:creationId xmlns:p14="http://schemas.microsoft.com/office/powerpoint/2010/main" val="1411255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13</a:t>
            </a:fld>
            <a:endParaRPr lang="en-US"/>
          </a:p>
        </p:txBody>
      </p:sp>
    </p:spTree>
    <p:extLst>
      <p:ext uri="{BB962C8B-B14F-4D97-AF65-F5344CB8AC3E}">
        <p14:creationId xmlns:p14="http://schemas.microsoft.com/office/powerpoint/2010/main" val="1411255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19</a:t>
            </a:fld>
            <a:endParaRPr lang="en-US"/>
          </a:p>
        </p:txBody>
      </p:sp>
    </p:spTree>
    <p:extLst>
      <p:ext uri="{BB962C8B-B14F-4D97-AF65-F5344CB8AC3E}">
        <p14:creationId xmlns:p14="http://schemas.microsoft.com/office/powerpoint/2010/main" val="1411255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12/10/2023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12/10/2023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12/10/2023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12/10/2023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12/10/2023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12/10/2023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12/10/2023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12/10/2023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12/10/2023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12/10/2023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12/10/2023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12/10/2023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8.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1.jpeg"/><Relationship Id="rId33" Type="http://schemas.openxmlformats.org/officeDocument/2006/relationships/image" Target="../media/image15.png"/><Relationship Id="rId2" Type="http://schemas.openxmlformats.org/officeDocument/2006/relationships/notesSlide" Target="../notesSlides/notesSlide2.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0.png"/><Relationship Id="rId32" Type="http://schemas.openxmlformats.org/officeDocument/2006/relationships/hyperlink" Target="https://stevewyborney.com/subscribe/"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image" Target="../media/image9.jpeg"/><Relationship Id="rId28" Type="http://schemas.openxmlformats.org/officeDocument/2006/relationships/hyperlink" Target="https://stevewyborney.com/2022/10/the-multiplication-advantage-journey-into-multiplication/" TargetMode="External"/><Relationship Id="rId10" Type="http://schemas.openxmlformats.org/officeDocument/2006/relationships/image" Target="../media/image5.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4.jpe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2.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6.jpeg"/></Relationships>
</file>

<file path=ppt/slides/_rels/slide14.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8.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1.jpeg"/><Relationship Id="rId33" Type="http://schemas.openxmlformats.org/officeDocument/2006/relationships/image" Target="../media/image15.png"/><Relationship Id="rId2" Type="http://schemas.openxmlformats.org/officeDocument/2006/relationships/notesSlide" Target="../notesSlides/notesSlide3.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0.png"/><Relationship Id="rId32" Type="http://schemas.openxmlformats.org/officeDocument/2006/relationships/hyperlink" Target="https://stevewyborney.com/subscribe/"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image" Target="../media/image9.jpeg"/><Relationship Id="rId28" Type="http://schemas.openxmlformats.org/officeDocument/2006/relationships/hyperlink" Target="https://stevewyborney.com/2022/10/the-multiplication-advantage-journey-into-multiplication/" TargetMode="External"/><Relationship Id="rId10" Type="http://schemas.openxmlformats.org/officeDocument/2006/relationships/image" Target="../media/image5.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4.jpe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2.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8.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1.jpeg"/><Relationship Id="rId33"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0.png"/><Relationship Id="rId32" Type="http://schemas.openxmlformats.org/officeDocument/2006/relationships/hyperlink" Target="https://stevewyborney.com/subscribe/"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image" Target="../media/image9.jpeg"/><Relationship Id="rId28" Type="http://schemas.openxmlformats.org/officeDocument/2006/relationships/hyperlink" Target="https://stevewyborney.com/2022/10/the-multiplication-advantage-journey-into-multiplication/" TargetMode="External"/><Relationship Id="rId10" Type="http://schemas.openxmlformats.org/officeDocument/2006/relationships/image" Target="../media/image5.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4.jpe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2.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6.jpeg"/></Relationships>
</file>

<file path=ppt/slides/_rels/slide8.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000" b="1" dirty="0"/>
          </a:p>
          <a:p>
            <a:pPr algn="l"/>
            <a:r>
              <a:rPr lang="en-US" sz="1600" b="1" i="1" dirty="0"/>
              <a:t>     Use slides 2-7 if your students have charts to write on.  </a:t>
            </a:r>
            <a:r>
              <a:rPr lang="en-US" sz="1600" dirty="0"/>
              <a:t>Your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400" b="1" dirty="0"/>
          </a:p>
          <a:p>
            <a:pPr algn="l"/>
            <a:r>
              <a:rPr lang="en-US" sz="2000" b="1" dirty="0"/>
              <a:t>“I need to display a chart for everyone to see, and I have a way to write on it.”</a:t>
            </a:r>
          </a:p>
          <a:p>
            <a:pPr algn="l"/>
            <a:endParaRPr lang="en-US" sz="1000" b="1" dirty="0"/>
          </a:p>
          <a:p>
            <a:pPr algn="l"/>
            <a:r>
              <a:rPr lang="en-US" sz="1600" b="1" i="1" dirty="0"/>
              <a:t>     Use slides 8-13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use a digital pen, or use the chart in many other ways.</a:t>
            </a:r>
          </a:p>
          <a:p>
            <a:pPr algn="l"/>
            <a:endParaRPr lang="en-US" sz="2400" b="1" dirty="0"/>
          </a:p>
          <a:p>
            <a:pPr algn="l"/>
            <a:r>
              <a:rPr lang="en-US" sz="2000" b="1" dirty="0"/>
              <a:t>“I need a step-by-step animated chart that eliminates numbers after every clue.”</a:t>
            </a:r>
          </a:p>
          <a:p>
            <a:pPr algn="l"/>
            <a:endParaRPr lang="en-US" sz="1000" b="1" dirty="0"/>
          </a:p>
          <a:p>
            <a:pPr algn="l"/>
            <a:r>
              <a:rPr lang="en-US" sz="1600" b="1" i="1" dirty="0"/>
              <a:t>     Use slides 14-19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
        <p:nvSpPr>
          <p:cNvPr id="7" name="Rectangle 6">
            <a:extLst>
              <a:ext uri="{FF2B5EF4-FFF2-40B4-BE49-F238E27FC236}">
                <a16:creationId xmlns:a16="http://schemas.microsoft.com/office/drawing/2014/main" id="{A7C530C2-5DFE-D45B-5D4C-297FA86C80B4}"/>
              </a:ext>
            </a:extLst>
          </p:cNvPr>
          <p:cNvSpPr/>
          <p:nvPr/>
        </p:nvSpPr>
        <p:spPr>
          <a:xfrm>
            <a:off x="6705600" y="76200"/>
            <a:ext cx="2286000" cy="838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Watch this YouTube video </a:t>
            </a:r>
          </a:p>
          <a:p>
            <a:pPr algn="ctr"/>
            <a:r>
              <a:rPr lang="en-US" sz="1200" dirty="0">
                <a:solidFill>
                  <a:schemeClr val="tx1"/>
                </a:solidFill>
              </a:rPr>
              <a:t>for more information about </a:t>
            </a:r>
          </a:p>
          <a:p>
            <a:pPr algn="ctr"/>
            <a:r>
              <a:rPr lang="en-US" sz="1200" dirty="0">
                <a:solidFill>
                  <a:schemeClr val="tx1"/>
                </a:solidFill>
                <a:hlinkClick r:id="" action="ppaction://noaction"/>
              </a:rPr>
              <a:t>How to Use Esti-Mysteries </a:t>
            </a:r>
          </a:p>
          <a:p>
            <a:pPr algn="ctr"/>
            <a:r>
              <a:rPr lang="en-US" sz="1200" dirty="0">
                <a:solidFill>
                  <a:schemeClr val="tx1"/>
                </a:solidFill>
                <a:hlinkClick r:id="" action="ppaction://noaction"/>
              </a:rPr>
              <a:t>with Embedded Charts</a:t>
            </a:r>
            <a:endParaRPr lang="en-US" sz="1200" dirty="0">
              <a:solidFill>
                <a:schemeClr val="tx1"/>
              </a:solidFill>
            </a:endParaRPr>
          </a:p>
        </p:txBody>
      </p:sp>
    </p:spTree>
    <p:extLst>
      <p:ext uri="{BB962C8B-B14F-4D97-AF65-F5344CB8AC3E}">
        <p14:creationId xmlns:p14="http://schemas.microsoft.com/office/powerpoint/2010/main" val="453152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2E6ADC-409C-40BC-C6A4-916AEEE7606F}"/>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greater than 32 </a:t>
            </a:r>
          </a:p>
          <a:p>
            <a:pPr algn="ctr"/>
            <a:r>
              <a:rPr lang="en-US" sz="2000" b="1" dirty="0">
                <a:solidFill>
                  <a:schemeClr val="tx1"/>
                </a:solidFill>
              </a:rPr>
              <a:t>and less than 61.</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is part of this pattern:  34, 36, 38, …</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 digit 4 is not in the answer.</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The digit 5 is not in the answer.</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#5</a:t>
            </a:r>
          </a:p>
          <a:p>
            <a:pPr algn="ctr"/>
            <a:r>
              <a:rPr lang="en-US" sz="2000" b="1" dirty="0">
                <a:solidFill>
                  <a:schemeClr val="tx1"/>
                </a:solidFill>
              </a:rPr>
              <a:t>Cross off the number </a:t>
            </a:r>
          </a:p>
          <a:p>
            <a:pPr algn="ctr"/>
            <a:r>
              <a:rPr lang="en-US" sz="2000" b="1" dirty="0">
                <a:solidFill>
                  <a:schemeClr val="tx1"/>
                </a:solidFill>
              </a:rPr>
              <a:t>that is 1 more than 37.</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AA751D2B-2415-83ED-D6E6-DBA71AFCC3D4}"/>
              </a:ext>
            </a:extLst>
          </p:cNvPr>
          <p:cNvGraphicFramePr>
            <a:graphicFrameLocks noGrp="1"/>
          </p:cNvGraphicFramePr>
          <p:nvPr>
            <p:extLst>
              <p:ext uri="{D42A27DB-BD31-4B8C-83A1-F6EECF244321}">
                <p14:modId xmlns:p14="http://schemas.microsoft.com/office/powerpoint/2010/main" val="2537641273"/>
              </p:ext>
            </p:extLst>
          </p:nvPr>
        </p:nvGraphicFramePr>
        <p:xfrm>
          <a:off x="76200" y="5562600"/>
          <a:ext cx="4419600" cy="769548"/>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366006681"/>
                    </a:ext>
                  </a:extLst>
                </a:gridCol>
                <a:gridCol w="441960">
                  <a:extLst>
                    <a:ext uri="{9D8B030D-6E8A-4147-A177-3AD203B41FA5}">
                      <a16:colId xmlns:a16="http://schemas.microsoft.com/office/drawing/2014/main" val="1936643270"/>
                    </a:ext>
                  </a:extLst>
                </a:gridCol>
                <a:gridCol w="441960">
                  <a:extLst>
                    <a:ext uri="{9D8B030D-6E8A-4147-A177-3AD203B41FA5}">
                      <a16:colId xmlns:a16="http://schemas.microsoft.com/office/drawing/2014/main" val="2503007103"/>
                    </a:ext>
                  </a:extLst>
                </a:gridCol>
                <a:gridCol w="441960">
                  <a:extLst>
                    <a:ext uri="{9D8B030D-6E8A-4147-A177-3AD203B41FA5}">
                      <a16:colId xmlns:a16="http://schemas.microsoft.com/office/drawing/2014/main" val="2533923120"/>
                    </a:ext>
                  </a:extLst>
                </a:gridCol>
                <a:gridCol w="441960">
                  <a:extLst>
                    <a:ext uri="{9D8B030D-6E8A-4147-A177-3AD203B41FA5}">
                      <a16:colId xmlns:a16="http://schemas.microsoft.com/office/drawing/2014/main" val="2027197341"/>
                    </a:ext>
                  </a:extLst>
                </a:gridCol>
                <a:gridCol w="441960">
                  <a:extLst>
                    <a:ext uri="{9D8B030D-6E8A-4147-A177-3AD203B41FA5}">
                      <a16:colId xmlns:a16="http://schemas.microsoft.com/office/drawing/2014/main" val="642406696"/>
                    </a:ext>
                  </a:extLst>
                </a:gridCol>
                <a:gridCol w="441960">
                  <a:extLst>
                    <a:ext uri="{9D8B030D-6E8A-4147-A177-3AD203B41FA5}">
                      <a16:colId xmlns:a16="http://schemas.microsoft.com/office/drawing/2014/main" val="2122444707"/>
                    </a:ext>
                  </a:extLst>
                </a:gridCol>
                <a:gridCol w="441960">
                  <a:extLst>
                    <a:ext uri="{9D8B030D-6E8A-4147-A177-3AD203B41FA5}">
                      <a16:colId xmlns:a16="http://schemas.microsoft.com/office/drawing/2014/main" val="800125849"/>
                    </a:ext>
                  </a:extLst>
                </a:gridCol>
                <a:gridCol w="441960">
                  <a:extLst>
                    <a:ext uri="{9D8B030D-6E8A-4147-A177-3AD203B41FA5}">
                      <a16:colId xmlns:a16="http://schemas.microsoft.com/office/drawing/2014/main" val="3955520722"/>
                    </a:ext>
                  </a:extLst>
                </a:gridCol>
                <a:gridCol w="441960">
                  <a:extLst>
                    <a:ext uri="{9D8B030D-6E8A-4147-A177-3AD203B41FA5}">
                      <a16:colId xmlns:a16="http://schemas.microsoft.com/office/drawing/2014/main" val="2890243026"/>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65097038"/>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9496053"/>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56570386"/>
                  </a:ext>
                </a:extLst>
              </a:tr>
            </a:tbl>
          </a:graphicData>
        </a:graphic>
      </p:graphicFrame>
    </p:spTree>
    <p:extLst>
      <p:ext uri="{BB962C8B-B14F-4D97-AF65-F5344CB8AC3E}">
        <p14:creationId xmlns:p14="http://schemas.microsoft.com/office/powerpoint/2010/main" val="2200959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D976E5F-4F0E-5BFE-C2EC-86E698349B45}"/>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7341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5A45101-7B39-9F68-FC78-0A1F3FABDCEA}"/>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36 beads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358876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6447581"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6569508"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675980" y="455365"/>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3908590"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3925077"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spTree>
    <p:extLst>
      <p:ext uri="{BB962C8B-B14F-4D97-AF65-F5344CB8AC3E}">
        <p14:creationId xmlns:p14="http://schemas.microsoft.com/office/powerpoint/2010/main" val="38379349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“How many beads?”</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946158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904925B-2CBE-91DD-BBC3-E5EEA72CB56B}"/>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beads </a:t>
            </a:r>
          </a:p>
          <a:p>
            <a:pPr algn="ctr"/>
            <a:r>
              <a:rPr lang="en-US" sz="2000" b="1" dirty="0">
                <a:solidFill>
                  <a:schemeClr val="tx1"/>
                </a:solidFill>
              </a:rPr>
              <a:t>are in the container?</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408824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2E6ADC-409C-40BC-C6A4-916AEEE7606F}"/>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greater than 32 </a:t>
            </a:r>
          </a:p>
          <a:p>
            <a:pPr algn="ctr"/>
            <a:r>
              <a:rPr lang="en-US" sz="2000" b="1" dirty="0">
                <a:solidFill>
                  <a:schemeClr val="tx1"/>
                </a:solidFill>
              </a:rPr>
              <a:t>and less than 61.</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is part of this pattern:  34, 36, 38, …</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 digit 4 is not in the answer.</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The digit 5 is not in the answer.</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#5</a:t>
            </a:r>
          </a:p>
          <a:p>
            <a:pPr algn="ctr"/>
            <a:r>
              <a:rPr lang="en-US" sz="2000" b="1" dirty="0">
                <a:solidFill>
                  <a:schemeClr val="tx1"/>
                </a:solidFill>
              </a:rPr>
              <a:t>Cross off the number </a:t>
            </a:r>
          </a:p>
          <a:p>
            <a:pPr algn="ctr"/>
            <a:r>
              <a:rPr lang="en-US" sz="2000" b="1" dirty="0">
                <a:solidFill>
                  <a:schemeClr val="tx1"/>
                </a:solidFill>
              </a:rPr>
              <a:t>that is 1 more than 37.</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AA751D2B-2415-83ED-D6E6-DBA71AFCC3D4}"/>
              </a:ext>
            </a:extLst>
          </p:cNvPr>
          <p:cNvGraphicFramePr>
            <a:graphicFrameLocks noGrp="1"/>
          </p:cNvGraphicFramePr>
          <p:nvPr/>
        </p:nvGraphicFramePr>
        <p:xfrm>
          <a:off x="76200" y="5562600"/>
          <a:ext cx="4419600" cy="769548"/>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366006681"/>
                    </a:ext>
                  </a:extLst>
                </a:gridCol>
                <a:gridCol w="441960">
                  <a:extLst>
                    <a:ext uri="{9D8B030D-6E8A-4147-A177-3AD203B41FA5}">
                      <a16:colId xmlns:a16="http://schemas.microsoft.com/office/drawing/2014/main" val="1936643270"/>
                    </a:ext>
                  </a:extLst>
                </a:gridCol>
                <a:gridCol w="441960">
                  <a:extLst>
                    <a:ext uri="{9D8B030D-6E8A-4147-A177-3AD203B41FA5}">
                      <a16:colId xmlns:a16="http://schemas.microsoft.com/office/drawing/2014/main" val="2503007103"/>
                    </a:ext>
                  </a:extLst>
                </a:gridCol>
                <a:gridCol w="441960">
                  <a:extLst>
                    <a:ext uri="{9D8B030D-6E8A-4147-A177-3AD203B41FA5}">
                      <a16:colId xmlns:a16="http://schemas.microsoft.com/office/drawing/2014/main" val="2533923120"/>
                    </a:ext>
                  </a:extLst>
                </a:gridCol>
                <a:gridCol w="441960">
                  <a:extLst>
                    <a:ext uri="{9D8B030D-6E8A-4147-A177-3AD203B41FA5}">
                      <a16:colId xmlns:a16="http://schemas.microsoft.com/office/drawing/2014/main" val="2027197341"/>
                    </a:ext>
                  </a:extLst>
                </a:gridCol>
                <a:gridCol w="441960">
                  <a:extLst>
                    <a:ext uri="{9D8B030D-6E8A-4147-A177-3AD203B41FA5}">
                      <a16:colId xmlns:a16="http://schemas.microsoft.com/office/drawing/2014/main" val="642406696"/>
                    </a:ext>
                  </a:extLst>
                </a:gridCol>
                <a:gridCol w="441960">
                  <a:extLst>
                    <a:ext uri="{9D8B030D-6E8A-4147-A177-3AD203B41FA5}">
                      <a16:colId xmlns:a16="http://schemas.microsoft.com/office/drawing/2014/main" val="2122444707"/>
                    </a:ext>
                  </a:extLst>
                </a:gridCol>
                <a:gridCol w="441960">
                  <a:extLst>
                    <a:ext uri="{9D8B030D-6E8A-4147-A177-3AD203B41FA5}">
                      <a16:colId xmlns:a16="http://schemas.microsoft.com/office/drawing/2014/main" val="800125849"/>
                    </a:ext>
                  </a:extLst>
                </a:gridCol>
                <a:gridCol w="441960">
                  <a:extLst>
                    <a:ext uri="{9D8B030D-6E8A-4147-A177-3AD203B41FA5}">
                      <a16:colId xmlns:a16="http://schemas.microsoft.com/office/drawing/2014/main" val="3955520722"/>
                    </a:ext>
                  </a:extLst>
                </a:gridCol>
                <a:gridCol w="441960">
                  <a:extLst>
                    <a:ext uri="{9D8B030D-6E8A-4147-A177-3AD203B41FA5}">
                      <a16:colId xmlns:a16="http://schemas.microsoft.com/office/drawing/2014/main" val="2890243026"/>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65097038"/>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9496053"/>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56570386"/>
                  </a:ext>
                </a:extLst>
              </a:tr>
            </a:tbl>
          </a:graphicData>
        </a:graphic>
      </p:graphicFrame>
      <p:graphicFrame>
        <p:nvGraphicFramePr>
          <p:cNvPr id="4" name="Table 3">
            <a:extLst>
              <a:ext uri="{FF2B5EF4-FFF2-40B4-BE49-F238E27FC236}">
                <a16:creationId xmlns:a16="http://schemas.microsoft.com/office/drawing/2014/main" id="{05893AB8-51EC-54EC-C9FB-44589BCDC987}"/>
              </a:ext>
            </a:extLst>
          </p:cNvPr>
          <p:cNvGraphicFramePr>
            <a:graphicFrameLocks noGrp="1"/>
          </p:cNvGraphicFramePr>
          <p:nvPr>
            <p:extLst>
              <p:ext uri="{D42A27DB-BD31-4B8C-83A1-F6EECF244321}">
                <p14:modId xmlns:p14="http://schemas.microsoft.com/office/powerpoint/2010/main" val="3943000992"/>
              </p:ext>
            </p:extLst>
          </p:nvPr>
        </p:nvGraphicFramePr>
        <p:xfrm>
          <a:off x="76200" y="5562600"/>
          <a:ext cx="4419600" cy="769548"/>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366006681"/>
                    </a:ext>
                  </a:extLst>
                </a:gridCol>
                <a:gridCol w="441960">
                  <a:extLst>
                    <a:ext uri="{9D8B030D-6E8A-4147-A177-3AD203B41FA5}">
                      <a16:colId xmlns:a16="http://schemas.microsoft.com/office/drawing/2014/main" val="1936643270"/>
                    </a:ext>
                  </a:extLst>
                </a:gridCol>
                <a:gridCol w="441960">
                  <a:extLst>
                    <a:ext uri="{9D8B030D-6E8A-4147-A177-3AD203B41FA5}">
                      <a16:colId xmlns:a16="http://schemas.microsoft.com/office/drawing/2014/main" val="2503007103"/>
                    </a:ext>
                  </a:extLst>
                </a:gridCol>
                <a:gridCol w="441960">
                  <a:extLst>
                    <a:ext uri="{9D8B030D-6E8A-4147-A177-3AD203B41FA5}">
                      <a16:colId xmlns:a16="http://schemas.microsoft.com/office/drawing/2014/main" val="2533923120"/>
                    </a:ext>
                  </a:extLst>
                </a:gridCol>
                <a:gridCol w="441960">
                  <a:extLst>
                    <a:ext uri="{9D8B030D-6E8A-4147-A177-3AD203B41FA5}">
                      <a16:colId xmlns:a16="http://schemas.microsoft.com/office/drawing/2014/main" val="2027197341"/>
                    </a:ext>
                  </a:extLst>
                </a:gridCol>
                <a:gridCol w="441960">
                  <a:extLst>
                    <a:ext uri="{9D8B030D-6E8A-4147-A177-3AD203B41FA5}">
                      <a16:colId xmlns:a16="http://schemas.microsoft.com/office/drawing/2014/main" val="642406696"/>
                    </a:ext>
                  </a:extLst>
                </a:gridCol>
                <a:gridCol w="441960">
                  <a:extLst>
                    <a:ext uri="{9D8B030D-6E8A-4147-A177-3AD203B41FA5}">
                      <a16:colId xmlns:a16="http://schemas.microsoft.com/office/drawing/2014/main" val="2122444707"/>
                    </a:ext>
                  </a:extLst>
                </a:gridCol>
                <a:gridCol w="441960">
                  <a:extLst>
                    <a:ext uri="{9D8B030D-6E8A-4147-A177-3AD203B41FA5}">
                      <a16:colId xmlns:a16="http://schemas.microsoft.com/office/drawing/2014/main" val="800125849"/>
                    </a:ext>
                  </a:extLst>
                </a:gridCol>
                <a:gridCol w="441960">
                  <a:extLst>
                    <a:ext uri="{9D8B030D-6E8A-4147-A177-3AD203B41FA5}">
                      <a16:colId xmlns:a16="http://schemas.microsoft.com/office/drawing/2014/main" val="3955520722"/>
                    </a:ext>
                  </a:extLst>
                </a:gridCol>
                <a:gridCol w="441960">
                  <a:extLst>
                    <a:ext uri="{9D8B030D-6E8A-4147-A177-3AD203B41FA5}">
                      <a16:colId xmlns:a16="http://schemas.microsoft.com/office/drawing/2014/main" val="2890243026"/>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65097038"/>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9496053"/>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56570386"/>
                  </a:ext>
                </a:extLst>
              </a:tr>
            </a:tbl>
          </a:graphicData>
        </a:graphic>
      </p:graphicFrame>
      <p:graphicFrame>
        <p:nvGraphicFramePr>
          <p:cNvPr id="5" name="Table 4">
            <a:extLst>
              <a:ext uri="{FF2B5EF4-FFF2-40B4-BE49-F238E27FC236}">
                <a16:creationId xmlns:a16="http://schemas.microsoft.com/office/drawing/2014/main" id="{61708033-1ACA-60C6-C43C-901CE80CE19E}"/>
              </a:ext>
            </a:extLst>
          </p:cNvPr>
          <p:cNvGraphicFramePr>
            <a:graphicFrameLocks noGrp="1"/>
          </p:cNvGraphicFramePr>
          <p:nvPr>
            <p:extLst>
              <p:ext uri="{D42A27DB-BD31-4B8C-83A1-F6EECF244321}">
                <p14:modId xmlns:p14="http://schemas.microsoft.com/office/powerpoint/2010/main" val="1442467612"/>
              </p:ext>
            </p:extLst>
          </p:nvPr>
        </p:nvGraphicFramePr>
        <p:xfrm>
          <a:off x="76200" y="5562600"/>
          <a:ext cx="4419600" cy="769548"/>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366006681"/>
                    </a:ext>
                  </a:extLst>
                </a:gridCol>
                <a:gridCol w="441960">
                  <a:extLst>
                    <a:ext uri="{9D8B030D-6E8A-4147-A177-3AD203B41FA5}">
                      <a16:colId xmlns:a16="http://schemas.microsoft.com/office/drawing/2014/main" val="1936643270"/>
                    </a:ext>
                  </a:extLst>
                </a:gridCol>
                <a:gridCol w="441960">
                  <a:extLst>
                    <a:ext uri="{9D8B030D-6E8A-4147-A177-3AD203B41FA5}">
                      <a16:colId xmlns:a16="http://schemas.microsoft.com/office/drawing/2014/main" val="2503007103"/>
                    </a:ext>
                  </a:extLst>
                </a:gridCol>
                <a:gridCol w="441960">
                  <a:extLst>
                    <a:ext uri="{9D8B030D-6E8A-4147-A177-3AD203B41FA5}">
                      <a16:colId xmlns:a16="http://schemas.microsoft.com/office/drawing/2014/main" val="2533923120"/>
                    </a:ext>
                  </a:extLst>
                </a:gridCol>
                <a:gridCol w="441960">
                  <a:extLst>
                    <a:ext uri="{9D8B030D-6E8A-4147-A177-3AD203B41FA5}">
                      <a16:colId xmlns:a16="http://schemas.microsoft.com/office/drawing/2014/main" val="2027197341"/>
                    </a:ext>
                  </a:extLst>
                </a:gridCol>
                <a:gridCol w="441960">
                  <a:extLst>
                    <a:ext uri="{9D8B030D-6E8A-4147-A177-3AD203B41FA5}">
                      <a16:colId xmlns:a16="http://schemas.microsoft.com/office/drawing/2014/main" val="642406696"/>
                    </a:ext>
                  </a:extLst>
                </a:gridCol>
                <a:gridCol w="441960">
                  <a:extLst>
                    <a:ext uri="{9D8B030D-6E8A-4147-A177-3AD203B41FA5}">
                      <a16:colId xmlns:a16="http://schemas.microsoft.com/office/drawing/2014/main" val="2122444707"/>
                    </a:ext>
                  </a:extLst>
                </a:gridCol>
                <a:gridCol w="441960">
                  <a:extLst>
                    <a:ext uri="{9D8B030D-6E8A-4147-A177-3AD203B41FA5}">
                      <a16:colId xmlns:a16="http://schemas.microsoft.com/office/drawing/2014/main" val="800125849"/>
                    </a:ext>
                  </a:extLst>
                </a:gridCol>
                <a:gridCol w="441960">
                  <a:extLst>
                    <a:ext uri="{9D8B030D-6E8A-4147-A177-3AD203B41FA5}">
                      <a16:colId xmlns:a16="http://schemas.microsoft.com/office/drawing/2014/main" val="3955520722"/>
                    </a:ext>
                  </a:extLst>
                </a:gridCol>
                <a:gridCol w="441960">
                  <a:extLst>
                    <a:ext uri="{9D8B030D-6E8A-4147-A177-3AD203B41FA5}">
                      <a16:colId xmlns:a16="http://schemas.microsoft.com/office/drawing/2014/main" val="2890243026"/>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65097038"/>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9496053"/>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56570386"/>
                  </a:ext>
                </a:extLst>
              </a:tr>
            </a:tbl>
          </a:graphicData>
        </a:graphic>
      </p:graphicFrame>
      <p:graphicFrame>
        <p:nvGraphicFramePr>
          <p:cNvPr id="6" name="Table 5">
            <a:extLst>
              <a:ext uri="{FF2B5EF4-FFF2-40B4-BE49-F238E27FC236}">
                <a16:creationId xmlns:a16="http://schemas.microsoft.com/office/drawing/2014/main" id="{82CF0E7E-2C07-E308-4BF6-5107B3943F99}"/>
              </a:ext>
            </a:extLst>
          </p:cNvPr>
          <p:cNvGraphicFramePr>
            <a:graphicFrameLocks noGrp="1"/>
          </p:cNvGraphicFramePr>
          <p:nvPr>
            <p:extLst>
              <p:ext uri="{D42A27DB-BD31-4B8C-83A1-F6EECF244321}">
                <p14:modId xmlns:p14="http://schemas.microsoft.com/office/powerpoint/2010/main" val="3023637803"/>
              </p:ext>
            </p:extLst>
          </p:nvPr>
        </p:nvGraphicFramePr>
        <p:xfrm>
          <a:off x="76200" y="5562600"/>
          <a:ext cx="4419600" cy="769548"/>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366006681"/>
                    </a:ext>
                  </a:extLst>
                </a:gridCol>
                <a:gridCol w="441960">
                  <a:extLst>
                    <a:ext uri="{9D8B030D-6E8A-4147-A177-3AD203B41FA5}">
                      <a16:colId xmlns:a16="http://schemas.microsoft.com/office/drawing/2014/main" val="1936643270"/>
                    </a:ext>
                  </a:extLst>
                </a:gridCol>
                <a:gridCol w="441960">
                  <a:extLst>
                    <a:ext uri="{9D8B030D-6E8A-4147-A177-3AD203B41FA5}">
                      <a16:colId xmlns:a16="http://schemas.microsoft.com/office/drawing/2014/main" val="2503007103"/>
                    </a:ext>
                  </a:extLst>
                </a:gridCol>
                <a:gridCol w="441960">
                  <a:extLst>
                    <a:ext uri="{9D8B030D-6E8A-4147-A177-3AD203B41FA5}">
                      <a16:colId xmlns:a16="http://schemas.microsoft.com/office/drawing/2014/main" val="2533923120"/>
                    </a:ext>
                  </a:extLst>
                </a:gridCol>
                <a:gridCol w="441960">
                  <a:extLst>
                    <a:ext uri="{9D8B030D-6E8A-4147-A177-3AD203B41FA5}">
                      <a16:colId xmlns:a16="http://schemas.microsoft.com/office/drawing/2014/main" val="2027197341"/>
                    </a:ext>
                  </a:extLst>
                </a:gridCol>
                <a:gridCol w="441960">
                  <a:extLst>
                    <a:ext uri="{9D8B030D-6E8A-4147-A177-3AD203B41FA5}">
                      <a16:colId xmlns:a16="http://schemas.microsoft.com/office/drawing/2014/main" val="642406696"/>
                    </a:ext>
                  </a:extLst>
                </a:gridCol>
                <a:gridCol w="441960">
                  <a:extLst>
                    <a:ext uri="{9D8B030D-6E8A-4147-A177-3AD203B41FA5}">
                      <a16:colId xmlns:a16="http://schemas.microsoft.com/office/drawing/2014/main" val="2122444707"/>
                    </a:ext>
                  </a:extLst>
                </a:gridCol>
                <a:gridCol w="441960">
                  <a:extLst>
                    <a:ext uri="{9D8B030D-6E8A-4147-A177-3AD203B41FA5}">
                      <a16:colId xmlns:a16="http://schemas.microsoft.com/office/drawing/2014/main" val="800125849"/>
                    </a:ext>
                  </a:extLst>
                </a:gridCol>
                <a:gridCol w="441960">
                  <a:extLst>
                    <a:ext uri="{9D8B030D-6E8A-4147-A177-3AD203B41FA5}">
                      <a16:colId xmlns:a16="http://schemas.microsoft.com/office/drawing/2014/main" val="3955520722"/>
                    </a:ext>
                  </a:extLst>
                </a:gridCol>
                <a:gridCol w="441960">
                  <a:extLst>
                    <a:ext uri="{9D8B030D-6E8A-4147-A177-3AD203B41FA5}">
                      <a16:colId xmlns:a16="http://schemas.microsoft.com/office/drawing/2014/main" val="2890243026"/>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865097038"/>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9496053"/>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56570386"/>
                  </a:ext>
                </a:extLst>
              </a:tr>
            </a:tbl>
          </a:graphicData>
        </a:graphic>
      </p:graphicFrame>
      <p:graphicFrame>
        <p:nvGraphicFramePr>
          <p:cNvPr id="7" name="Table 6">
            <a:extLst>
              <a:ext uri="{FF2B5EF4-FFF2-40B4-BE49-F238E27FC236}">
                <a16:creationId xmlns:a16="http://schemas.microsoft.com/office/drawing/2014/main" id="{4C81A55E-7FD8-D904-6F40-6150626916B2}"/>
              </a:ext>
            </a:extLst>
          </p:cNvPr>
          <p:cNvGraphicFramePr>
            <a:graphicFrameLocks noGrp="1"/>
          </p:cNvGraphicFramePr>
          <p:nvPr>
            <p:extLst>
              <p:ext uri="{D42A27DB-BD31-4B8C-83A1-F6EECF244321}">
                <p14:modId xmlns:p14="http://schemas.microsoft.com/office/powerpoint/2010/main" val="3628442159"/>
              </p:ext>
            </p:extLst>
          </p:nvPr>
        </p:nvGraphicFramePr>
        <p:xfrm>
          <a:off x="76200" y="5562600"/>
          <a:ext cx="4419600" cy="769548"/>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366006681"/>
                    </a:ext>
                  </a:extLst>
                </a:gridCol>
                <a:gridCol w="441960">
                  <a:extLst>
                    <a:ext uri="{9D8B030D-6E8A-4147-A177-3AD203B41FA5}">
                      <a16:colId xmlns:a16="http://schemas.microsoft.com/office/drawing/2014/main" val="1936643270"/>
                    </a:ext>
                  </a:extLst>
                </a:gridCol>
                <a:gridCol w="441960">
                  <a:extLst>
                    <a:ext uri="{9D8B030D-6E8A-4147-A177-3AD203B41FA5}">
                      <a16:colId xmlns:a16="http://schemas.microsoft.com/office/drawing/2014/main" val="2503007103"/>
                    </a:ext>
                  </a:extLst>
                </a:gridCol>
                <a:gridCol w="441960">
                  <a:extLst>
                    <a:ext uri="{9D8B030D-6E8A-4147-A177-3AD203B41FA5}">
                      <a16:colId xmlns:a16="http://schemas.microsoft.com/office/drawing/2014/main" val="2533923120"/>
                    </a:ext>
                  </a:extLst>
                </a:gridCol>
                <a:gridCol w="441960">
                  <a:extLst>
                    <a:ext uri="{9D8B030D-6E8A-4147-A177-3AD203B41FA5}">
                      <a16:colId xmlns:a16="http://schemas.microsoft.com/office/drawing/2014/main" val="2027197341"/>
                    </a:ext>
                  </a:extLst>
                </a:gridCol>
                <a:gridCol w="441960">
                  <a:extLst>
                    <a:ext uri="{9D8B030D-6E8A-4147-A177-3AD203B41FA5}">
                      <a16:colId xmlns:a16="http://schemas.microsoft.com/office/drawing/2014/main" val="642406696"/>
                    </a:ext>
                  </a:extLst>
                </a:gridCol>
                <a:gridCol w="441960">
                  <a:extLst>
                    <a:ext uri="{9D8B030D-6E8A-4147-A177-3AD203B41FA5}">
                      <a16:colId xmlns:a16="http://schemas.microsoft.com/office/drawing/2014/main" val="2122444707"/>
                    </a:ext>
                  </a:extLst>
                </a:gridCol>
                <a:gridCol w="441960">
                  <a:extLst>
                    <a:ext uri="{9D8B030D-6E8A-4147-A177-3AD203B41FA5}">
                      <a16:colId xmlns:a16="http://schemas.microsoft.com/office/drawing/2014/main" val="800125849"/>
                    </a:ext>
                  </a:extLst>
                </a:gridCol>
                <a:gridCol w="441960">
                  <a:extLst>
                    <a:ext uri="{9D8B030D-6E8A-4147-A177-3AD203B41FA5}">
                      <a16:colId xmlns:a16="http://schemas.microsoft.com/office/drawing/2014/main" val="3955520722"/>
                    </a:ext>
                  </a:extLst>
                </a:gridCol>
                <a:gridCol w="441960">
                  <a:extLst>
                    <a:ext uri="{9D8B030D-6E8A-4147-A177-3AD203B41FA5}">
                      <a16:colId xmlns:a16="http://schemas.microsoft.com/office/drawing/2014/main" val="2890243026"/>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865097038"/>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09496053"/>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56570386"/>
                  </a:ext>
                </a:extLst>
              </a:tr>
            </a:tbl>
          </a:graphicData>
        </a:graphic>
      </p:graphicFrame>
      <p:graphicFrame>
        <p:nvGraphicFramePr>
          <p:cNvPr id="8" name="Table 7">
            <a:extLst>
              <a:ext uri="{FF2B5EF4-FFF2-40B4-BE49-F238E27FC236}">
                <a16:creationId xmlns:a16="http://schemas.microsoft.com/office/drawing/2014/main" id="{8CEA05EA-26DC-00DB-5CF9-7E413FF47CDC}"/>
              </a:ext>
            </a:extLst>
          </p:cNvPr>
          <p:cNvGraphicFramePr>
            <a:graphicFrameLocks noGrp="1"/>
          </p:cNvGraphicFramePr>
          <p:nvPr>
            <p:extLst>
              <p:ext uri="{D42A27DB-BD31-4B8C-83A1-F6EECF244321}">
                <p14:modId xmlns:p14="http://schemas.microsoft.com/office/powerpoint/2010/main" val="3028424576"/>
              </p:ext>
            </p:extLst>
          </p:nvPr>
        </p:nvGraphicFramePr>
        <p:xfrm>
          <a:off x="76200" y="5562600"/>
          <a:ext cx="4419600" cy="769548"/>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366006681"/>
                    </a:ext>
                  </a:extLst>
                </a:gridCol>
                <a:gridCol w="441960">
                  <a:extLst>
                    <a:ext uri="{9D8B030D-6E8A-4147-A177-3AD203B41FA5}">
                      <a16:colId xmlns:a16="http://schemas.microsoft.com/office/drawing/2014/main" val="1936643270"/>
                    </a:ext>
                  </a:extLst>
                </a:gridCol>
                <a:gridCol w="441960">
                  <a:extLst>
                    <a:ext uri="{9D8B030D-6E8A-4147-A177-3AD203B41FA5}">
                      <a16:colId xmlns:a16="http://schemas.microsoft.com/office/drawing/2014/main" val="2503007103"/>
                    </a:ext>
                  </a:extLst>
                </a:gridCol>
                <a:gridCol w="441960">
                  <a:extLst>
                    <a:ext uri="{9D8B030D-6E8A-4147-A177-3AD203B41FA5}">
                      <a16:colId xmlns:a16="http://schemas.microsoft.com/office/drawing/2014/main" val="2533923120"/>
                    </a:ext>
                  </a:extLst>
                </a:gridCol>
                <a:gridCol w="441960">
                  <a:extLst>
                    <a:ext uri="{9D8B030D-6E8A-4147-A177-3AD203B41FA5}">
                      <a16:colId xmlns:a16="http://schemas.microsoft.com/office/drawing/2014/main" val="2027197341"/>
                    </a:ext>
                  </a:extLst>
                </a:gridCol>
                <a:gridCol w="441960">
                  <a:extLst>
                    <a:ext uri="{9D8B030D-6E8A-4147-A177-3AD203B41FA5}">
                      <a16:colId xmlns:a16="http://schemas.microsoft.com/office/drawing/2014/main" val="642406696"/>
                    </a:ext>
                  </a:extLst>
                </a:gridCol>
                <a:gridCol w="441960">
                  <a:extLst>
                    <a:ext uri="{9D8B030D-6E8A-4147-A177-3AD203B41FA5}">
                      <a16:colId xmlns:a16="http://schemas.microsoft.com/office/drawing/2014/main" val="2122444707"/>
                    </a:ext>
                  </a:extLst>
                </a:gridCol>
                <a:gridCol w="441960">
                  <a:extLst>
                    <a:ext uri="{9D8B030D-6E8A-4147-A177-3AD203B41FA5}">
                      <a16:colId xmlns:a16="http://schemas.microsoft.com/office/drawing/2014/main" val="800125849"/>
                    </a:ext>
                  </a:extLst>
                </a:gridCol>
                <a:gridCol w="441960">
                  <a:extLst>
                    <a:ext uri="{9D8B030D-6E8A-4147-A177-3AD203B41FA5}">
                      <a16:colId xmlns:a16="http://schemas.microsoft.com/office/drawing/2014/main" val="3955520722"/>
                    </a:ext>
                  </a:extLst>
                </a:gridCol>
                <a:gridCol w="441960">
                  <a:extLst>
                    <a:ext uri="{9D8B030D-6E8A-4147-A177-3AD203B41FA5}">
                      <a16:colId xmlns:a16="http://schemas.microsoft.com/office/drawing/2014/main" val="2890243026"/>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865097038"/>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09496053"/>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56570386"/>
                  </a:ext>
                </a:extLst>
              </a:tr>
            </a:tbl>
          </a:graphicData>
        </a:graphic>
      </p:graphicFrame>
    </p:spTree>
    <p:extLst>
      <p:ext uri="{BB962C8B-B14F-4D97-AF65-F5344CB8AC3E}">
        <p14:creationId xmlns:p14="http://schemas.microsoft.com/office/powerpoint/2010/main" val="1481473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fade">
                                      <p:cBhvr>
                                        <p:cTn id="64" dur="500"/>
                                        <p:tgtEl>
                                          <p:spTgt spid="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fade">
                                      <p:cBhvr>
                                        <p:cTn id="7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D976E5F-4F0E-5BFE-C2EC-86E698349B45}"/>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323144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5A45101-7B39-9F68-FC78-0A1F3FABDCEA}"/>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36 beads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224963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6447581"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6569508"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675980" y="455365"/>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3908590"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3925077"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spTree>
    <p:extLst>
      <p:ext uri="{BB962C8B-B14F-4D97-AF65-F5344CB8AC3E}">
        <p14:creationId xmlns:p14="http://schemas.microsoft.com/office/powerpoint/2010/main" val="4196112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“How many beads?”</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904925B-2CBE-91DD-BBC3-E5EEA72CB56B}"/>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beads </a:t>
            </a:r>
          </a:p>
          <a:p>
            <a:pPr algn="ctr"/>
            <a:r>
              <a:rPr lang="en-US" sz="2000" b="1" dirty="0">
                <a:solidFill>
                  <a:schemeClr val="tx1"/>
                </a:solidFill>
              </a:rPr>
              <a:t>are in the container?</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2E6ADC-409C-40BC-C6A4-916AEEE7606F}"/>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greater than 32 </a:t>
            </a:r>
          </a:p>
          <a:p>
            <a:pPr algn="ctr"/>
            <a:r>
              <a:rPr lang="en-US" sz="2000" b="1" dirty="0">
                <a:solidFill>
                  <a:schemeClr val="tx1"/>
                </a:solidFill>
              </a:rPr>
              <a:t>and less than 61.</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is part of this pattern:  34, 36, 38, …</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 digit 4 is not in the answer.</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The digit 5 is not in the answer.</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#5</a:t>
            </a:r>
          </a:p>
          <a:p>
            <a:pPr algn="ctr"/>
            <a:r>
              <a:rPr lang="en-US" sz="2000" b="1" dirty="0">
                <a:solidFill>
                  <a:schemeClr val="tx1"/>
                </a:solidFill>
              </a:rPr>
              <a:t>Cross off the number </a:t>
            </a:r>
          </a:p>
          <a:p>
            <a:pPr algn="ctr"/>
            <a:r>
              <a:rPr lang="en-US" sz="2000" b="1" dirty="0">
                <a:solidFill>
                  <a:schemeClr val="tx1"/>
                </a:solidFill>
              </a:rPr>
              <a:t>that is 1 more than 37.</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D976E5F-4F0E-5BFE-C2EC-86E698349B45}"/>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5A45101-7B39-9F68-FC78-0A1F3FABDCEA}"/>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36 beads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6447581"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6569508"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675980" y="455365"/>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3908590"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3925077"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spTree>
    <p:extLst>
      <p:ext uri="{BB962C8B-B14F-4D97-AF65-F5344CB8AC3E}">
        <p14:creationId xmlns:p14="http://schemas.microsoft.com/office/powerpoint/2010/main" val="25531139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“How many beads?”</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726472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904925B-2CBE-91DD-BBC3-E5EEA72CB56B}"/>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beads </a:t>
            </a:r>
          </a:p>
          <a:p>
            <a:pPr algn="ctr"/>
            <a:r>
              <a:rPr lang="en-US" sz="2000" b="1" dirty="0">
                <a:solidFill>
                  <a:schemeClr val="tx1"/>
                </a:solidFill>
              </a:rPr>
              <a:t>are in the container?</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910987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9880</TotalTime>
  <Words>2261</Words>
  <Application>Microsoft Office PowerPoint</Application>
  <PresentationFormat>On-screen Show (4:3)</PresentationFormat>
  <Paragraphs>512</Paragraphs>
  <Slides>19</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 Wyborney</cp:lastModifiedBy>
  <cp:revision>190</cp:revision>
  <dcterms:created xsi:type="dcterms:W3CDTF">2020-11-09T02:38:45Z</dcterms:created>
  <dcterms:modified xsi:type="dcterms:W3CDTF">2023-12-11T00:53:22Z</dcterms:modified>
</cp:coreProperties>
</file>