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679" r:id="rId2"/>
    <p:sldId id="257" r:id="rId3"/>
    <p:sldId id="258" r:id="rId4"/>
    <p:sldId id="259" r:id="rId5"/>
    <p:sldId id="260" r:id="rId6"/>
    <p:sldId id="261" r:id="rId7"/>
    <p:sldId id="1681" r:id="rId8"/>
    <p:sldId id="1666" r:id="rId9"/>
    <p:sldId id="1667" r:id="rId10"/>
    <p:sldId id="1668" r:id="rId11"/>
    <p:sldId id="1669" r:id="rId12"/>
    <p:sldId id="1670" r:id="rId13"/>
    <p:sldId id="1682" r:id="rId14"/>
    <p:sldId id="1672" r:id="rId15"/>
    <p:sldId id="1673" r:id="rId16"/>
    <p:sldId id="1678" r:id="rId17"/>
    <p:sldId id="1675" r:id="rId18"/>
    <p:sldId id="1676" r:id="rId19"/>
    <p:sldId id="168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B050"/>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p:scale>
          <a:sx n="100" d="100"/>
          <a:sy n="100" d="100"/>
        </p:scale>
        <p:origin x="1914" y="24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11/12/2023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7</a:t>
            </a:fld>
            <a:endParaRPr lang="en-US"/>
          </a:p>
        </p:txBody>
      </p:sp>
    </p:spTree>
    <p:extLst>
      <p:ext uri="{BB962C8B-B14F-4D97-AF65-F5344CB8AC3E}">
        <p14:creationId xmlns:p14="http://schemas.microsoft.com/office/powerpoint/2010/main" val="1411255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13</a:t>
            </a:fld>
            <a:endParaRPr lang="en-US"/>
          </a:p>
        </p:txBody>
      </p:sp>
    </p:spTree>
    <p:extLst>
      <p:ext uri="{BB962C8B-B14F-4D97-AF65-F5344CB8AC3E}">
        <p14:creationId xmlns:p14="http://schemas.microsoft.com/office/powerpoint/2010/main" val="2469878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19</a:t>
            </a:fld>
            <a:endParaRPr lang="en-US"/>
          </a:p>
        </p:txBody>
      </p:sp>
    </p:spTree>
    <p:extLst>
      <p:ext uri="{BB962C8B-B14F-4D97-AF65-F5344CB8AC3E}">
        <p14:creationId xmlns:p14="http://schemas.microsoft.com/office/powerpoint/2010/main" val="1421108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11/12/2023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11/12/2023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11/12/2023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11/12/2023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800" b="1" dirty="0"/>
          </a:p>
          <a:p>
            <a:pPr algn="l"/>
            <a:r>
              <a:rPr lang="en-US" sz="1600" b="1" i="1" dirty="0"/>
              <a:t>Use slides 2-7 if </a:t>
            </a:r>
            <a:r>
              <a:rPr lang="en-US" sz="1600" b="1" i="1" dirty="0" err="1"/>
              <a:t>Esti</a:t>
            </a:r>
            <a:r>
              <a:rPr lang="en-US" sz="1600" b="1" i="1" dirty="0"/>
              <a:t>-Mysteries if your students have charts to write on.  </a:t>
            </a:r>
            <a:r>
              <a:rPr lang="en-US" sz="1600" dirty="0"/>
              <a:t>You’re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000" b="1" dirty="0"/>
          </a:p>
          <a:p>
            <a:pPr algn="l"/>
            <a:r>
              <a:rPr lang="en-US" sz="2000" b="1" dirty="0"/>
              <a:t>“I need to display a chart for everyone to see, and I have a way to write on it.”</a:t>
            </a:r>
          </a:p>
          <a:p>
            <a:pPr algn="l"/>
            <a:endParaRPr lang="en-US" sz="1600" b="1" dirty="0"/>
          </a:p>
          <a:p>
            <a:pPr algn="l"/>
            <a:r>
              <a:rPr lang="en-US" sz="1600" b="1" i="1" dirty="0"/>
              <a:t>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 use a digital pen, or use the chart in may other ways.</a:t>
            </a:r>
          </a:p>
          <a:p>
            <a:pPr algn="l"/>
            <a:endParaRPr lang="en-US" sz="2400" b="1" dirty="0"/>
          </a:p>
          <a:p>
            <a:pPr algn="l"/>
            <a:r>
              <a:rPr lang="en-US" sz="2000" b="1" dirty="0"/>
              <a:t>“I need a step-by-step animated chart that eliminates numbers after every clue.”</a:t>
            </a:r>
          </a:p>
          <a:p>
            <a:pPr algn="l"/>
            <a:endParaRPr lang="en-US" sz="2000" b="1" dirty="0"/>
          </a:p>
          <a:p>
            <a:pPr algn="l"/>
            <a:r>
              <a:rPr lang="en-US" sz="1600" b="1" i="1" dirty="0"/>
              <a:t>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1592906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1297E7-7984-CC4F-C1D5-DA0A5992D782}"/>
              </a:ext>
            </a:extLst>
          </p:cNvPr>
          <p:cNvPicPr>
            <a:picLocks noChangeAspect="1"/>
          </p:cNvPicPr>
          <p:nvPr/>
        </p:nvPicPr>
        <p:blipFill rotWithShape="1">
          <a:blip r:embed="rId2">
            <a:extLst>
              <a:ext uri="{28A0092B-C50C-407E-A947-70E740481C1C}">
                <a14:useLocalDpi xmlns:a14="http://schemas.microsoft.com/office/drawing/2010/main" val="0"/>
              </a:ext>
            </a:extLst>
          </a:blip>
          <a:srcRect r="52500"/>
          <a:stretch/>
        </p:blipFill>
        <p:spPr>
          <a:xfrm>
            <a:off x="688341" y="0"/>
            <a:ext cx="3426460" cy="54102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greater than 20 </a:t>
            </a:r>
          </a:p>
          <a:p>
            <a:pPr algn="ctr"/>
            <a:r>
              <a:rPr lang="en-US" sz="2000" b="1" dirty="0">
                <a:solidFill>
                  <a:schemeClr val="tx1"/>
                </a:solidFill>
              </a:rPr>
              <a:t>and less than 51.</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does not include </a:t>
            </a:r>
          </a:p>
          <a:p>
            <a:pPr algn="ctr"/>
            <a:r>
              <a:rPr lang="en-US" sz="2000" b="1" dirty="0">
                <a:solidFill>
                  <a:schemeClr val="tx1"/>
                </a:solidFill>
              </a:rPr>
              <a:t>the digit 1 or the digit 2.</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does not include </a:t>
            </a:r>
          </a:p>
          <a:p>
            <a:pPr algn="ctr"/>
            <a:r>
              <a:rPr lang="en-US" sz="2000" b="1" dirty="0">
                <a:solidFill>
                  <a:schemeClr val="tx1"/>
                </a:solidFill>
              </a:rPr>
              <a:t>the digit 4.</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Cross off the number that is </a:t>
            </a:r>
          </a:p>
          <a:p>
            <a:pPr algn="ctr"/>
            <a:r>
              <a:rPr lang="en-US" sz="2000" b="1" dirty="0">
                <a:solidFill>
                  <a:schemeClr val="tx1"/>
                </a:solidFill>
              </a:rPr>
              <a:t>1 more than 29.</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 are 5 consecutive numbers </a:t>
            </a:r>
          </a:p>
          <a:p>
            <a:pPr algn="ctr"/>
            <a:r>
              <a:rPr lang="en-US" sz="2000" b="1" dirty="0">
                <a:solidFill>
                  <a:schemeClr val="tx1"/>
                </a:solidFill>
              </a:rPr>
              <a:t>(5 numbers in a row).  </a:t>
            </a:r>
          </a:p>
          <a:p>
            <a:pPr algn="ctr"/>
            <a:r>
              <a:rPr lang="en-US" sz="2000" b="1" dirty="0">
                <a:solidFill>
                  <a:schemeClr val="tx1"/>
                </a:solidFill>
              </a:rPr>
              <a:t>Cross off those numbers.</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177F2D06-2E5B-23C8-3D8E-7D3B177D59E1}"/>
              </a:ext>
            </a:extLst>
          </p:cNvPr>
          <p:cNvGraphicFramePr>
            <a:graphicFrameLocks noGrp="1"/>
          </p:cNvGraphicFramePr>
          <p:nvPr>
            <p:extLst>
              <p:ext uri="{D42A27DB-BD31-4B8C-83A1-F6EECF244321}">
                <p14:modId xmlns:p14="http://schemas.microsoft.com/office/powerpoint/2010/main" val="2170743504"/>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2099163"/>
                  </a:ext>
                </a:extLst>
              </a:tr>
            </a:tbl>
          </a:graphicData>
        </a:graphic>
      </p:graphicFrame>
    </p:spTree>
    <p:extLst>
      <p:ext uri="{BB962C8B-B14F-4D97-AF65-F5344CB8AC3E}">
        <p14:creationId xmlns:p14="http://schemas.microsoft.com/office/powerpoint/2010/main" val="1316621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01E026-2F10-E79A-C08A-E97B17613B2D}"/>
              </a:ext>
            </a:extLst>
          </p:cNvPr>
          <p:cNvPicPr>
            <a:picLocks noChangeAspect="1"/>
          </p:cNvPicPr>
          <p:nvPr/>
        </p:nvPicPr>
        <p:blipFill rotWithShape="1">
          <a:blip r:embed="rId2">
            <a:extLst>
              <a:ext uri="{28A0092B-C50C-407E-A947-70E740481C1C}">
                <a14:useLocalDpi xmlns:a14="http://schemas.microsoft.com/office/drawing/2010/main" val="0"/>
              </a:ext>
            </a:extLst>
          </a:blip>
          <a:srcRect r="52500"/>
          <a:stretch/>
        </p:blipFill>
        <p:spPr>
          <a:xfrm>
            <a:off x="0" y="0"/>
            <a:ext cx="43434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07094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BE0206-1108-033A-B014-DEA0264D5256}"/>
              </a:ext>
            </a:extLst>
          </p:cNvPr>
          <p:cNvPicPr>
            <a:picLocks noChangeAspect="1"/>
          </p:cNvPicPr>
          <p:nvPr/>
        </p:nvPicPr>
        <p:blipFill rotWithShape="1">
          <a:blip r:embed="rId2">
            <a:extLst>
              <a:ext uri="{28A0092B-C50C-407E-A947-70E740481C1C}">
                <a14:useLocalDpi xmlns:a14="http://schemas.microsoft.com/office/drawing/2010/main" val="0"/>
              </a:ext>
            </a:extLst>
          </a:blip>
          <a:srcRect r="52500"/>
          <a:stretch/>
        </p:blipFill>
        <p:spPr>
          <a:xfrm>
            <a:off x="0" y="0"/>
            <a:ext cx="43434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33 whistles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09228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447581"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569508"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675980"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908590"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925077"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spTree>
    <p:extLst>
      <p:ext uri="{BB962C8B-B14F-4D97-AF65-F5344CB8AC3E}">
        <p14:creationId xmlns:p14="http://schemas.microsoft.com/office/powerpoint/2010/main" val="251159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“Moustaches?”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408606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7796F0-BAD6-F94D-202D-55223B39B43C}"/>
              </a:ext>
            </a:extLst>
          </p:cNvPr>
          <p:cNvPicPr>
            <a:picLocks noChangeAspect="1"/>
          </p:cNvPicPr>
          <p:nvPr/>
        </p:nvPicPr>
        <p:blipFill rotWithShape="1">
          <a:blip r:embed="rId2">
            <a:extLst>
              <a:ext uri="{28A0092B-C50C-407E-A947-70E740481C1C}">
                <a14:useLocalDpi xmlns:a14="http://schemas.microsoft.com/office/drawing/2010/main" val="0"/>
              </a:ext>
            </a:extLst>
          </a:blip>
          <a:srcRect r="52500"/>
          <a:stretch/>
        </p:blipFill>
        <p:spPr>
          <a:xfrm>
            <a:off x="0" y="0"/>
            <a:ext cx="43434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whistles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090948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1297E7-7984-CC4F-C1D5-DA0A5992D782}"/>
              </a:ext>
            </a:extLst>
          </p:cNvPr>
          <p:cNvPicPr>
            <a:picLocks noChangeAspect="1"/>
          </p:cNvPicPr>
          <p:nvPr/>
        </p:nvPicPr>
        <p:blipFill rotWithShape="1">
          <a:blip r:embed="rId2">
            <a:extLst>
              <a:ext uri="{28A0092B-C50C-407E-A947-70E740481C1C}">
                <a14:useLocalDpi xmlns:a14="http://schemas.microsoft.com/office/drawing/2010/main" val="0"/>
              </a:ext>
            </a:extLst>
          </a:blip>
          <a:srcRect r="52500"/>
          <a:stretch/>
        </p:blipFill>
        <p:spPr>
          <a:xfrm>
            <a:off x="688341" y="0"/>
            <a:ext cx="3426460" cy="54102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greater than 20 </a:t>
            </a:r>
          </a:p>
          <a:p>
            <a:pPr algn="ctr"/>
            <a:r>
              <a:rPr lang="en-US" sz="2000" b="1" dirty="0">
                <a:solidFill>
                  <a:schemeClr val="tx1"/>
                </a:solidFill>
              </a:rPr>
              <a:t>and less than 51.</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does not include </a:t>
            </a:r>
          </a:p>
          <a:p>
            <a:pPr algn="ctr"/>
            <a:r>
              <a:rPr lang="en-US" sz="2000" b="1" dirty="0">
                <a:solidFill>
                  <a:schemeClr val="tx1"/>
                </a:solidFill>
              </a:rPr>
              <a:t>the digit 1 or the digit 2.</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does not include </a:t>
            </a:r>
          </a:p>
          <a:p>
            <a:pPr algn="ctr"/>
            <a:r>
              <a:rPr lang="en-US" sz="2000" b="1" dirty="0">
                <a:solidFill>
                  <a:schemeClr val="tx1"/>
                </a:solidFill>
              </a:rPr>
              <a:t>the digit 4.</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Cross off the number that is </a:t>
            </a:r>
          </a:p>
          <a:p>
            <a:pPr algn="ctr"/>
            <a:r>
              <a:rPr lang="en-US" sz="2000" b="1" dirty="0">
                <a:solidFill>
                  <a:schemeClr val="tx1"/>
                </a:solidFill>
              </a:rPr>
              <a:t>1 more than 29.</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 are 5 consecutive numbers </a:t>
            </a:r>
          </a:p>
          <a:p>
            <a:pPr algn="ctr"/>
            <a:r>
              <a:rPr lang="en-US" sz="2000" b="1" dirty="0">
                <a:solidFill>
                  <a:schemeClr val="tx1"/>
                </a:solidFill>
              </a:rPr>
              <a:t>(5 numbers in a row).  </a:t>
            </a:r>
          </a:p>
          <a:p>
            <a:pPr algn="ctr"/>
            <a:r>
              <a:rPr lang="en-US" sz="2000" b="1" dirty="0">
                <a:solidFill>
                  <a:schemeClr val="tx1"/>
                </a:solidFill>
              </a:rPr>
              <a:t>Cross off those numbers.</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177F2D06-2E5B-23C8-3D8E-7D3B177D59E1}"/>
              </a:ext>
            </a:extLst>
          </p:cNvPr>
          <p:cNvGraphicFramePr>
            <a:graphicFrameLocks noGrp="1"/>
          </p:cNvGraphicFramePr>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2099163"/>
                  </a:ext>
                </a:extLst>
              </a:tr>
            </a:tbl>
          </a:graphicData>
        </a:graphic>
      </p:graphicFrame>
      <p:graphicFrame>
        <p:nvGraphicFramePr>
          <p:cNvPr id="4" name="Table 3">
            <a:extLst>
              <a:ext uri="{FF2B5EF4-FFF2-40B4-BE49-F238E27FC236}">
                <a16:creationId xmlns:a16="http://schemas.microsoft.com/office/drawing/2014/main" id="{243CDA46-16C3-6EFD-6E08-3CE348B028C0}"/>
              </a:ext>
            </a:extLst>
          </p:cNvPr>
          <p:cNvGraphicFramePr>
            <a:graphicFrameLocks noGrp="1"/>
          </p:cNvGraphicFramePr>
          <p:nvPr>
            <p:extLst>
              <p:ext uri="{D42A27DB-BD31-4B8C-83A1-F6EECF244321}">
                <p14:modId xmlns:p14="http://schemas.microsoft.com/office/powerpoint/2010/main" val="26102394"/>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2099163"/>
                  </a:ext>
                </a:extLst>
              </a:tr>
            </a:tbl>
          </a:graphicData>
        </a:graphic>
      </p:graphicFrame>
      <p:graphicFrame>
        <p:nvGraphicFramePr>
          <p:cNvPr id="5" name="Table 4">
            <a:extLst>
              <a:ext uri="{FF2B5EF4-FFF2-40B4-BE49-F238E27FC236}">
                <a16:creationId xmlns:a16="http://schemas.microsoft.com/office/drawing/2014/main" id="{563A62CE-508D-8542-73B9-74B539EDE4E4}"/>
              </a:ext>
            </a:extLst>
          </p:cNvPr>
          <p:cNvGraphicFramePr>
            <a:graphicFrameLocks noGrp="1"/>
          </p:cNvGraphicFramePr>
          <p:nvPr>
            <p:extLst>
              <p:ext uri="{D42A27DB-BD31-4B8C-83A1-F6EECF244321}">
                <p14:modId xmlns:p14="http://schemas.microsoft.com/office/powerpoint/2010/main" val="1452801133"/>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2099163"/>
                  </a:ext>
                </a:extLst>
              </a:tr>
            </a:tbl>
          </a:graphicData>
        </a:graphic>
      </p:graphicFrame>
      <p:graphicFrame>
        <p:nvGraphicFramePr>
          <p:cNvPr id="6" name="Table 5">
            <a:extLst>
              <a:ext uri="{FF2B5EF4-FFF2-40B4-BE49-F238E27FC236}">
                <a16:creationId xmlns:a16="http://schemas.microsoft.com/office/drawing/2014/main" id="{299C38AC-D668-3353-9E2E-72F4BF594D8B}"/>
              </a:ext>
            </a:extLst>
          </p:cNvPr>
          <p:cNvGraphicFramePr>
            <a:graphicFrameLocks noGrp="1"/>
          </p:cNvGraphicFramePr>
          <p:nvPr>
            <p:extLst>
              <p:ext uri="{D42A27DB-BD31-4B8C-83A1-F6EECF244321}">
                <p14:modId xmlns:p14="http://schemas.microsoft.com/office/powerpoint/2010/main" val="2735279257"/>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2099163"/>
                  </a:ext>
                </a:extLst>
              </a:tr>
            </a:tbl>
          </a:graphicData>
        </a:graphic>
      </p:graphicFrame>
      <p:graphicFrame>
        <p:nvGraphicFramePr>
          <p:cNvPr id="7" name="Table 6">
            <a:extLst>
              <a:ext uri="{FF2B5EF4-FFF2-40B4-BE49-F238E27FC236}">
                <a16:creationId xmlns:a16="http://schemas.microsoft.com/office/drawing/2014/main" id="{4D3EBC5E-2DCE-4AD0-26AC-4A0187ED8FB1}"/>
              </a:ext>
            </a:extLst>
          </p:cNvPr>
          <p:cNvGraphicFramePr>
            <a:graphicFrameLocks noGrp="1"/>
          </p:cNvGraphicFramePr>
          <p:nvPr>
            <p:extLst>
              <p:ext uri="{D42A27DB-BD31-4B8C-83A1-F6EECF244321}">
                <p14:modId xmlns:p14="http://schemas.microsoft.com/office/powerpoint/2010/main" val="107683090"/>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2099163"/>
                  </a:ext>
                </a:extLst>
              </a:tr>
            </a:tbl>
          </a:graphicData>
        </a:graphic>
      </p:graphicFrame>
      <p:graphicFrame>
        <p:nvGraphicFramePr>
          <p:cNvPr id="8" name="Table 7">
            <a:extLst>
              <a:ext uri="{FF2B5EF4-FFF2-40B4-BE49-F238E27FC236}">
                <a16:creationId xmlns:a16="http://schemas.microsoft.com/office/drawing/2014/main" id="{708511B3-9D11-A165-EE88-E8E966B44544}"/>
              </a:ext>
            </a:extLst>
          </p:cNvPr>
          <p:cNvGraphicFramePr>
            <a:graphicFrameLocks noGrp="1"/>
          </p:cNvGraphicFramePr>
          <p:nvPr>
            <p:extLst>
              <p:ext uri="{D42A27DB-BD31-4B8C-83A1-F6EECF244321}">
                <p14:modId xmlns:p14="http://schemas.microsoft.com/office/powerpoint/2010/main" val="3048838170"/>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2099163"/>
                  </a:ext>
                </a:extLst>
              </a:tr>
            </a:tbl>
          </a:graphicData>
        </a:graphic>
      </p:graphicFrame>
    </p:spTree>
    <p:extLst>
      <p:ext uri="{BB962C8B-B14F-4D97-AF65-F5344CB8AC3E}">
        <p14:creationId xmlns:p14="http://schemas.microsoft.com/office/powerpoint/2010/main" val="260982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01E026-2F10-E79A-C08A-E97B17613B2D}"/>
              </a:ext>
            </a:extLst>
          </p:cNvPr>
          <p:cNvPicPr>
            <a:picLocks noChangeAspect="1"/>
          </p:cNvPicPr>
          <p:nvPr/>
        </p:nvPicPr>
        <p:blipFill rotWithShape="1">
          <a:blip r:embed="rId2">
            <a:extLst>
              <a:ext uri="{28A0092B-C50C-407E-A947-70E740481C1C}">
                <a14:useLocalDpi xmlns:a14="http://schemas.microsoft.com/office/drawing/2010/main" val="0"/>
              </a:ext>
            </a:extLst>
          </a:blip>
          <a:srcRect r="52500"/>
          <a:stretch/>
        </p:blipFill>
        <p:spPr>
          <a:xfrm>
            <a:off x="0" y="0"/>
            <a:ext cx="43434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93982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BE0206-1108-033A-B014-DEA0264D5256}"/>
              </a:ext>
            </a:extLst>
          </p:cNvPr>
          <p:cNvPicPr>
            <a:picLocks noChangeAspect="1"/>
          </p:cNvPicPr>
          <p:nvPr/>
        </p:nvPicPr>
        <p:blipFill rotWithShape="1">
          <a:blip r:embed="rId2">
            <a:extLst>
              <a:ext uri="{28A0092B-C50C-407E-A947-70E740481C1C}">
                <a14:useLocalDpi xmlns:a14="http://schemas.microsoft.com/office/drawing/2010/main" val="0"/>
              </a:ext>
            </a:extLst>
          </a:blip>
          <a:srcRect r="52500"/>
          <a:stretch/>
        </p:blipFill>
        <p:spPr>
          <a:xfrm>
            <a:off x="0" y="0"/>
            <a:ext cx="43434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33 whistles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51538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447581"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569508"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675980"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908590"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925077"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spTree>
    <p:extLst>
      <p:ext uri="{BB962C8B-B14F-4D97-AF65-F5344CB8AC3E}">
        <p14:creationId xmlns:p14="http://schemas.microsoft.com/office/powerpoint/2010/main" val="1003383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“Moustaches?”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7796F0-BAD6-F94D-202D-55223B39B43C}"/>
              </a:ext>
            </a:extLst>
          </p:cNvPr>
          <p:cNvPicPr>
            <a:picLocks noChangeAspect="1"/>
          </p:cNvPicPr>
          <p:nvPr/>
        </p:nvPicPr>
        <p:blipFill rotWithShape="1">
          <a:blip r:embed="rId2">
            <a:extLst>
              <a:ext uri="{28A0092B-C50C-407E-A947-70E740481C1C}">
                <a14:useLocalDpi xmlns:a14="http://schemas.microsoft.com/office/drawing/2010/main" val="0"/>
              </a:ext>
            </a:extLst>
          </a:blip>
          <a:srcRect r="52500"/>
          <a:stretch/>
        </p:blipFill>
        <p:spPr>
          <a:xfrm>
            <a:off x="0" y="0"/>
            <a:ext cx="43434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whistles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1297E7-7984-CC4F-C1D5-DA0A5992D782}"/>
              </a:ext>
            </a:extLst>
          </p:cNvPr>
          <p:cNvPicPr>
            <a:picLocks noChangeAspect="1"/>
          </p:cNvPicPr>
          <p:nvPr/>
        </p:nvPicPr>
        <p:blipFill rotWithShape="1">
          <a:blip r:embed="rId2">
            <a:extLst>
              <a:ext uri="{28A0092B-C50C-407E-A947-70E740481C1C}">
                <a14:useLocalDpi xmlns:a14="http://schemas.microsoft.com/office/drawing/2010/main" val="0"/>
              </a:ext>
            </a:extLst>
          </a:blip>
          <a:srcRect r="52500"/>
          <a:stretch/>
        </p:blipFill>
        <p:spPr>
          <a:xfrm>
            <a:off x="0" y="0"/>
            <a:ext cx="43434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greater than 20 </a:t>
            </a:r>
          </a:p>
          <a:p>
            <a:pPr algn="ctr"/>
            <a:r>
              <a:rPr lang="en-US" sz="2000" b="1" dirty="0">
                <a:solidFill>
                  <a:schemeClr val="tx1"/>
                </a:solidFill>
              </a:rPr>
              <a:t>and less than 51.</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does not include </a:t>
            </a:r>
          </a:p>
          <a:p>
            <a:pPr algn="ctr"/>
            <a:r>
              <a:rPr lang="en-US" sz="2000" b="1" dirty="0">
                <a:solidFill>
                  <a:schemeClr val="tx1"/>
                </a:solidFill>
              </a:rPr>
              <a:t>the digit 1 or the digit 2.</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does not include </a:t>
            </a:r>
          </a:p>
          <a:p>
            <a:pPr algn="ctr"/>
            <a:r>
              <a:rPr lang="en-US" sz="2000" b="1" dirty="0">
                <a:solidFill>
                  <a:schemeClr val="tx1"/>
                </a:solidFill>
              </a:rPr>
              <a:t>the digit 4.</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Cross off the number that is </a:t>
            </a:r>
          </a:p>
          <a:p>
            <a:pPr algn="ctr"/>
            <a:r>
              <a:rPr lang="en-US" sz="2000" b="1" dirty="0">
                <a:solidFill>
                  <a:schemeClr val="tx1"/>
                </a:solidFill>
              </a:rPr>
              <a:t>1 more than 29.</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 are 5 consecutive numbers </a:t>
            </a:r>
          </a:p>
          <a:p>
            <a:pPr algn="ctr"/>
            <a:r>
              <a:rPr lang="en-US" sz="2000" b="1" dirty="0">
                <a:solidFill>
                  <a:schemeClr val="tx1"/>
                </a:solidFill>
              </a:rPr>
              <a:t>(5 numbers in a row).  </a:t>
            </a:r>
          </a:p>
          <a:p>
            <a:pPr algn="ctr"/>
            <a:r>
              <a:rPr lang="en-US" sz="2000" b="1" dirty="0">
                <a:solidFill>
                  <a:schemeClr val="tx1"/>
                </a:solidFill>
              </a:rPr>
              <a:t>Cross off those numbers.</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01E026-2F10-E79A-C08A-E97B17613B2D}"/>
              </a:ext>
            </a:extLst>
          </p:cNvPr>
          <p:cNvPicPr>
            <a:picLocks noChangeAspect="1"/>
          </p:cNvPicPr>
          <p:nvPr/>
        </p:nvPicPr>
        <p:blipFill rotWithShape="1">
          <a:blip r:embed="rId2">
            <a:extLst>
              <a:ext uri="{28A0092B-C50C-407E-A947-70E740481C1C}">
                <a14:useLocalDpi xmlns:a14="http://schemas.microsoft.com/office/drawing/2010/main" val="0"/>
              </a:ext>
            </a:extLst>
          </a:blip>
          <a:srcRect r="52500"/>
          <a:stretch/>
        </p:blipFill>
        <p:spPr>
          <a:xfrm>
            <a:off x="0" y="0"/>
            <a:ext cx="43434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BE0206-1108-033A-B014-DEA0264D5256}"/>
              </a:ext>
            </a:extLst>
          </p:cNvPr>
          <p:cNvPicPr>
            <a:picLocks noChangeAspect="1"/>
          </p:cNvPicPr>
          <p:nvPr/>
        </p:nvPicPr>
        <p:blipFill rotWithShape="1">
          <a:blip r:embed="rId2">
            <a:extLst>
              <a:ext uri="{28A0092B-C50C-407E-A947-70E740481C1C}">
                <a14:useLocalDpi xmlns:a14="http://schemas.microsoft.com/office/drawing/2010/main" val="0"/>
              </a:ext>
            </a:extLst>
          </a:blip>
          <a:srcRect r="52500"/>
          <a:stretch/>
        </p:blipFill>
        <p:spPr>
          <a:xfrm>
            <a:off x="0" y="0"/>
            <a:ext cx="43434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33 whistles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447581"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569508"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675980"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908590"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925077"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spTree>
    <p:extLst>
      <p:ext uri="{BB962C8B-B14F-4D97-AF65-F5344CB8AC3E}">
        <p14:creationId xmlns:p14="http://schemas.microsoft.com/office/powerpoint/2010/main" val="2553113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“Moustaches?”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4461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7796F0-BAD6-F94D-202D-55223B39B43C}"/>
              </a:ext>
            </a:extLst>
          </p:cNvPr>
          <p:cNvPicPr>
            <a:picLocks noChangeAspect="1"/>
          </p:cNvPicPr>
          <p:nvPr/>
        </p:nvPicPr>
        <p:blipFill rotWithShape="1">
          <a:blip r:embed="rId2">
            <a:extLst>
              <a:ext uri="{28A0092B-C50C-407E-A947-70E740481C1C}">
                <a14:useLocalDpi xmlns:a14="http://schemas.microsoft.com/office/drawing/2010/main" val="0"/>
              </a:ext>
            </a:extLst>
          </a:blip>
          <a:srcRect r="52500"/>
          <a:stretch/>
        </p:blipFill>
        <p:spPr>
          <a:xfrm>
            <a:off x="0" y="0"/>
            <a:ext cx="43434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whistles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9281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9866</TotalTime>
  <Words>2412</Words>
  <Application>Microsoft Office PowerPoint</Application>
  <PresentationFormat>On-screen Show (4:3)</PresentationFormat>
  <Paragraphs>661</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187</cp:revision>
  <dcterms:created xsi:type="dcterms:W3CDTF">2020-11-09T02:38:45Z</dcterms:created>
  <dcterms:modified xsi:type="dcterms:W3CDTF">2023-11-13T03:00:08Z</dcterms:modified>
</cp:coreProperties>
</file>