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1687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050"/>
    <a:srgbClr val="FF00FF"/>
    <a:srgbClr val="FF0000"/>
    <a:srgbClr val="0D0D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howGuides="1">
      <p:cViewPr>
        <p:scale>
          <a:sx n="80" d="100"/>
          <a:sy n="80" d="100"/>
        </p:scale>
        <p:origin x="1956" y="6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2FEE6-ECFB-4167-B702-F3781D7BCD4A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7C6312-8C16-44A8-8BC3-00D60876E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309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7C6312-8C16-44A8-8BC3-00D60876EE7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967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764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004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4114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2900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568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4349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1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432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766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039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3385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081DBE-C326-4844-8DB5-D826D6CAAA87}" type="datetimeFigureOut">
              <a:rPr lang="en-US" smtClean="0"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18CE93-4A7F-4A59-80AF-10DEEE34D3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819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tevewyborney.com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vewyborney.com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13" Type="http://schemas.openxmlformats.org/officeDocument/2006/relationships/hyperlink" Target="https://stevewyborney.com/2019/02/20-days-of-number-sense-rich-math-talk/" TargetMode="External"/><Relationship Id="rId18" Type="http://schemas.openxmlformats.org/officeDocument/2006/relationships/image" Target="../media/image8.png"/><Relationship Id="rId26" Type="http://schemas.openxmlformats.org/officeDocument/2006/relationships/hyperlink" Target="https://stevewyborney.com/2022/10/170-new-esti-mysteries/" TargetMode="External"/><Relationship Id="rId3" Type="http://schemas.openxmlformats.org/officeDocument/2006/relationships/hyperlink" Target="http://www.stevewyborney.com/?p=1253" TargetMode="External"/><Relationship Id="rId21" Type="http://schemas.openxmlformats.org/officeDocument/2006/relationships/hyperlink" Target="https://stevewyborney.com/2021/11/150-new-esti-mysteries/" TargetMode="External"/><Relationship Id="rId34" Type="http://schemas.openxmlformats.org/officeDocument/2006/relationships/hyperlink" Target="https://stevewyborney.com/2023/10/100-new-esti-mysteries/" TargetMode="External"/><Relationship Id="rId7" Type="http://schemas.openxmlformats.org/officeDocument/2006/relationships/hyperlink" Target="https://www.stevewyborney.com/?p=1891" TargetMode="External"/><Relationship Id="rId12" Type="http://schemas.openxmlformats.org/officeDocument/2006/relationships/image" Target="../media/image6.jpeg"/><Relationship Id="rId17" Type="http://schemas.openxmlformats.org/officeDocument/2006/relationships/hyperlink" Target="https://www.youtube.com/c/SteveWyborneyMath/playlists?view=1&amp;sort=da&amp;flow=grid" TargetMode="External"/><Relationship Id="rId25" Type="http://schemas.openxmlformats.org/officeDocument/2006/relationships/image" Target="../media/image11.jpeg"/><Relationship Id="rId33" Type="http://schemas.openxmlformats.org/officeDocument/2006/relationships/image" Target="../media/image15.png"/><Relationship Id="rId38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stevewyborney.com/2018/04/the-estimation-clipboard/" TargetMode="External"/><Relationship Id="rId20" Type="http://schemas.openxmlformats.org/officeDocument/2006/relationships/hyperlink" Target="https://stevewyborney.com/2021/10/new-estimation-clipboards/" TargetMode="External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11" Type="http://schemas.openxmlformats.org/officeDocument/2006/relationships/hyperlink" Target="http://www.stevewyborney.com/?p=1028" TargetMode="External"/><Relationship Id="rId24" Type="http://schemas.openxmlformats.org/officeDocument/2006/relationships/image" Target="../media/image10.png"/><Relationship Id="rId32" Type="http://schemas.openxmlformats.org/officeDocument/2006/relationships/hyperlink" Target="https://stevewyborney.com/subscribe/" TargetMode="External"/><Relationship Id="rId37" Type="http://schemas.openxmlformats.org/officeDocument/2006/relationships/hyperlink" Target="https://youtube.com/playlist?list=PL9womXq-z7vCvXZCUYEhCWvuiK9QPk1_X&amp;si=JFKWxDOhrqVlxRon" TargetMode="External"/><Relationship Id="rId5" Type="http://schemas.openxmlformats.org/officeDocument/2006/relationships/hyperlink" Target="https://stevewyborney.com/2019/09/51-esti-mysteries/" TargetMode="External"/><Relationship Id="rId15" Type="http://schemas.openxmlformats.org/officeDocument/2006/relationships/image" Target="../media/image7.jpeg"/><Relationship Id="rId23" Type="http://schemas.openxmlformats.org/officeDocument/2006/relationships/image" Target="../media/image9.jpeg"/><Relationship Id="rId28" Type="http://schemas.openxmlformats.org/officeDocument/2006/relationships/hyperlink" Target="https://stevewyborney.com/2022/10/the-multiplication-advantage-journey-into-multiplication/" TargetMode="External"/><Relationship Id="rId36" Type="http://schemas.openxmlformats.org/officeDocument/2006/relationships/image" Target="../media/image17.jpeg"/><Relationship Id="rId10" Type="http://schemas.openxmlformats.org/officeDocument/2006/relationships/image" Target="../media/image5.jpeg"/><Relationship Id="rId19" Type="http://schemas.openxmlformats.org/officeDocument/2006/relationships/hyperlink" Target="https://stevewyborney.com/2020/08/the-multiplication-course-by-steve-wyborney/" TargetMode="External"/><Relationship Id="rId31" Type="http://schemas.openxmlformats.org/officeDocument/2006/relationships/image" Target="../media/image14.jpeg"/><Relationship Id="rId4" Type="http://schemas.openxmlformats.org/officeDocument/2006/relationships/image" Target="../media/image2.jpeg"/><Relationship Id="rId9" Type="http://schemas.openxmlformats.org/officeDocument/2006/relationships/hyperlink" Target="http://www.stevewyborney.com/?p=893" TargetMode="External"/><Relationship Id="rId14" Type="http://schemas.openxmlformats.org/officeDocument/2006/relationships/hyperlink" Target="https://www.stevewyborney.com/?p=1483" TargetMode="External"/><Relationship Id="rId22" Type="http://schemas.openxmlformats.org/officeDocument/2006/relationships/hyperlink" Target="https://stevewyborney.com/2022/10/the-3-container-estimation-routine/" TargetMode="External"/><Relationship Id="rId27" Type="http://schemas.openxmlformats.org/officeDocument/2006/relationships/image" Target="../media/image12.jpeg"/><Relationship Id="rId30" Type="http://schemas.openxmlformats.org/officeDocument/2006/relationships/hyperlink" Target="https://www.youtube.com/playlist?list=PL9womXq-z7vDLjIwouzpUrSoD7g6Lokt8" TargetMode="External"/><Relationship Id="rId35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 txBox="1">
            <a:spLocks/>
          </p:cNvSpPr>
          <p:nvPr/>
        </p:nvSpPr>
        <p:spPr>
          <a:xfrm>
            <a:off x="0" y="1958975"/>
            <a:ext cx="91440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dirty="0">
                <a:solidFill>
                  <a:srgbClr val="FFFF00"/>
                </a:solidFill>
              </a:rPr>
              <a:t>“More or Less”</a:t>
            </a:r>
          </a:p>
        </p:txBody>
      </p:sp>
      <p:sp>
        <p:nvSpPr>
          <p:cNvPr id="4" name="Rectangle 3"/>
          <p:cNvSpPr/>
          <p:nvPr/>
        </p:nvSpPr>
        <p:spPr>
          <a:xfrm>
            <a:off x="2743200" y="33909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1185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FA494B-3067-D98C-47E0-4B20D26882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17294" y="12954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As the clues appear, use the information to narrow the possibilities to a smaller set.  After each clue, use estimation again to determine which of the remaining answers is the most reasonable.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29200" y="76200"/>
            <a:ext cx="397430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How many objects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are in the container?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5029200" y="3810000"/>
            <a:ext cx="3974306" cy="22098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Write down your first estimate.  After each clue, you’ll see if your estimate is still a possibility.  After each clue, if it is no longer possible write down a new estimate – and be prepared to explain why you chose it.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346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B85931-1371-3647-7DAD-6178D449F3F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254000" y="0"/>
            <a:ext cx="4318000" cy="647700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029200" y="1524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#1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029200" y="14477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#2</a:t>
            </a:r>
          </a:p>
        </p:txBody>
      </p:sp>
      <p:sp>
        <p:nvSpPr>
          <p:cNvPr id="25" name="Rectangle 24"/>
          <p:cNvSpPr/>
          <p:nvPr/>
        </p:nvSpPr>
        <p:spPr>
          <a:xfrm>
            <a:off x="5029200" y="2743200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029200" y="40385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#4</a:t>
            </a:r>
          </a:p>
        </p:txBody>
      </p:sp>
      <p:sp>
        <p:nvSpPr>
          <p:cNvPr id="27" name="Rectangle 26"/>
          <p:cNvSpPr/>
          <p:nvPr/>
        </p:nvSpPr>
        <p:spPr>
          <a:xfrm>
            <a:off x="5029200" y="5333999"/>
            <a:ext cx="3974306" cy="1143001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Clue #5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#1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less than 20.</a:t>
            </a:r>
          </a:p>
        </p:txBody>
      </p:sp>
      <p:sp>
        <p:nvSpPr>
          <p:cNvPr id="29" name="Rectangle 28"/>
          <p:cNvSpPr/>
          <p:nvPr/>
        </p:nvSpPr>
        <p:spPr>
          <a:xfrm>
            <a:off x="5029200" y="14478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#2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Here is a fun pattern:  2, 4, 6, …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part of that pattern.</a:t>
            </a:r>
          </a:p>
        </p:txBody>
      </p:sp>
      <p:sp>
        <p:nvSpPr>
          <p:cNvPr id="30" name="Rectangle 29"/>
          <p:cNvSpPr/>
          <p:nvPr/>
        </p:nvSpPr>
        <p:spPr>
          <a:xfrm>
            <a:off x="5029200" y="27432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#3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has 2 digits.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029200" y="4038600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#4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does not include 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digit 0.</a:t>
            </a:r>
          </a:p>
        </p:txBody>
      </p:sp>
      <p:sp>
        <p:nvSpPr>
          <p:cNvPr id="32" name="Rectangle 31"/>
          <p:cNvSpPr/>
          <p:nvPr/>
        </p:nvSpPr>
        <p:spPr>
          <a:xfrm>
            <a:off x="5029200" y="5333999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u="sng" dirty="0">
                <a:solidFill>
                  <a:schemeClr val="tx1"/>
                </a:solidFill>
              </a:rPr>
              <a:t>Clue #5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 more than 15.</a:t>
            </a:r>
          </a:p>
          <a:p>
            <a:pPr algn="ctr"/>
            <a:r>
              <a:rPr lang="en-US" sz="2000" b="1" dirty="0">
                <a:solidFill>
                  <a:schemeClr val="tx1"/>
                </a:solidFill>
              </a:rPr>
              <a:t>The answer is not 1 less than 15.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6DCAD86-3B41-AC98-54D7-E2A35C49AC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4994676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4CF4FC1E-2A8D-8DCC-0D5E-7475C97E5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4186093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2DD851A-0233-78A1-E01C-3C8BCC034E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2898114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B6E9748-CC43-38AA-BC22-2FD50DDAF1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2751598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04A245E-C87F-DD53-E27D-D50F7D8BBD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913418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015E862B-A852-1E18-3D87-F06B82200C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6316832"/>
              </p:ext>
            </p:extLst>
          </p:nvPr>
        </p:nvGraphicFramePr>
        <p:xfrm>
          <a:off x="76200" y="5867400"/>
          <a:ext cx="4670610" cy="660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67061">
                  <a:extLst>
                    <a:ext uri="{9D8B030D-6E8A-4147-A177-3AD203B41FA5}">
                      <a16:colId xmlns:a16="http://schemas.microsoft.com/office/drawing/2014/main" val="1996944448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281545207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86161690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896866079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4016587431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7069999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842004242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005997430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1958626726"/>
                    </a:ext>
                  </a:extLst>
                </a:gridCol>
                <a:gridCol w="467061">
                  <a:extLst>
                    <a:ext uri="{9D8B030D-6E8A-4147-A177-3AD203B41FA5}">
                      <a16:colId xmlns:a16="http://schemas.microsoft.com/office/drawing/2014/main" val="2656515296"/>
                    </a:ext>
                  </a:extLst>
                </a:gridCol>
              </a:tblGrid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7131081"/>
                  </a:ext>
                </a:extLst>
              </a:tr>
              <a:tr h="3302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196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6947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C25FB1D-5832-9082-A349-1CA64A0098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5029200" y="2209800"/>
            <a:ext cx="3974306" cy="23622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chemeClr val="tx1"/>
                </a:solidFill>
              </a:rPr>
              <a:t>After seeing the clues, you have narrowed the possibilities to a small set of numbers.  Before you see the answer, select your final estimate.  Write it down, and explain to someone why you chose that number.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90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A06187-A645-4985-1CC4-080A74F963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/>
        </p:blipFill>
        <p:spPr>
          <a:xfrm>
            <a:off x="0" y="0"/>
            <a:ext cx="4572000" cy="6858000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5029200" y="152401"/>
            <a:ext cx="3974306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>
                <a:solidFill>
                  <a:schemeClr val="tx1"/>
                </a:solidFill>
              </a:rPr>
              <a:t>18 objects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20519" y="174586"/>
            <a:ext cx="3974306" cy="1143001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</a:rPr>
              <a:t>The Reveal</a:t>
            </a:r>
          </a:p>
          <a:p>
            <a:pPr algn="ctr"/>
            <a:r>
              <a:rPr lang="en-US" sz="2400" b="1" dirty="0">
                <a:solidFill>
                  <a:schemeClr val="tx1"/>
                </a:solidFill>
              </a:rPr>
              <a:t>Click to see the answer.</a:t>
            </a:r>
          </a:p>
        </p:txBody>
      </p:sp>
      <p:sp>
        <p:nvSpPr>
          <p:cNvPr id="6" name="Rectangle 5"/>
          <p:cNvSpPr/>
          <p:nvPr/>
        </p:nvSpPr>
        <p:spPr>
          <a:xfrm>
            <a:off x="4296107" y="876300"/>
            <a:ext cx="3974306" cy="346710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tx1"/>
                </a:solidFill>
              </a:rPr>
              <a:t>Important Note: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can see this box, then the slide show is not playing and the reveal won’t work. 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Here is the solution: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PowerPoint,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Slide Show,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then click on From Current Slide.</a:t>
            </a:r>
          </a:p>
          <a:p>
            <a:pPr algn="ctr"/>
            <a:endParaRPr lang="en-US" sz="1600" b="1" dirty="0">
              <a:solidFill>
                <a:schemeClr val="tx1"/>
              </a:solidFill>
            </a:endParaRP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If you are using Google Slides, </a:t>
            </a:r>
          </a:p>
          <a:p>
            <a:pPr algn="ctr"/>
            <a:r>
              <a:rPr lang="en-US" sz="1600" b="1" dirty="0">
                <a:solidFill>
                  <a:schemeClr val="tx1"/>
                </a:solidFill>
              </a:rPr>
              <a:t>click on View then Present.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00226" y="6581001"/>
            <a:ext cx="18437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www.stevewyborney.com</a:t>
            </a:r>
            <a:endParaRPr lang="en-US" sz="1200" b="1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-26524" y="6581001"/>
            <a:ext cx="12280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Steve </a:t>
            </a:r>
            <a:r>
              <a:rPr lang="en-US" sz="1200" b="1" dirty="0" err="1">
                <a:solidFill>
                  <a:schemeClr val="bg1"/>
                </a:solidFill>
              </a:rPr>
              <a:t>Wyborney</a:t>
            </a:r>
            <a:endParaRPr lang="en-US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Picture 2" descr="C:\Users\Steve Wyborney\Desktop\Presentation1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6717" y="4024692"/>
            <a:ext cx="1221978" cy="916483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/>
          <p:cNvSpPr txBox="1"/>
          <p:nvPr/>
        </p:nvSpPr>
        <p:spPr>
          <a:xfrm>
            <a:off x="6080714" y="4953000"/>
            <a:ext cx="13981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80 Cube Conversations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Lessons</a:t>
            </a:r>
            <a:endParaRPr lang="en-US" sz="1000" b="1" dirty="0"/>
          </a:p>
        </p:txBody>
      </p:sp>
      <p:pic>
        <p:nvPicPr>
          <p:cNvPr id="30" name="Picture 29">
            <a:hlinkClick r:id="rId5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026339"/>
            <a:ext cx="1217004" cy="9127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26" name="Picture 2" descr="C:\Users\Steve Wyborney\Desktop\20 Days Title Pic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4036" y="3996598"/>
            <a:ext cx="1240944" cy="930708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C:\Users\Steve Wyborney\Desktop\SPLAT blog post folder\Splat Promo Images and GIFs\Splat Level 3 B.jp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1875291" y="4927305"/>
            <a:ext cx="11240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50 Splat! Lessons </a:t>
            </a:r>
            <a:endParaRPr lang="en-US" sz="1000" b="1" dirty="0"/>
          </a:p>
        </p:txBody>
      </p:sp>
      <p:pic>
        <p:nvPicPr>
          <p:cNvPr id="16" name="Picture 7" descr="C:\Users\Steve Wyborney\Desktop\Splat Promos HUGE SET\Slide6.JP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821" y="4024692"/>
            <a:ext cx="1219200" cy="914400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3065249" y="4962428"/>
            <a:ext cx="15199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Original 20 Fraction Splat! Lessons</a:t>
            </a:r>
            <a:endParaRPr lang="en-US" sz="10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0" y="3733800"/>
            <a:ext cx="302358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/>
              <a:t>More Free, Downloadable Resources From Blog Posts</a:t>
            </a:r>
          </a:p>
        </p:txBody>
      </p:sp>
      <p:sp>
        <p:nvSpPr>
          <p:cNvPr id="20" name="TextBox 19">
            <a:hlinkClick r:id="rId13"/>
          </p:cNvPr>
          <p:cNvSpPr txBox="1"/>
          <p:nvPr/>
        </p:nvSpPr>
        <p:spPr>
          <a:xfrm>
            <a:off x="7446040" y="4927306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20 Days of Number Sense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&amp; Rich Math Talk</a:t>
            </a:r>
            <a:endParaRPr lang="en-US" sz="1000" b="1" dirty="0"/>
          </a:p>
        </p:txBody>
      </p:sp>
      <p:pic>
        <p:nvPicPr>
          <p:cNvPr id="28" name="Picture 2" descr="C:\Users\Steve Wyborney\Desktop\8.8.2018 Desktop\Estimation Clipboard Desktop Materials\Bundle 1 Glasses Pic.jpg">
            <a:hlinkClick r:id="rId14"/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4294" y="4027311"/>
            <a:ext cx="1250801" cy="938101"/>
          </a:xfrm>
          <a:prstGeom prst="rect">
            <a:avLst/>
          </a:prstGeom>
          <a:noFill/>
          <a:ln w="19050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28"/>
          <p:cNvSpPr txBox="1"/>
          <p:nvPr/>
        </p:nvSpPr>
        <p:spPr>
          <a:xfrm>
            <a:off x="4358813" y="4953000"/>
            <a:ext cx="1815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hlinkClick r:id="rId16"/>
              </a:rPr>
              <a:t>The Original 40 Estimation Clipboard Sets</a:t>
            </a:r>
            <a:endParaRPr lang="en-US" sz="1000" b="1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3753654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0" y="54102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3">
            <a:hlinkClick r:id="rId17"/>
          </p:cNvPr>
          <p:cNvPicPr>
            <a:picLocks noChangeAspect="1" noChangeArrowheads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424"/>
          <a:stretch/>
        </p:blipFill>
        <p:spPr bwMode="auto">
          <a:xfrm>
            <a:off x="5105400" y="5496163"/>
            <a:ext cx="3733800" cy="1285637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6" name="TextBox 35">
            <a:hlinkClick r:id="rId5"/>
          </p:cNvPr>
          <p:cNvSpPr txBox="1"/>
          <p:nvPr/>
        </p:nvSpPr>
        <p:spPr>
          <a:xfrm>
            <a:off x="439513" y="4939092"/>
            <a:ext cx="109998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5"/>
              </a:rPr>
              <a:t>51 </a:t>
            </a:r>
            <a:r>
              <a:rPr lang="en-US" sz="1000" b="1" dirty="0" err="1">
                <a:hlinkClick r:id="rId5"/>
              </a:rPr>
              <a:t>Esti</a:t>
            </a:r>
            <a:r>
              <a:rPr lang="en-US" sz="1000" b="1" dirty="0">
                <a:hlinkClick r:id="rId5"/>
              </a:rPr>
              <a:t>-Mysteries</a:t>
            </a:r>
            <a:endParaRPr lang="en-US" sz="1000" b="1" dirty="0"/>
          </a:p>
        </p:txBody>
      </p:sp>
      <p:sp>
        <p:nvSpPr>
          <p:cNvPr id="37" name="TextBox 36"/>
          <p:cNvSpPr txBox="1"/>
          <p:nvPr/>
        </p:nvSpPr>
        <p:spPr>
          <a:xfrm>
            <a:off x="0" y="5458361"/>
            <a:ext cx="525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 dirty="0"/>
              <a:t>The Multiplication Course (the free course for students and teachers, posted in 2020)</a:t>
            </a:r>
          </a:p>
          <a:p>
            <a:endParaRPr lang="en-US" sz="1000" b="1" dirty="0"/>
          </a:p>
          <a:p>
            <a:r>
              <a:rPr lang="en-US" sz="1000" b="1" dirty="0"/>
              <a:t>For more information read the blog post about The Multiplication Course </a:t>
            </a:r>
            <a:r>
              <a:rPr lang="en-US" sz="1000" b="1" dirty="0">
                <a:hlinkClick r:id="rId19"/>
              </a:rPr>
              <a:t>here</a:t>
            </a:r>
            <a:r>
              <a:rPr lang="en-US" sz="1000" b="1" dirty="0"/>
              <a:t>. </a:t>
            </a:r>
          </a:p>
          <a:p>
            <a:endParaRPr lang="en-US" sz="1000" b="1" dirty="0"/>
          </a:p>
          <a:p>
            <a:r>
              <a:rPr lang="en-US" sz="1000" b="1" dirty="0"/>
              <a:t>To view the course on YouTube:</a:t>
            </a:r>
          </a:p>
          <a:p>
            <a:pPr marL="342900" indent="-342900">
              <a:buAutoNum type="arabicPeriod"/>
            </a:pPr>
            <a:r>
              <a:rPr lang="en-US" sz="1000" b="1" dirty="0"/>
              <a:t>Click </a:t>
            </a:r>
            <a:r>
              <a:rPr lang="en-US" sz="1000" b="1" dirty="0">
                <a:hlinkClick r:id="rId17"/>
              </a:rPr>
              <a:t>here</a:t>
            </a:r>
            <a:r>
              <a:rPr lang="en-US" sz="1000" b="1" dirty="0"/>
              <a:t> to see the chapter playlists on my YouTube channel.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You’ll see all 12 chapters in the course.</a:t>
            </a:r>
          </a:p>
          <a:p>
            <a:pPr marL="342900" indent="-342900">
              <a:buAutoNum type="arabicPeriod"/>
            </a:pPr>
            <a:r>
              <a:rPr lang="en-US" sz="1000" b="1" dirty="0"/>
              <a:t>Each chapter includes a sequence of lessons for students.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E1C72D34-4448-4691-816D-BA6D6D312D23}"/>
              </a:ext>
            </a:extLst>
          </p:cNvPr>
          <p:cNvCxnSpPr/>
          <p:nvPr/>
        </p:nvCxnSpPr>
        <p:spPr>
          <a:xfrm>
            <a:off x="0" y="1905000"/>
            <a:ext cx="9144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>
            <a:extLst>
              <a:ext uri="{FF2B5EF4-FFF2-40B4-BE49-F238E27FC236}">
                <a16:creationId xmlns:a16="http://schemas.microsoft.com/office/drawing/2014/main" id="{0A48763A-117D-4E06-A282-445DE11ADFC2}"/>
              </a:ext>
            </a:extLst>
          </p:cNvPr>
          <p:cNvSpPr txBox="1"/>
          <p:nvPr/>
        </p:nvSpPr>
        <p:spPr>
          <a:xfrm>
            <a:off x="3676895" y="3261284"/>
            <a:ext cx="167064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More Estimation Clipboards</a:t>
            </a:r>
            <a:endParaRPr lang="en-US" sz="1000" b="1" dirty="0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2A63AEC-690B-4960-B022-F4F6B8139EB5}"/>
              </a:ext>
            </a:extLst>
          </p:cNvPr>
          <p:cNvSpPr txBox="1"/>
          <p:nvPr/>
        </p:nvSpPr>
        <p:spPr>
          <a:xfrm>
            <a:off x="7613276" y="3261284"/>
            <a:ext cx="14398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(2021-2022)</a:t>
            </a:r>
          </a:p>
          <a:p>
            <a:pPr algn="ctr"/>
            <a:r>
              <a:rPr lang="en-US" sz="1000" b="1" dirty="0">
                <a:hlinkClick r:id="rId21"/>
              </a:rPr>
              <a:t>150 New </a:t>
            </a:r>
            <a:r>
              <a:rPr lang="en-US" sz="1000" b="1" dirty="0" err="1">
                <a:hlinkClick r:id="rId21"/>
              </a:rPr>
              <a:t>Esti</a:t>
            </a:r>
            <a:r>
              <a:rPr lang="en-US" sz="1000" b="1" dirty="0">
                <a:hlinkClick r:id="rId21"/>
              </a:rPr>
              <a:t>-Mysteries</a:t>
            </a:r>
            <a:endParaRPr lang="en-US" sz="1000" b="1" dirty="0"/>
          </a:p>
        </p:txBody>
      </p:sp>
      <p:pic>
        <p:nvPicPr>
          <p:cNvPr id="8" name="Picture 7">
            <a:hlinkClick r:id="rId22"/>
            <a:extLst>
              <a:ext uri="{FF2B5EF4-FFF2-40B4-BE49-F238E27FC236}">
                <a16:creationId xmlns:a16="http://schemas.microsoft.com/office/drawing/2014/main" id="{565CE31B-6FF6-CBEC-F5C1-0087A949A115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6692" y="2346884"/>
            <a:ext cx="1268884" cy="951663"/>
          </a:xfrm>
          <a:prstGeom prst="rect">
            <a:avLst/>
          </a:prstGeom>
        </p:spPr>
      </p:pic>
      <p:pic>
        <p:nvPicPr>
          <p:cNvPr id="9" name="Picture 8">
            <a:hlinkClick r:id="rId21"/>
            <a:extLst>
              <a:ext uri="{FF2B5EF4-FFF2-40B4-BE49-F238E27FC236}">
                <a16:creationId xmlns:a16="http://schemas.microsoft.com/office/drawing/2014/main" id="{7294A5E7-6465-2C7A-B279-98132CD0BE90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928" y="2325157"/>
            <a:ext cx="1256957" cy="942717"/>
          </a:xfrm>
          <a:prstGeom prst="rect">
            <a:avLst/>
          </a:prstGeom>
        </p:spPr>
      </p:pic>
      <p:pic>
        <p:nvPicPr>
          <p:cNvPr id="10" name="Picture 9">
            <a:hlinkClick r:id="rId20"/>
            <a:extLst>
              <a:ext uri="{FF2B5EF4-FFF2-40B4-BE49-F238E27FC236}">
                <a16:creationId xmlns:a16="http://schemas.microsoft.com/office/drawing/2014/main" id="{A61A015F-A3DD-C33E-5674-FFD01B639BD5}"/>
              </a:ext>
            </a:extLst>
          </p:cNvPr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0" y="2324525"/>
            <a:ext cx="1257798" cy="94334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0DD3DD6-8471-9459-A560-980976BDD3D4}"/>
              </a:ext>
            </a:extLst>
          </p:cNvPr>
          <p:cNvSpPr txBox="1"/>
          <p:nvPr/>
        </p:nvSpPr>
        <p:spPr>
          <a:xfrm>
            <a:off x="9145" y="1933708"/>
            <a:ext cx="3117579" cy="2462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1000" b="1" dirty="0"/>
              <a:t>Daily Resources Posted in the 2022-2023 School Year</a:t>
            </a:r>
          </a:p>
        </p:txBody>
      </p:sp>
      <p:pic>
        <p:nvPicPr>
          <p:cNvPr id="13" name="Picture 12">
            <a:hlinkClick r:id="rId26"/>
            <a:extLst>
              <a:ext uri="{FF2B5EF4-FFF2-40B4-BE49-F238E27FC236}">
                <a16:creationId xmlns:a16="http://schemas.microsoft.com/office/drawing/2014/main" id="{50AFCAEC-D77A-9618-0D24-185606441284}"/>
              </a:ext>
            </a:extLst>
          </p:cNvPr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60" y="2371729"/>
            <a:ext cx="1268884" cy="951663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55355F04-8178-8448-EF5C-1066723CB25B}"/>
              </a:ext>
            </a:extLst>
          </p:cNvPr>
          <p:cNvSpPr txBox="1"/>
          <p:nvPr/>
        </p:nvSpPr>
        <p:spPr>
          <a:xfrm>
            <a:off x="2999317" y="31044"/>
            <a:ext cx="311757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New Materials for 2023-2024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ED33C7A7-D0BA-F0B4-A9C8-9EE85018BD4F}"/>
              </a:ext>
            </a:extLst>
          </p:cNvPr>
          <p:cNvSpPr txBox="1"/>
          <p:nvPr/>
        </p:nvSpPr>
        <p:spPr>
          <a:xfrm>
            <a:off x="2108388" y="3287597"/>
            <a:ext cx="12057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" action="ppaction://noaction"/>
              </a:rPr>
              <a:t>The 3-Container </a:t>
            </a:r>
          </a:p>
          <a:p>
            <a:pPr algn="ctr"/>
            <a:r>
              <a:rPr lang="en-US" sz="1000" b="1" dirty="0">
                <a:hlinkClick r:id="" action="ppaction://noaction"/>
              </a:rPr>
              <a:t>Estimation Routine</a:t>
            </a:r>
            <a:endParaRPr lang="en-US" sz="1000" b="1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DDFEC3F-B666-A746-626C-0D5F1996BD9B}"/>
              </a:ext>
            </a:extLst>
          </p:cNvPr>
          <p:cNvSpPr txBox="1"/>
          <p:nvPr/>
        </p:nvSpPr>
        <p:spPr>
          <a:xfrm>
            <a:off x="255134" y="3304474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6"/>
              </a:rPr>
              <a:t>170 New </a:t>
            </a:r>
            <a:r>
              <a:rPr lang="en-US" sz="1000" b="1" dirty="0" err="1">
                <a:hlinkClick r:id="rId26"/>
              </a:rPr>
              <a:t>Esti</a:t>
            </a:r>
            <a:r>
              <a:rPr lang="en-US" sz="1000" b="1" dirty="0">
                <a:hlinkClick r:id="rId26"/>
              </a:rPr>
              <a:t>-Mysteries</a:t>
            </a:r>
            <a:endParaRPr lang="en-US" sz="1000" b="1" dirty="0"/>
          </a:p>
        </p:txBody>
      </p: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BC8EB76B-FFB7-5C9F-384F-D23CBE374115}"/>
              </a:ext>
            </a:extLst>
          </p:cNvPr>
          <p:cNvCxnSpPr>
            <a:cxnSpLocks/>
          </p:cNvCxnSpPr>
          <p:nvPr/>
        </p:nvCxnSpPr>
        <p:spPr>
          <a:xfrm>
            <a:off x="5329694" y="1889684"/>
            <a:ext cx="0" cy="186397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5" name="Picture 54">
            <a:hlinkClick r:id="rId28"/>
            <a:extLst>
              <a:ext uri="{FF2B5EF4-FFF2-40B4-BE49-F238E27FC236}">
                <a16:creationId xmlns:a16="http://schemas.microsoft.com/office/drawing/2014/main" id="{62FDD34A-EBF7-08E6-D0B0-F06A8F0155E8}"/>
              </a:ext>
            </a:extLst>
          </p:cNvPr>
          <p:cNvPicPr>
            <a:picLocks noChangeAspect="1"/>
          </p:cNvPicPr>
          <p:nvPr/>
        </p:nvPicPr>
        <p:blipFill rotWithShape="1">
          <a:blip r:embed="rId29"/>
          <a:srcRect l="22331" t="7030" r="29922" b="7483"/>
          <a:stretch/>
        </p:blipFill>
        <p:spPr>
          <a:xfrm>
            <a:off x="5894198" y="1987784"/>
            <a:ext cx="896457" cy="1070170"/>
          </a:xfrm>
          <a:prstGeom prst="rect">
            <a:avLst/>
          </a:prstGeom>
        </p:spPr>
      </p:pic>
      <p:sp>
        <p:nvSpPr>
          <p:cNvPr id="56" name="TextBox 55">
            <a:extLst>
              <a:ext uri="{FF2B5EF4-FFF2-40B4-BE49-F238E27FC236}">
                <a16:creationId xmlns:a16="http://schemas.microsoft.com/office/drawing/2014/main" id="{F786F18D-77CC-5EE1-D752-C85A1578DE1B}"/>
              </a:ext>
            </a:extLst>
          </p:cNvPr>
          <p:cNvSpPr txBox="1"/>
          <p:nvPr/>
        </p:nvSpPr>
        <p:spPr>
          <a:xfrm>
            <a:off x="5248167" y="3035868"/>
            <a:ext cx="22306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/>
              <a:t>The Multiplication Advantage!</a:t>
            </a:r>
          </a:p>
          <a:p>
            <a:pPr algn="ctr"/>
            <a:r>
              <a:rPr lang="en-US" sz="1000" b="1" dirty="0"/>
              <a:t>Ask your school to purchase a copy </a:t>
            </a:r>
          </a:p>
          <a:p>
            <a:pPr algn="ctr"/>
            <a:r>
              <a:rPr lang="en-US" sz="1000" b="1" dirty="0"/>
              <a:t>for every student in your class.</a:t>
            </a:r>
          </a:p>
          <a:p>
            <a:pPr algn="ctr"/>
            <a:r>
              <a:rPr lang="en-US" sz="1000" b="1" dirty="0">
                <a:hlinkClick r:id="rId28"/>
              </a:rPr>
              <a:t>Learn more here.</a:t>
            </a:r>
            <a:endParaRPr lang="en-US" sz="1000" b="1" dirty="0"/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3F0858A-FC5E-EC76-D956-3D51D76B333A}"/>
              </a:ext>
            </a:extLst>
          </p:cNvPr>
          <p:cNvSpPr txBox="1"/>
          <p:nvPr/>
        </p:nvSpPr>
        <p:spPr>
          <a:xfrm>
            <a:off x="7192599" y="1312494"/>
            <a:ext cx="19143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The Mystery Number in the Box</a:t>
            </a:r>
          </a:p>
          <a:p>
            <a:pPr algn="ctr"/>
            <a:r>
              <a:rPr lang="en-US" sz="1000" b="1" dirty="0"/>
              <a:t>60-Second Math Mystery Videos</a:t>
            </a:r>
          </a:p>
          <a:p>
            <a:pPr algn="ctr"/>
            <a:r>
              <a:rPr lang="en-US" sz="1000" b="1" dirty="0">
                <a:hlinkClick r:id="rId30"/>
              </a:rPr>
              <a:t>View the entire playlist here.</a:t>
            </a:r>
            <a:endParaRPr lang="en-US" sz="1000" b="1" dirty="0"/>
          </a:p>
        </p:txBody>
      </p:sp>
      <p:pic>
        <p:nvPicPr>
          <p:cNvPr id="63" name="Picture 62">
            <a:hlinkClick r:id="rId30"/>
            <a:extLst>
              <a:ext uri="{FF2B5EF4-FFF2-40B4-BE49-F238E27FC236}">
                <a16:creationId xmlns:a16="http://schemas.microsoft.com/office/drawing/2014/main" id="{C4968D9B-B728-81CF-B53E-2004761484DF}"/>
              </a:ext>
            </a:extLst>
          </p:cNvPr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4526" y="418447"/>
            <a:ext cx="1670454" cy="939630"/>
          </a:xfrm>
          <a:prstGeom prst="rect">
            <a:avLst/>
          </a:prstGeom>
        </p:spPr>
      </p:pic>
      <p:cxnSp>
        <p:nvCxnSpPr>
          <p:cNvPr id="2050" name="Straight Connector 2049">
            <a:extLst>
              <a:ext uri="{FF2B5EF4-FFF2-40B4-BE49-F238E27FC236}">
                <a16:creationId xmlns:a16="http://schemas.microsoft.com/office/drawing/2014/main" id="{690729C5-8012-11D3-1E72-C7C3AB331DE3}"/>
              </a:ext>
            </a:extLst>
          </p:cNvPr>
          <p:cNvCxnSpPr>
            <a:cxnSpLocks/>
          </p:cNvCxnSpPr>
          <p:nvPr/>
        </p:nvCxnSpPr>
        <p:spPr>
          <a:xfrm>
            <a:off x="7478854" y="1905000"/>
            <a:ext cx="0" cy="18486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2052">
            <a:hlinkClick r:id="rId32"/>
            <a:extLst>
              <a:ext uri="{FF2B5EF4-FFF2-40B4-BE49-F238E27FC236}">
                <a16:creationId xmlns:a16="http://schemas.microsoft.com/office/drawing/2014/main" id="{C086B83B-09CF-DEDA-3860-A45E76297132}"/>
              </a:ext>
            </a:extLst>
      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2256288" y="548717"/>
            <a:ext cx="1403730" cy="723896"/>
          </a:xfrm>
          <a:prstGeom prst="rect">
            <a:avLst/>
          </a:prstGeom>
        </p:spPr>
      </p:pic>
      <p:sp>
        <p:nvSpPr>
          <p:cNvPr id="2054" name="TextBox 2053">
            <a:extLst>
              <a:ext uri="{FF2B5EF4-FFF2-40B4-BE49-F238E27FC236}">
                <a16:creationId xmlns:a16="http://schemas.microsoft.com/office/drawing/2014/main" id="{72237237-E815-441D-416F-7A3B6B41C1C7}"/>
              </a:ext>
            </a:extLst>
          </p:cNvPr>
          <p:cNvSpPr txBox="1"/>
          <p:nvPr/>
        </p:nvSpPr>
        <p:spPr>
          <a:xfrm>
            <a:off x="2321192" y="1266458"/>
            <a:ext cx="122020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How do I subscribe </a:t>
            </a:r>
          </a:p>
          <a:p>
            <a:pPr algn="ctr"/>
            <a:r>
              <a:rPr lang="en-US" sz="1000" b="1" dirty="0"/>
              <a:t>to the mailing list?</a:t>
            </a:r>
            <a:endParaRPr lang="en-US" sz="1000" b="1" dirty="0">
              <a:hlinkClick r:id="rId30"/>
            </a:endParaRPr>
          </a:p>
          <a:p>
            <a:pPr algn="ctr"/>
            <a:r>
              <a:rPr lang="en-US" sz="1000" b="1" dirty="0">
                <a:hlinkClick r:id="rId32"/>
              </a:rPr>
              <a:t>Sign Up Here</a:t>
            </a:r>
            <a:endParaRPr lang="en-US" sz="1000" b="1" dirty="0"/>
          </a:p>
        </p:txBody>
      </p:sp>
      <p:pic>
        <p:nvPicPr>
          <p:cNvPr id="2060" name="Picture 2059">
            <a:hlinkClick r:id="rId34"/>
            <a:extLst>
              <a:ext uri="{FF2B5EF4-FFF2-40B4-BE49-F238E27FC236}">
                <a16:creationId xmlns:a16="http://schemas.microsoft.com/office/drawing/2014/main" id="{F6352322-9D1F-9B55-BBD3-079DC2ED4676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541" y="396880"/>
            <a:ext cx="1501610" cy="1126208"/>
          </a:xfrm>
          <a:prstGeom prst="rect">
            <a:avLst/>
          </a:prstGeom>
        </p:spPr>
      </p:pic>
      <p:sp>
        <p:nvSpPr>
          <p:cNvPr id="2061" name="TextBox 2060">
            <a:extLst>
              <a:ext uri="{FF2B5EF4-FFF2-40B4-BE49-F238E27FC236}">
                <a16:creationId xmlns:a16="http://schemas.microsoft.com/office/drawing/2014/main" id="{44EB9C8D-A69C-9569-03F7-4C5981756F77}"/>
              </a:ext>
            </a:extLst>
          </p:cNvPr>
          <p:cNvSpPr txBox="1"/>
          <p:nvPr/>
        </p:nvSpPr>
        <p:spPr>
          <a:xfrm>
            <a:off x="3896028" y="1550225"/>
            <a:ext cx="143981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34"/>
              </a:rPr>
              <a:t>100 New Esti-Mysteries</a:t>
            </a:r>
            <a:endParaRPr lang="en-US" sz="1000" b="1" dirty="0">
              <a:hlinkClick r:id="rId30"/>
            </a:endParaRPr>
          </a:p>
        </p:txBody>
      </p:sp>
      <p:pic>
        <p:nvPicPr>
          <p:cNvPr id="3" name="Picture 2">
            <a:hlinkClick r:id="rId20"/>
            <a:extLst>
              <a:ext uri="{FF2B5EF4-FFF2-40B4-BE49-F238E27FC236}">
                <a16:creationId xmlns:a16="http://schemas.microsoft.com/office/drawing/2014/main" id="{45302E3A-5E38-CF80-A516-5E68FE980C92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617" y="400995"/>
            <a:ext cx="1490635" cy="111797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FE472EC-3976-3D46-2801-34D8480C6777}"/>
              </a:ext>
            </a:extLst>
          </p:cNvPr>
          <p:cNvSpPr txBox="1"/>
          <p:nvPr/>
        </p:nvSpPr>
        <p:spPr>
          <a:xfrm>
            <a:off x="5545051" y="1559148"/>
            <a:ext cx="162576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>
                <a:hlinkClick r:id="rId20"/>
              </a:rPr>
              <a:t>New Estimation Clipboards</a:t>
            </a:r>
            <a:endParaRPr lang="en-US" sz="1000" b="1" dirty="0"/>
          </a:p>
        </p:txBody>
      </p:sp>
      <p:pic>
        <p:nvPicPr>
          <p:cNvPr id="5" name="Picture 4">
            <a:hlinkClick r:id="rId37"/>
            <a:extLst>
              <a:ext uri="{FF2B5EF4-FFF2-40B4-BE49-F238E27FC236}">
                <a16:creationId xmlns:a16="http://schemas.microsoft.com/office/drawing/2014/main" id="{6FD98D1B-C6CD-E00D-5C61-F54ED4CB0B07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98" y="269989"/>
            <a:ext cx="1770096" cy="99568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D0A3F41-74A7-4E82-801F-C909D03E8751}"/>
              </a:ext>
            </a:extLst>
          </p:cNvPr>
          <p:cNvSpPr txBox="1"/>
          <p:nvPr/>
        </p:nvSpPr>
        <p:spPr>
          <a:xfrm>
            <a:off x="80789" y="1250626"/>
            <a:ext cx="2141933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b="1" dirty="0"/>
              <a:t>Leaping Numbers Pattern Challenges</a:t>
            </a:r>
          </a:p>
          <a:p>
            <a:pPr algn="ctr"/>
            <a:r>
              <a:rPr lang="en-US" sz="1000" b="1" dirty="0"/>
              <a:t>Perfect for Leap Day!</a:t>
            </a:r>
          </a:p>
          <a:p>
            <a:pPr algn="ctr"/>
            <a:r>
              <a:rPr lang="en-US" sz="1000" b="1" dirty="0">
                <a:hlinkClick r:id="rId37"/>
              </a:rPr>
              <a:t>View the entire playlist here.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1076262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10848</TotalTime>
  <Words>720</Words>
  <Application>Microsoft Office PowerPoint</Application>
  <PresentationFormat>On-screen Show (4:3)</PresentationFormat>
  <Paragraphs>221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Toshiba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Wyborney</dc:creator>
  <cp:lastModifiedBy>Steve Wyborney</cp:lastModifiedBy>
  <cp:revision>206</cp:revision>
  <dcterms:created xsi:type="dcterms:W3CDTF">2020-11-09T02:38:45Z</dcterms:created>
  <dcterms:modified xsi:type="dcterms:W3CDTF">2024-03-19T00:16:00Z</dcterms:modified>
</cp:coreProperties>
</file>