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7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B050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8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image" Target="../media/image8.png"/><Relationship Id="rId26" Type="http://schemas.openxmlformats.org/officeDocument/2006/relationships/hyperlink" Target="https://stevewyborney.com/2022/10/170-new-esti-mysteries/" TargetMode="External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1/11/150-new-esti-mysteries/" TargetMode="External"/><Relationship Id="rId34" Type="http://schemas.openxmlformats.org/officeDocument/2006/relationships/hyperlink" Target="https://stevewyborney.com/2023/10/100-new-esti-myst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www.youtube.com/c/SteveWyborneyMath/playlists?view=1&amp;sort=da&amp;flow=grid" TargetMode="External"/><Relationship Id="rId25" Type="http://schemas.openxmlformats.org/officeDocument/2006/relationships/image" Target="../media/image11.jpeg"/><Relationship Id="rId3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hyperlink" Target="https://stevewyborney.com/2021/10/new-estimation-clipboards/" TargetMode="Externa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0.png"/><Relationship Id="rId32" Type="http://schemas.openxmlformats.org/officeDocument/2006/relationships/hyperlink" Target="https://stevewyborney.com/subscribe/" TargetMode="External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image" Target="../media/image9.jpeg"/><Relationship Id="rId28" Type="http://schemas.openxmlformats.org/officeDocument/2006/relationships/hyperlink" Target="https://stevewyborney.com/2022/10/the-multiplication-advantage-journey-into-multiplication/" TargetMode="External"/><Relationship Id="rId10" Type="http://schemas.openxmlformats.org/officeDocument/2006/relationships/image" Target="../media/image5.jpeg"/><Relationship Id="rId19" Type="http://schemas.openxmlformats.org/officeDocument/2006/relationships/hyperlink" Target="https://stevewyborney.com/2020/08/the-multiplication-course-by-steve-wyborney/" TargetMode="External"/><Relationship Id="rId31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hyperlink" Target="https://stevewyborney.com/2022/10/the-3-container-estimation-routine/" TargetMode="External"/><Relationship Id="rId27" Type="http://schemas.openxmlformats.org/officeDocument/2006/relationships/image" Target="../media/image12.jpeg"/><Relationship Id="rId30" Type="http://schemas.openxmlformats.org/officeDocument/2006/relationships/hyperlink" Target="https://www.youtube.com/playlist?list=PL9womXq-z7vDLjIwouzpUrSoD7g6Lokt8" TargetMode="External"/><Relationship Id="rId35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“Fishing for Four”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72E6F-FE30-6B68-BA3E-A220AA1CDB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0"/>
          <a:stretch/>
        </p:blipFill>
        <p:spPr>
          <a:xfrm>
            <a:off x="0" y="0"/>
            <a:ext cx="41148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fish are there?  That includes the ones in the vase AND the one outside the vase.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E15BC-980A-2084-EF6F-03B3CEA98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0"/>
          <a:stretch/>
        </p:blipFill>
        <p:spPr>
          <a:xfrm>
            <a:off x="0" y="0"/>
            <a:ext cx="41148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less than 30.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What is the number on the yellow fish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outside the vase? 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That will be important soon.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There is a 4 on the fish outside the vase.  The answer includes the digit 4.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has 2 digits.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2A7916-BED9-C508-AAE8-67B1DA171130}"/>
              </a:ext>
            </a:extLst>
          </p:cNvPr>
          <p:cNvSpPr/>
          <p:nvPr/>
        </p:nvSpPr>
        <p:spPr>
          <a:xfrm>
            <a:off x="2209800" y="152399"/>
            <a:ext cx="2667000" cy="7620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How many fish are there?  That includes the ones in the vase AND the one outside the vase.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3D19CE-1084-FAC7-15E0-661C5B8A9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465409"/>
              </p:ext>
            </p:extLst>
          </p:nvPr>
        </p:nvGraphicFramePr>
        <p:xfrm>
          <a:off x="3505200" y="5486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9405295-F93D-BA67-8E4E-350F3FD28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739166"/>
              </p:ext>
            </p:extLst>
          </p:nvPr>
        </p:nvGraphicFramePr>
        <p:xfrm>
          <a:off x="3505200" y="5486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6DAC507-4161-C473-0304-EE45ED50B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125213"/>
              </p:ext>
            </p:extLst>
          </p:nvPr>
        </p:nvGraphicFramePr>
        <p:xfrm>
          <a:off x="3505200" y="5486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21C7BD1-CE87-5C22-3DFB-6C1B12652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023832"/>
              </p:ext>
            </p:extLst>
          </p:nvPr>
        </p:nvGraphicFramePr>
        <p:xfrm>
          <a:off x="3505200" y="54864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DC5B6B-51B1-4C21-274F-78FBCAC316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0"/>
          <a:stretch/>
        </p:blipFill>
        <p:spPr>
          <a:xfrm>
            <a:off x="0" y="0"/>
            <a:ext cx="41148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E5918F-FE4A-F2BE-2DA4-551FC2502E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0"/>
          <a:stretch/>
        </p:blipFill>
        <p:spPr>
          <a:xfrm>
            <a:off x="0" y="0"/>
            <a:ext cx="41148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24 fish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4024692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80714" y="4953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6339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3996598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291" y="492730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5249" y="4962428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More Free, Downloadable Resources From Blog Posts</a:t>
            </a:r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446040" y="492730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4027311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8813" y="4953000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5365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7"/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5496163"/>
            <a:ext cx="3733800" cy="1285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5"/>
          </p:cNvPr>
          <p:cNvSpPr txBox="1"/>
          <p:nvPr/>
        </p:nvSpPr>
        <p:spPr>
          <a:xfrm>
            <a:off x="439513" y="493909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583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The Multiplication Course (the free course for students and teachers, posted in 2020)</a:t>
            </a:r>
          </a:p>
          <a:p>
            <a:endParaRPr lang="en-US" sz="1000" b="1" dirty="0"/>
          </a:p>
          <a:p>
            <a:r>
              <a:rPr lang="en-US" sz="1000" b="1" dirty="0"/>
              <a:t>For more information read the blog post about The Multiplication Course </a:t>
            </a:r>
            <a:r>
              <a:rPr lang="en-US" sz="1000" b="1" dirty="0">
                <a:hlinkClick r:id="rId19"/>
              </a:rPr>
              <a:t>here</a:t>
            </a:r>
            <a:r>
              <a:rPr lang="en-US" sz="1000" b="1" dirty="0"/>
              <a:t>. </a:t>
            </a:r>
          </a:p>
          <a:p>
            <a:endParaRPr lang="en-US" sz="1000" b="1" dirty="0"/>
          </a:p>
          <a:p>
            <a:r>
              <a:rPr lang="en-US" sz="1000" b="1" dirty="0"/>
              <a:t>To view the course on YouTube:</a:t>
            </a:r>
          </a:p>
          <a:p>
            <a:pPr marL="342900" indent="-342900">
              <a:buAutoNum type="arabicPeriod"/>
            </a:pPr>
            <a:r>
              <a:rPr lang="en-US" sz="1000" b="1" dirty="0"/>
              <a:t>Click </a:t>
            </a:r>
            <a:r>
              <a:rPr lang="en-US" sz="1000" b="1" dirty="0">
                <a:hlinkClick r:id="rId17"/>
              </a:rPr>
              <a:t>here</a:t>
            </a:r>
            <a:r>
              <a:rPr lang="en-US" sz="1000" b="1" dirty="0"/>
              <a:t> 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You’ll see all 12 chapters in the course.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Each chapter includes a sequence of lessons for students.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72D34-4448-4691-816D-BA6D6D312D23}"/>
              </a:ext>
            </a:extLst>
          </p:cNvPr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3676895" y="3261284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0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613276" y="3261284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1"/>
              </a:rPr>
              <a:t>150 New </a:t>
            </a:r>
            <a:r>
              <a:rPr lang="en-US" sz="1000" b="1" dirty="0" err="1">
                <a:hlinkClick r:id="rId21"/>
              </a:rPr>
              <a:t>Esti</a:t>
            </a:r>
            <a:r>
              <a:rPr lang="en-US" sz="1000" b="1" dirty="0">
                <a:hlinkClick r:id="rId21"/>
              </a:rPr>
              <a:t>-Mysteries</a:t>
            </a:r>
            <a:endParaRPr lang="en-US" sz="1000" b="1" dirty="0"/>
          </a:p>
        </p:txBody>
      </p:sp>
      <p:pic>
        <p:nvPicPr>
          <p:cNvPr id="8" name="Picture 7">
            <a:hlinkClick r:id="rId22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92" y="2346884"/>
            <a:ext cx="1268884" cy="951663"/>
          </a:xfrm>
          <a:prstGeom prst="rect">
            <a:avLst/>
          </a:prstGeom>
        </p:spPr>
      </p:pic>
      <p:pic>
        <p:nvPicPr>
          <p:cNvPr id="9" name="Picture 8">
            <a:hlinkClick r:id="rId21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28" y="2325157"/>
            <a:ext cx="1256957" cy="942717"/>
          </a:xfrm>
          <a:prstGeom prst="rect">
            <a:avLst/>
          </a:prstGeom>
        </p:spPr>
      </p:pic>
      <p:pic>
        <p:nvPicPr>
          <p:cNvPr id="10" name="Picture 9">
            <a:hlinkClick r:id="rId20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10" y="2324525"/>
            <a:ext cx="1257798" cy="94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D3DD6-8471-9459-A560-980976BDD3D4}"/>
              </a:ext>
            </a:extLst>
          </p:cNvPr>
          <p:cNvSpPr txBox="1"/>
          <p:nvPr/>
        </p:nvSpPr>
        <p:spPr>
          <a:xfrm>
            <a:off x="9145" y="1933708"/>
            <a:ext cx="31175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Daily Resources Posted in the 2022-2023 School Year</a:t>
            </a:r>
          </a:p>
        </p:txBody>
      </p:sp>
      <p:pic>
        <p:nvPicPr>
          <p:cNvPr id="13" name="Picture 12">
            <a:hlinkClick r:id="rId26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0" y="2371729"/>
            <a:ext cx="1268884" cy="9516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2999317" y="31044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Materials for 2023-2024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2108388" y="3287597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255134" y="3304474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6"/>
              </a:rPr>
              <a:t>170 New </a:t>
            </a:r>
            <a:r>
              <a:rPr lang="en-US" sz="1000" b="1" dirty="0" err="1">
                <a:hlinkClick r:id="rId26"/>
              </a:rPr>
              <a:t>Esti</a:t>
            </a:r>
            <a:r>
              <a:rPr lang="en-US" sz="1000" b="1" dirty="0">
                <a:hlinkClick r:id="rId26"/>
              </a:rPr>
              <a:t>-Mysteries</a:t>
            </a:r>
            <a:endParaRPr lang="en-US" sz="1000" b="1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C8EB76B-FFB7-5C9F-384F-D23CBE374115}"/>
              </a:ext>
            </a:extLst>
          </p:cNvPr>
          <p:cNvCxnSpPr>
            <a:cxnSpLocks/>
          </p:cNvCxnSpPr>
          <p:nvPr/>
        </p:nvCxnSpPr>
        <p:spPr>
          <a:xfrm>
            <a:off x="5329694" y="1889684"/>
            <a:ext cx="0" cy="18639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hlinkClick r:id="rId28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22331" t="7030" r="29922" b="7483"/>
          <a:stretch/>
        </p:blipFill>
        <p:spPr>
          <a:xfrm>
            <a:off x="5894198" y="1987784"/>
            <a:ext cx="896457" cy="107017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48167" y="3035868"/>
            <a:ext cx="2230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The Multiplication Advantage!</a:t>
            </a:r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  <a:p>
            <a:pPr algn="ctr"/>
            <a:r>
              <a:rPr lang="en-US" sz="1000" b="1" dirty="0">
                <a:hlinkClick r:id="rId28"/>
              </a:rPr>
              <a:t>Learn more here.</a:t>
            </a:r>
            <a:endParaRPr lang="en-US" sz="10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6447581" y="1312494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30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30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508" y="418447"/>
            <a:ext cx="1670454" cy="939630"/>
          </a:xfrm>
          <a:prstGeom prst="rect">
            <a:avLst/>
          </a:prstGeom>
        </p:spPr>
      </p:pic>
      <p:cxnSp>
        <p:nvCxnSpPr>
          <p:cNvPr id="2050" name="Straight Connector 2049">
            <a:extLst>
              <a:ext uri="{FF2B5EF4-FFF2-40B4-BE49-F238E27FC236}">
                <a16:creationId xmlns:a16="http://schemas.microsoft.com/office/drawing/2014/main" id="{690729C5-8012-11D3-1E72-C7C3AB331DE3}"/>
              </a:ext>
            </a:extLst>
          </p:cNvPr>
          <p:cNvCxnSpPr>
            <a:cxnSpLocks/>
          </p:cNvCxnSpPr>
          <p:nvPr/>
        </p:nvCxnSpPr>
        <p:spPr>
          <a:xfrm>
            <a:off x="7478854" y="1905000"/>
            <a:ext cx="0" cy="18486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2052">
            <a:hlinkClick r:id="rId32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75980" y="455365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426578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30"/>
            </a:endParaRPr>
          </a:p>
          <a:p>
            <a:pPr algn="ctr"/>
            <a:r>
              <a:rPr lang="en-US" sz="1000" b="1" dirty="0">
                <a:hlinkClick r:id="rId32"/>
              </a:rPr>
              <a:t>Sign Up Here</a:t>
            </a:r>
            <a:endParaRPr lang="en-US" sz="1000" b="1" dirty="0"/>
          </a:p>
        </p:txBody>
      </p:sp>
      <p:pic>
        <p:nvPicPr>
          <p:cNvPr id="2060" name="Picture 2059">
            <a:hlinkClick r:id="rId34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90" y="396880"/>
            <a:ext cx="1501610" cy="1126208"/>
          </a:xfrm>
          <a:prstGeom prst="rect">
            <a:avLst/>
          </a:prstGeom>
        </p:spPr>
      </p:pic>
      <p:sp>
        <p:nvSpPr>
          <p:cNvPr id="2061" name="TextBox 2060"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3925077" y="1550225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4"/>
              </a:rPr>
              <a:t>100 New Esti-Mysteries</a:t>
            </a:r>
            <a:endParaRPr lang="en-US" sz="1000" b="1" dirty="0">
              <a:hlinkClick r:id="rId30"/>
            </a:endParaRPr>
          </a:p>
        </p:txBody>
      </p:sp>
    </p:spTree>
    <p:extLst>
      <p:ext uri="{BB962C8B-B14F-4D97-AF65-F5344CB8AC3E}">
        <p14:creationId xmlns:p14="http://schemas.microsoft.com/office/powerpoint/2010/main" val="3281420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9860</TotalTime>
  <Words>716</Words>
  <Application>Microsoft Office PowerPoint</Application>
  <PresentationFormat>On-screen Show (4:3)</PresentationFormat>
  <Paragraphs>212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196</cp:revision>
  <dcterms:created xsi:type="dcterms:W3CDTF">2020-11-09T02:38:45Z</dcterms:created>
  <dcterms:modified xsi:type="dcterms:W3CDTF">2023-11-28T01:34:51Z</dcterms:modified>
</cp:coreProperties>
</file>