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1677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B050"/>
    <a:srgbClr val="FF0000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173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2FEE6-ECFB-4167-B702-F3781D7BCD4A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C6312-8C16-44A8-8BC3-00D60876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09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C6312-8C16-44A8-8BC3-00D60876EE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87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64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47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11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90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68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34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2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4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66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39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38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81DBE-C326-4844-8DB5-D826D6CAAA87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1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hyperlink" Target="https://stevewyborney.com/2019/02/20-days-of-number-sense-rich-math-talk/" TargetMode="External"/><Relationship Id="rId18" Type="http://schemas.openxmlformats.org/officeDocument/2006/relationships/image" Target="../media/image8.png"/><Relationship Id="rId26" Type="http://schemas.openxmlformats.org/officeDocument/2006/relationships/hyperlink" Target="https://stevewyborney.com/2022/10/170-new-esti-mysteries/" TargetMode="External"/><Relationship Id="rId3" Type="http://schemas.openxmlformats.org/officeDocument/2006/relationships/hyperlink" Target="http://www.stevewyborney.com/?p=1253" TargetMode="External"/><Relationship Id="rId21" Type="http://schemas.openxmlformats.org/officeDocument/2006/relationships/hyperlink" Target="https://stevewyborney.com/2021/11/150-new-esti-mysteries/" TargetMode="External"/><Relationship Id="rId34" Type="http://schemas.openxmlformats.org/officeDocument/2006/relationships/hyperlink" Target="https://stevewyborney.com/2023/10/100-new-esti-mysteries/" TargetMode="External"/><Relationship Id="rId7" Type="http://schemas.openxmlformats.org/officeDocument/2006/relationships/hyperlink" Target="https://www.stevewyborney.com/?p=1891" TargetMode="External"/><Relationship Id="rId12" Type="http://schemas.openxmlformats.org/officeDocument/2006/relationships/image" Target="../media/image6.jpeg"/><Relationship Id="rId17" Type="http://schemas.openxmlformats.org/officeDocument/2006/relationships/hyperlink" Target="https://www.youtube.com/c/SteveWyborneyMath/playlists?view=1&amp;sort=da&amp;flow=grid" TargetMode="External"/><Relationship Id="rId25" Type="http://schemas.openxmlformats.org/officeDocument/2006/relationships/image" Target="../media/image11.jpeg"/><Relationship Id="rId3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stevewyborney.com/2018/04/the-estimation-clipboard/" TargetMode="External"/><Relationship Id="rId20" Type="http://schemas.openxmlformats.org/officeDocument/2006/relationships/hyperlink" Target="https://stevewyborney.com/2021/10/new-estimation-clipboards/" TargetMode="External"/><Relationship Id="rId29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hyperlink" Target="http://www.stevewyborney.com/?p=1028" TargetMode="External"/><Relationship Id="rId24" Type="http://schemas.openxmlformats.org/officeDocument/2006/relationships/image" Target="../media/image10.png"/><Relationship Id="rId32" Type="http://schemas.openxmlformats.org/officeDocument/2006/relationships/hyperlink" Target="https://stevewyborney.com/subscribe/" TargetMode="External"/><Relationship Id="rId5" Type="http://schemas.openxmlformats.org/officeDocument/2006/relationships/hyperlink" Target="https://stevewyborney.com/2019/09/51-esti-mysteries/" TargetMode="External"/><Relationship Id="rId15" Type="http://schemas.openxmlformats.org/officeDocument/2006/relationships/image" Target="../media/image7.jpeg"/><Relationship Id="rId23" Type="http://schemas.openxmlformats.org/officeDocument/2006/relationships/image" Target="../media/image9.jpeg"/><Relationship Id="rId28" Type="http://schemas.openxmlformats.org/officeDocument/2006/relationships/hyperlink" Target="https://stevewyborney.com/2022/10/the-multiplication-advantage-journey-into-multiplication/" TargetMode="External"/><Relationship Id="rId10" Type="http://schemas.openxmlformats.org/officeDocument/2006/relationships/image" Target="../media/image5.jpeg"/><Relationship Id="rId19" Type="http://schemas.openxmlformats.org/officeDocument/2006/relationships/hyperlink" Target="https://stevewyborney.com/2020/08/the-multiplication-course-by-steve-wyborney/" TargetMode="External"/><Relationship Id="rId31" Type="http://schemas.openxmlformats.org/officeDocument/2006/relationships/image" Target="../media/image14.jpeg"/><Relationship Id="rId4" Type="http://schemas.openxmlformats.org/officeDocument/2006/relationships/image" Target="../media/image2.jpeg"/><Relationship Id="rId9" Type="http://schemas.openxmlformats.org/officeDocument/2006/relationships/hyperlink" Target="http://www.stevewyborney.com/?p=893" TargetMode="External"/><Relationship Id="rId14" Type="http://schemas.openxmlformats.org/officeDocument/2006/relationships/hyperlink" Target="https://www.stevewyborney.com/?p=1483" TargetMode="External"/><Relationship Id="rId22" Type="http://schemas.openxmlformats.org/officeDocument/2006/relationships/hyperlink" Target="https://stevewyborney.com/2022/10/the-3-container-estimation-routine/" TargetMode="External"/><Relationship Id="rId27" Type="http://schemas.openxmlformats.org/officeDocument/2006/relationships/image" Target="../media/image12.jpeg"/><Relationship Id="rId30" Type="http://schemas.openxmlformats.org/officeDocument/2006/relationships/hyperlink" Target="https://www.youtube.com/playlist?list=PL9womXq-z7vDLjIwouzpUrSoD7g6Lokt8" TargetMode="External"/><Relationship Id="rId35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0" y="19589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rgbClr val="FFFF00"/>
                </a:solidFill>
              </a:rPr>
              <a:t>“Whistles?”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2743200" y="33909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Slide Show,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View then Present.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18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509851-5A79-C2C2-55E2-A6FBC94E48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17294" y="12954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As the clues appear, use the information to narrow the possibilities to a smaller set.  After each clue, use estimation again to determine which of the remaining answers is the most reasonable.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29200" y="76200"/>
            <a:ext cx="397430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How many whistles are there?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29200" y="38100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Write down your first estimate.  After each clue, you’ll see if your estimate is still a possibility.  After each clue, if it is no longer possible write down a new estimate – and be prepared to explain why you chose it.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34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0E128E-7451-F469-9381-8CC4BD61F2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029200" y="1524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29200" y="14477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029200" y="27432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029200" y="40385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#4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029200" y="53339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#1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is less than 20.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029200" y="14478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#2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Eliminate 3 numbers with this clue.</a:t>
            </a:r>
          </a:p>
          <a:p>
            <a:pPr algn="ctr"/>
            <a:endParaRPr lang="en-US" sz="1400" b="1" dirty="0">
              <a:solidFill>
                <a:schemeClr val="tx1"/>
              </a:solidFill>
            </a:endParaRP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22, 21, 20, ____ , ____ , ____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029200" y="27432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#3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has 2 digits.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029200" y="40386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#4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is not 11 or 15.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029200" y="5333999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#5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is not between 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11 and 15.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6D2BE67-1D26-2A91-DD85-1996D46E76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834755"/>
              </p:ext>
            </p:extLst>
          </p:nvPr>
        </p:nvGraphicFramePr>
        <p:xfrm>
          <a:off x="152400" y="5562600"/>
          <a:ext cx="4670610" cy="66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4821B35-C30F-6E49-337D-E1758EC6F4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627207"/>
              </p:ext>
            </p:extLst>
          </p:nvPr>
        </p:nvGraphicFramePr>
        <p:xfrm>
          <a:off x="152400" y="5562600"/>
          <a:ext cx="4670610" cy="66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27E5F27-BBF2-78AC-5189-B9D35EFEB4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857649"/>
              </p:ext>
            </p:extLst>
          </p:nvPr>
        </p:nvGraphicFramePr>
        <p:xfrm>
          <a:off x="152400" y="5562600"/>
          <a:ext cx="4670610" cy="66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F946CF7-1B12-9747-4DD5-06279A6BCC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166812"/>
              </p:ext>
            </p:extLst>
          </p:nvPr>
        </p:nvGraphicFramePr>
        <p:xfrm>
          <a:off x="152400" y="5562600"/>
          <a:ext cx="4670610" cy="66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ADF8426-C985-A5E6-618D-2F41BBB1CD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634391"/>
              </p:ext>
            </p:extLst>
          </p:nvPr>
        </p:nvGraphicFramePr>
        <p:xfrm>
          <a:off x="152400" y="5562600"/>
          <a:ext cx="4670610" cy="66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F59095C-E0FD-F880-7FE0-5D2313178F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792097"/>
              </p:ext>
            </p:extLst>
          </p:nvPr>
        </p:nvGraphicFramePr>
        <p:xfrm>
          <a:off x="152400" y="5562600"/>
          <a:ext cx="4670610" cy="66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694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C70A33-E338-2040-0855-6A38D23CCB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029200" y="2209800"/>
            <a:ext cx="3974306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After seeing the clues, you have narrowed the possibilities to a small set of numbers.  Before you see the answer, select your final estimate.  Write it down, and explain to someone why you chose that number.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01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017D5D-E7B8-0E59-C84C-76981A4677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16 whistles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20519" y="174586"/>
            <a:ext cx="3974306" cy="114300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The Reveal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Click to see the answer.</a:t>
            </a:r>
          </a:p>
        </p:txBody>
      </p:sp>
      <p:sp>
        <p:nvSpPr>
          <p:cNvPr id="6" name="Rectangle 5"/>
          <p:cNvSpPr/>
          <p:nvPr/>
        </p:nvSpPr>
        <p:spPr>
          <a:xfrm>
            <a:off x="4296107" y="8763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Slide Show,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View then Present.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80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C:\Users\Steve Wyborney\Desktop\Presentation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717" y="4024692"/>
            <a:ext cx="1221978" cy="91648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6080714" y="4953000"/>
            <a:ext cx="1398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80 Cube Conversations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Lessons</a:t>
            </a:r>
            <a:endParaRPr lang="en-US" sz="1000" b="1" dirty="0"/>
          </a:p>
        </p:txBody>
      </p:sp>
      <p:pic>
        <p:nvPicPr>
          <p:cNvPr id="30" name="Picture 29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026339"/>
            <a:ext cx="1217004" cy="91275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26" name="Picture 2" descr="C:\Users\Steve Wyborney\Desktop\20 Days Title Pic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036" y="3996598"/>
            <a:ext cx="1240944" cy="93070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Steve Wyborney\Desktop\SPLAT blog post folder\Splat Promo Images and GIFs\Splat Level 3 B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024692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875291" y="4927305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Original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50 Splat! Lessons </a:t>
            </a:r>
            <a:endParaRPr lang="en-US" sz="1000" b="1" dirty="0"/>
          </a:p>
        </p:txBody>
      </p:sp>
      <p:pic>
        <p:nvPicPr>
          <p:cNvPr id="16" name="Picture 7" descr="C:\Users\Steve Wyborney\Desktop\Splat Promos HUGE SET\Slide6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821" y="4024692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065249" y="4962428"/>
            <a:ext cx="1519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Original 20 Fraction Splat! Lessons</a:t>
            </a:r>
            <a:endParaRPr lang="en-US" sz="1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3733800"/>
            <a:ext cx="30235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More Free, Downloadable Resources From Blog Posts</a:t>
            </a:r>
          </a:p>
        </p:txBody>
      </p:sp>
      <p:sp>
        <p:nvSpPr>
          <p:cNvPr id="20" name="TextBox 19">
            <a:hlinkClick r:id="rId13"/>
          </p:cNvPr>
          <p:cNvSpPr txBox="1"/>
          <p:nvPr/>
        </p:nvSpPr>
        <p:spPr>
          <a:xfrm>
            <a:off x="7446040" y="4927306"/>
            <a:ext cx="1815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20 Days of Number Sense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&amp; Rich Math Talk</a:t>
            </a:r>
            <a:endParaRPr lang="en-US" sz="1000" b="1" dirty="0"/>
          </a:p>
        </p:txBody>
      </p:sp>
      <p:pic>
        <p:nvPicPr>
          <p:cNvPr id="28" name="Picture 2" descr="C:\Users\Steve Wyborney\Desktop\8.8.2018 Desktop\Estimation Clipboard Desktop Materials\Bundle 1 Glasses Pic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294" y="4027311"/>
            <a:ext cx="1250801" cy="93810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358813" y="4953000"/>
            <a:ext cx="1815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16"/>
              </a:rPr>
              <a:t>The Original 40 Estimation Clipboard Sets</a:t>
            </a:r>
            <a:endParaRPr lang="en-US" sz="10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3753654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0" y="541020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3">
            <a:hlinkClick r:id="rId17"/>
          </p:cNvPr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4"/>
          <a:stretch/>
        </p:blipFill>
        <p:spPr bwMode="auto">
          <a:xfrm>
            <a:off x="5105400" y="5496163"/>
            <a:ext cx="3733800" cy="12856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6" name="TextBox 35">
            <a:hlinkClick r:id="rId5"/>
          </p:cNvPr>
          <p:cNvSpPr txBox="1"/>
          <p:nvPr/>
        </p:nvSpPr>
        <p:spPr>
          <a:xfrm>
            <a:off x="439513" y="4939092"/>
            <a:ext cx="10999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5"/>
              </a:rPr>
              <a:t>51 </a:t>
            </a:r>
            <a:r>
              <a:rPr lang="en-US" sz="1000" b="1" dirty="0" err="1">
                <a:hlinkClick r:id="rId5"/>
              </a:rPr>
              <a:t>Esti</a:t>
            </a:r>
            <a:r>
              <a:rPr lang="en-US" sz="1000" b="1" dirty="0">
                <a:hlinkClick r:id="rId5"/>
              </a:rPr>
              <a:t>-Mysteries</a:t>
            </a:r>
            <a:endParaRPr lang="en-US" sz="1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0" y="5458361"/>
            <a:ext cx="525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The Multiplication Course (the free course for students and teachers, posted in 2020)</a:t>
            </a:r>
          </a:p>
          <a:p>
            <a:endParaRPr lang="en-US" sz="1000" b="1" dirty="0"/>
          </a:p>
          <a:p>
            <a:r>
              <a:rPr lang="en-US" sz="1000" b="1" dirty="0"/>
              <a:t>For more information read the blog post about The Multiplication Course </a:t>
            </a:r>
            <a:r>
              <a:rPr lang="en-US" sz="1000" b="1" dirty="0">
                <a:hlinkClick r:id="rId19"/>
              </a:rPr>
              <a:t>here</a:t>
            </a:r>
            <a:r>
              <a:rPr lang="en-US" sz="1000" b="1" dirty="0"/>
              <a:t>. </a:t>
            </a:r>
          </a:p>
          <a:p>
            <a:endParaRPr lang="en-US" sz="1000" b="1" dirty="0"/>
          </a:p>
          <a:p>
            <a:r>
              <a:rPr lang="en-US" sz="1000" b="1" dirty="0"/>
              <a:t>To view the course on YouTube:</a:t>
            </a:r>
          </a:p>
          <a:p>
            <a:pPr marL="342900" indent="-342900">
              <a:buAutoNum type="arabicPeriod"/>
            </a:pPr>
            <a:r>
              <a:rPr lang="en-US" sz="1000" b="1" dirty="0"/>
              <a:t>Click </a:t>
            </a:r>
            <a:r>
              <a:rPr lang="en-US" sz="1000" b="1" dirty="0">
                <a:hlinkClick r:id="rId17"/>
              </a:rPr>
              <a:t>here</a:t>
            </a:r>
            <a:r>
              <a:rPr lang="en-US" sz="1000" b="1" dirty="0"/>
              <a:t> to see the chapter playlists on my YouTube channel.</a:t>
            </a:r>
          </a:p>
          <a:p>
            <a:pPr marL="342900" indent="-342900">
              <a:buAutoNum type="arabicPeriod"/>
            </a:pPr>
            <a:r>
              <a:rPr lang="en-US" sz="1000" b="1" dirty="0"/>
              <a:t>You’ll see all 12 chapters in the course.</a:t>
            </a:r>
          </a:p>
          <a:p>
            <a:pPr marL="342900" indent="-342900">
              <a:buAutoNum type="arabicPeriod"/>
            </a:pPr>
            <a:r>
              <a:rPr lang="en-US" sz="1000" b="1" dirty="0"/>
              <a:t>Each chapter includes a sequence of lessons for students.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1C72D34-4448-4691-816D-BA6D6D312D23}"/>
              </a:ext>
            </a:extLst>
          </p:cNvPr>
          <p:cNvCxnSpPr/>
          <p:nvPr/>
        </p:nvCxnSpPr>
        <p:spPr>
          <a:xfrm>
            <a:off x="0" y="190500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0A48763A-117D-4E06-A282-445DE11ADFC2}"/>
              </a:ext>
            </a:extLst>
          </p:cNvPr>
          <p:cNvSpPr txBox="1"/>
          <p:nvPr/>
        </p:nvSpPr>
        <p:spPr>
          <a:xfrm>
            <a:off x="3676895" y="3261284"/>
            <a:ext cx="16706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20"/>
              </a:rPr>
              <a:t>More Estimation Clipboards</a:t>
            </a:r>
            <a:endParaRPr lang="en-US" sz="1000" b="1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2A63AEC-690B-4960-B022-F4F6B8139EB5}"/>
              </a:ext>
            </a:extLst>
          </p:cNvPr>
          <p:cNvSpPr txBox="1"/>
          <p:nvPr/>
        </p:nvSpPr>
        <p:spPr>
          <a:xfrm>
            <a:off x="7613276" y="3261284"/>
            <a:ext cx="1439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(2021-2022)</a:t>
            </a:r>
          </a:p>
          <a:p>
            <a:pPr algn="ctr"/>
            <a:r>
              <a:rPr lang="en-US" sz="1000" b="1" dirty="0">
                <a:hlinkClick r:id="rId21"/>
              </a:rPr>
              <a:t>150 New </a:t>
            </a:r>
            <a:r>
              <a:rPr lang="en-US" sz="1000" b="1" dirty="0" err="1">
                <a:hlinkClick r:id="rId21"/>
              </a:rPr>
              <a:t>Esti</a:t>
            </a:r>
            <a:r>
              <a:rPr lang="en-US" sz="1000" b="1" dirty="0">
                <a:hlinkClick r:id="rId21"/>
              </a:rPr>
              <a:t>-Mysteries</a:t>
            </a:r>
            <a:endParaRPr lang="en-US" sz="1000" b="1" dirty="0"/>
          </a:p>
        </p:txBody>
      </p:sp>
      <p:pic>
        <p:nvPicPr>
          <p:cNvPr id="8" name="Picture 7">
            <a:hlinkClick r:id="rId22"/>
            <a:extLst>
              <a:ext uri="{FF2B5EF4-FFF2-40B4-BE49-F238E27FC236}">
                <a16:creationId xmlns:a16="http://schemas.microsoft.com/office/drawing/2014/main" id="{565CE31B-6FF6-CBEC-F5C1-0087A949A115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692" y="2346884"/>
            <a:ext cx="1268884" cy="951663"/>
          </a:xfrm>
          <a:prstGeom prst="rect">
            <a:avLst/>
          </a:prstGeom>
        </p:spPr>
      </p:pic>
      <p:pic>
        <p:nvPicPr>
          <p:cNvPr id="9" name="Picture 8">
            <a:hlinkClick r:id="rId21"/>
            <a:extLst>
              <a:ext uri="{FF2B5EF4-FFF2-40B4-BE49-F238E27FC236}">
                <a16:creationId xmlns:a16="http://schemas.microsoft.com/office/drawing/2014/main" id="{7294A5E7-6465-2C7A-B279-98132CD0BE9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28" y="2325157"/>
            <a:ext cx="1256957" cy="942717"/>
          </a:xfrm>
          <a:prstGeom prst="rect">
            <a:avLst/>
          </a:prstGeom>
        </p:spPr>
      </p:pic>
      <p:pic>
        <p:nvPicPr>
          <p:cNvPr id="10" name="Picture 9">
            <a:hlinkClick r:id="rId20"/>
            <a:extLst>
              <a:ext uri="{FF2B5EF4-FFF2-40B4-BE49-F238E27FC236}">
                <a16:creationId xmlns:a16="http://schemas.microsoft.com/office/drawing/2014/main" id="{A61A015F-A3DD-C33E-5674-FFD01B639BD5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310" y="2324525"/>
            <a:ext cx="1257798" cy="9433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0DD3DD6-8471-9459-A560-980976BDD3D4}"/>
              </a:ext>
            </a:extLst>
          </p:cNvPr>
          <p:cNvSpPr txBox="1"/>
          <p:nvPr/>
        </p:nvSpPr>
        <p:spPr>
          <a:xfrm>
            <a:off x="9145" y="1933708"/>
            <a:ext cx="3117579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b="1" dirty="0"/>
              <a:t>Daily Resources Posted in the 2022-2023 School Year</a:t>
            </a:r>
          </a:p>
        </p:txBody>
      </p:sp>
      <p:pic>
        <p:nvPicPr>
          <p:cNvPr id="13" name="Picture 12">
            <a:hlinkClick r:id="rId26"/>
            <a:extLst>
              <a:ext uri="{FF2B5EF4-FFF2-40B4-BE49-F238E27FC236}">
                <a16:creationId xmlns:a16="http://schemas.microsoft.com/office/drawing/2014/main" id="{50AFCAEC-D77A-9618-0D24-185606441284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60" y="2371729"/>
            <a:ext cx="1268884" cy="95166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5355F04-8178-8448-EF5C-1066723CB25B}"/>
              </a:ext>
            </a:extLst>
          </p:cNvPr>
          <p:cNvSpPr txBox="1"/>
          <p:nvPr/>
        </p:nvSpPr>
        <p:spPr>
          <a:xfrm>
            <a:off x="2999317" y="31044"/>
            <a:ext cx="311757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New Materials for 2023-2024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33C7A7-D0BA-F0B4-A9C8-9EE85018BD4F}"/>
              </a:ext>
            </a:extLst>
          </p:cNvPr>
          <p:cNvSpPr txBox="1"/>
          <p:nvPr/>
        </p:nvSpPr>
        <p:spPr>
          <a:xfrm>
            <a:off x="2108388" y="3287597"/>
            <a:ext cx="12057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3-Container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Estimation Routine</a:t>
            </a:r>
            <a:endParaRPr lang="en-US" sz="10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DFEC3F-B666-A746-626C-0D5F1996BD9B}"/>
              </a:ext>
            </a:extLst>
          </p:cNvPr>
          <p:cNvSpPr txBox="1"/>
          <p:nvPr/>
        </p:nvSpPr>
        <p:spPr>
          <a:xfrm>
            <a:off x="255134" y="3304474"/>
            <a:ext cx="14398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26"/>
              </a:rPr>
              <a:t>170 New </a:t>
            </a:r>
            <a:r>
              <a:rPr lang="en-US" sz="1000" b="1" dirty="0" err="1">
                <a:hlinkClick r:id="rId26"/>
              </a:rPr>
              <a:t>Esti</a:t>
            </a:r>
            <a:r>
              <a:rPr lang="en-US" sz="1000" b="1" dirty="0">
                <a:hlinkClick r:id="rId26"/>
              </a:rPr>
              <a:t>-Mysteries</a:t>
            </a:r>
            <a:endParaRPr lang="en-US" sz="1000" b="1" dirty="0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C8EB76B-FFB7-5C9F-384F-D23CBE374115}"/>
              </a:ext>
            </a:extLst>
          </p:cNvPr>
          <p:cNvCxnSpPr>
            <a:cxnSpLocks/>
          </p:cNvCxnSpPr>
          <p:nvPr/>
        </p:nvCxnSpPr>
        <p:spPr>
          <a:xfrm>
            <a:off x="5329694" y="1889684"/>
            <a:ext cx="0" cy="18639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4">
            <a:hlinkClick r:id="rId28"/>
            <a:extLst>
              <a:ext uri="{FF2B5EF4-FFF2-40B4-BE49-F238E27FC236}">
                <a16:creationId xmlns:a16="http://schemas.microsoft.com/office/drawing/2014/main" id="{62FDD34A-EBF7-08E6-D0B0-F06A8F0155E8}"/>
              </a:ext>
            </a:extLst>
          </p:cNvPr>
          <p:cNvPicPr>
            <a:picLocks noChangeAspect="1"/>
          </p:cNvPicPr>
          <p:nvPr/>
        </p:nvPicPr>
        <p:blipFill rotWithShape="1">
          <a:blip r:embed="rId29"/>
          <a:srcRect l="22331" t="7030" r="29922" b="7483"/>
          <a:stretch/>
        </p:blipFill>
        <p:spPr>
          <a:xfrm>
            <a:off x="5894198" y="1987784"/>
            <a:ext cx="896457" cy="1070170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F786F18D-77CC-5EE1-D752-C85A1578DE1B}"/>
              </a:ext>
            </a:extLst>
          </p:cNvPr>
          <p:cNvSpPr txBox="1"/>
          <p:nvPr/>
        </p:nvSpPr>
        <p:spPr>
          <a:xfrm>
            <a:off x="5248167" y="3035868"/>
            <a:ext cx="2230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The Multiplication Advantage!</a:t>
            </a:r>
          </a:p>
          <a:p>
            <a:pPr algn="ctr"/>
            <a:r>
              <a:rPr lang="en-US" sz="1000" b="1" dirty="0"/>
              <a:t>Ask your school to purchase a copy </a:t>
            </a:r>
          </a:p>
          <a:p>
            <a:pPr algn="ctr"/>
            <a:r>
              <a:rPr lang="en-US" sz="1000" b="1" dirty="0"/>
              <a:t>for every student in your class.</a:t>
            </a:r>
          </a:p>
          <a:p>
            <a:pPr algn="ctr"/>
            <a:r>
              <a:rPr lang="en-US" sz="1000" b="1" dirty="0">
                <a:hlinkClick r:id="rId28"/>
              </a:rPr>
              <a:t>Learn more here.</a:t>
            </a:r>
            <a:endParaRPr lang="en-US" sz="1000" b="1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3F0858A-FC5E-EC76-D956-3D51D76B333A}"/>
              </a:ext>
            </a:extLst>
          </p:cNvPr>
          <p:cNvSpPr txBox="1"/>
          <p:nvPr/>
        </p:nvSpPr>
        <p:spPr>
          <a:xfrm>
            <a:off x="6447581" y="1312494"/>
            <a:ext cx="19143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The Mystery Number in the Box</a:t>
            </a:r>
          </a:p>
          <a:p>
            <a:pPr algn="ctr"/>
            <a:r>
              <a:rPr lang="en-US" sz="1000" b="1" dirty="0"/>
              <a:t>60-Second Math Mystery Videos</a:t>
            </a:r>
          </a:p>
          <a:p>
            <a:pPr algn="ctr"/>
            <a:r>
              <a:rPr lang="en-US" sz="1000" b="1" dirty="0">
                <a:hlinkClick r:id="rId30"/>
              </a:rPr>
              <a:t>View the entire playlist here.</a:t>
            </a:r>
            <a:endParaRPr lang="en-US" sz="1000" b="1" dirty="0"/>
          </a:p>
        </p:txBody>
      </p:sp>
      <p:pic>
        <p:nvPicPr>
          <p:cNvPr id="63" name="Picture 62">
            <a:hlinkClick r:id="rId30"/>
            <a:extLst>
              <a:ext uri="{FF2B5EF4-FFF2-40B4-BE49-F238E27FC236}">
                <a16:creationId xmlns:a16="http://schemas.microsoft.com/office/drawing/2014/main" id="{C4968D9B-B728-81CF-B53E-2004761484DF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508" y="418447"/>
            <a:ext cx="1670454" cy="939630"/>
          </a:xfrm>
          <a:prstGeom prst="rect">
            <a:avLst/>
          </a:prstGeom>
        </p:spPr>
      </p:pic>
      <p:cxnSp>
        <p:nvCxnSpPr>
          <p:cNvPr id="2050" name="Straight Connector 2049">
            <a:extLst>
              <a:ext uri="{FF2B5EF4-FFF2-40B4-BE49-F238E27FC236}">
                <a16:creationId xmlns:a16="http://schemas.microsoft.com/office/drawing/2014/main" id="{690729C5-8012-11D3-1E72-C7C3AB331DE3}"/>
              </a:ext>
            </a:extLst>
          </p:cNvPr>
          <p:cNvCxnSpPr>
            <a:cxnSpLocks/>
          </p:cNvCxnSpPr>
          <p:nvPr/>
        </p:nvCxnSpPr>
        <p:spPr>
          <a:xfrm>
            <a:off x="7478854" y="1905000"/>
            <a:ext cx="0" cy="18486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2052">
            <a:hlinkClick r:id="rId32"/>
            <a:extLst>
              <a:ext uri="{FF2B5EF4-FFF2-40B4-BE49-F238E27FC236}">
                <a16:creationId xmlns:a16="http://schemas.microsoft.com/office/drawing/2014/main" id="{C086B83B-09CF-DEDA-3860-A45E76297132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675980" y="455365"/>
            <a:ext cx="1765774" cy="910600"/>
          </a:xfrm>
          <a:prstGeom prst="rect">
            <a:avLst/>
          </a:prstGeom>
        </p:spPr>
      </p:pic>
      <p:sp>
        <p:nvSpPr>
          <p:cNvPr id="2054" name="TextBox 2053">
            <a:extLst>
              <a:ext uri="{FF2B5EF4-FFF2-40B4-BE49-F238E27FC236}">
                <a16:creationId xmlns:a16="http://schemas.microsoft.com/office/drawing/2014/main" id="{72237237-E815-441D-416F-7A3B6B41C1C7}"/>
              </a:ext>
            </a:extLst>
          </p:cNvPr>
          <p:cNvSpPr txBox="1"/>
          <p:nvPr/>
        </p:nvSpPr>
        <p:spPr>
          <a:xfrm>
            <a:off x="426578" y="1440214"/>
            <a:ext cx="2210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How do I subscribe to the mailing list?</a:t>
            </a:r>
            <a:endParaRPr lang="en-US" sz="1000" b="1" dirty="0">
              <a:hlinkClick r:id="rId30"/>
            </a:endParaRPr>
          </a:p>
          <a:p>
            <a:pPr algn="ctr"/>
            <a:r>
              <a:rPr lang="en-US" sz="1000" b="1" dirty="0">
                <a:hlinkClick r:id="rId32"/>
              </a:rPr>
              <a:t>Sign Up Here</a:t>
            </a:r>
            <a:endParaRPr lang="en-US" sz="1000" b="1" dirty="0"/>
          </a:p>
        </p:txBody>
      </p:sp>
      <p:pic>
        <p:nvPicPr>
          <p:cNvPr id="2060" name="Picture 2059">
            <a:hlinkClick r:id="rId34"/>
            <a:extLst>
              <a:ext uri="{FF2B5EF4-FFF2-40B4-BE49-F238E27FC236}">
                <a16:creationId xmlns:a16="http://schemas.microsoft.com/office/drawing/2014/main" id="{F6352322-9D1F-9B55-BBD3-079DC2ED4676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590" y="396880"/>
            <a:ext cx="1501610" cy="1126208"/>
          </a:xfrm>
          <a:prstGeom prst="rect">
            <a:avLst/>
          </a:prstGeom>
        </p:spPr>
      </p:pic>
      <p:sp>
        <p:nvSpPr>
          <p:cNvPr id="2061" name="TextBox 2060">
            <a:extLst>
              <a:ext uri="{FF2B5EF4-FFF2-40B4-BE49-F238E27FC236}">
                <a16:creationId xmlns:a16="http://schemas.microsoft.com/office/drawing/2014/main" id="{44EB9C8D-A69C-9569-03F7-4C5981756F77}"/>
              </a:ext>
            </a:extLst>
          </p:cNvPr>
          <p:cNvSpPr txBox="1"/>
          <p:nvPr/>
        </p:nvSpPr>
        <p:spPr>
          <a:xfrm>
            <a:off x="3925077" y="1550225"/>
            <a:ext cx="14398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34"/>
              </a:rPr>
              <a:t>100 New Esti-Mysteries</a:t>
            </a:r>
            <a:endParaRPr lang="en-US" sz="1000" b="1" dirty="0">
              <a:hlinkClick r:id="rId30"/>
            </a:endParaRPr>
          </a:p>
        </p:txBody>
      </p:sp>
    </p:spTree>
    <p:extLst>
      <p:ext uri="{BB962C8B-B14F-4D97-AF65-F5344CB8AC3E}">
        <p14:creationId xmlns:p14="http://schemas.microsoft.com/office/powerpoint/2010/main" val="3281420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9849</TotalTime>
  <Words>685</Words>
  <Application>Microsoft Office PowerPoint</Application>
  <PresentationFormat>On-screen Show (4:3)</PresentationFormat>
  <Paragraphs>215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Wyborney</dc:creator>
  <cp:lastModifiedBy>Steve Wyborney</cp:lastModifiedBy>
  <cp:revision>187</cp:revision>
  <dcterms:created xsi:type="dcterms:W3CDTF">2020-11-09T02:38:45Z</dcterms:created>
  <dcterms:modified xsi:type="dcterms:W3CDTF">2023-11-12T15:14:19Z</dcterms:modified>
</cp:coreProperties>
</file>