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4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17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2/17/2023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evewyborney.com/?p=1891" TargetMode="External"/><Relationship Id="rId13" Type="http://schemas.openxmlformats.org/officeDocument/2006/relationships/image" Target="../media/image7.jpeg"/><Relationship Id="rId18" Type="http://schemas.openxmlformats.org/officeDocument/2006/relationships/hyperlink" Target="https://www.youtube.com/c/SteveWyborneyMath/playlists?view=1&amp;sort=da&amp;flow=grid" TargetMode="External"/><Relationship Id="rId26" Type="http://schemas.openxmlformats.org/officeDocument/2006/relationships/hyperlink" Target="https://stevewyborney.com/2021/11/150-new-esti-mysteries/" TargetMode="External"/><Relationship Id="rId3" Type="http://schemas.openxmlformats.org/officeDocument/2006/relationships/image" Target="../media/image2.jpeg"/><Relationship Id="rId21" Type="http://schemas.openxmlformats.org/officeDocument/2006/relationships/hyperlink" Target="https://stevewyborney.com/2021/01/part-2-new-esti-mysteries-and-number-sense-resources-every-day-for-the-rest-of-the-school-year/" TargetMode="External"/><Relationship Id="rId34" Type="http://schemas.openxmlformats.org/officeDocument/2006/relationships/image" Target="../media/image16.jpeg"/><Relationship Id="rId7" Type="http://schemas.openxmlformats.org/officeDocument/2006/relationships/image" Target="../media/image4.jpeg"/><Relationship Id="rId12" Type="http://schemas.openxmlformats.org/officeDocument/2006/relationships/hyperlink" Target="http://www.stevewyborney.com/?p=1028" TargetMode="External"/><Relationship Id="rId17" Type="http://schemas.openxmlformats.org/officeDocument/2006/relationships/hyperlink" Target="https://stevewyborney.com/2018/04/the-estimation-clipboard/" TargetMode="External"/><Relationship Id="rId25" Type="http://schemas.openxmlformats.org/officeDocument/2006/relationships/hyperlink" Target="https://stevewyborney.com/2021/10/new-estimation-clipboards/" TargetMode="External"/><Relationship Id="rId33" Type="http://schemas.openxmlformats.org/officeDocument/2006/relationships/image" Target="../media/image15.png"/><Relationship Id="rId2" Type="http://schemas.openxmlformats.org/officeDocument/2006/relationships/hyperlink" Target="https://stevewyborney.com/2021/04/part-4-new-esti-mysteries-and-number-sense-resources-every-day-for-the-rest-of-the-school-year/" TargetMode="External"/><Relationship Id="rId16" Type="http://schemas.openxmlformats.org/officeDocument/2006/relationships/image" Target="../media/image8.jpeg"/><Relationship Id="rId20" Type="http://schemas.openxmlformats.org/officeDocument/2006/relationships/hyperlink" Target="https://stevewyborney.com/2020/08/the-multiplication-course-by-steve-wyborney/" TargetMode="External"/><Relationship Id="rId29" Type="http://schemas.openxmlformats.org/officeDocument/2006/relationships/hyperlink" Target="https://stevewyborney.com/2022/10/the-multiplication-advantage-journey-into-multiplicati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evewyborney.com/2019/09/51-esti-mysteries/" TargetMode="External"/><Relationship Id="rId11" Type="http://schemas.openxmlformats.org/officeDocument/2006/relationships/image" Target="../media/image6.jpeg"/><Relationship Id="rId24" Type="http://schemas.openxmlformats.org/officeDocument/2006/relationships/hyperlink" Target="https://stevewyborney.com/2020/11/new-esti-mysteries-and-number-sense-resources-every-day-for-the-rest-of-the-school-year/" TargetMode="External"/><Relationship Id="rId32" Type="http://schemas.openxmlformats.org/officeDocument/2006/relationships/image" Target="../media/image14.jpeg"/><Relationship Id="rId5" Type="http://schemas.openxmlformats.org/officeDocument/2006/relationships/image" Target="../media/image3.jpeg"/><Relationship Id="rId15" Type="http://schemas.openxmlformats.org/officeDocument/2006/relationships/hyperlink" Target="https://www.stevewyborney.com/?p=1483" TargetMode="External"/><Relationship Id="rId23" Type="http://schemas.openxmlformats.org/officeDocument/2006/relationships/image" Target="../media/image10.jpeg"/><Relationship Id="rId28" Type="http://schemas.openxmlformats.org/officeDocument/2006/relationships/image" Target="../media/image12.jpeg"/><Relationship Id="rId36" Type="http://schemas.openxmlformats.org/officeDocument/2006/relationships/image" Target="../media/image17.jpeg"/><Relationship Id="rId10" Type="http://schemas.openxmlformats.org/officeDocument/2006/relationships/hyperlink" Target="http://www.stevewyborney.com/?p=893" TargetMode="External"/><Relationship Id="rId19" Type="http://schemas.openxmlformats.org/officeDocument/2006/relationships/image" Target="../media/image9.png"/><Relationship Id="rId31" Type="http://schemas.openxmlformats.org/officeDocument/2006/relationships/hyperlink" Target="https://stevewyborney.com/2022/10/the-3-container-estimation-routine/" TargetMode="External"/><Relationship Id="rId4" Type="http://schemas.openxmlformats.org/officeDocument/2006/relationships/hyperlink" Target="http://www.stevewyborney.com/?p=1253" TargetMode="External"/><Relationship Id="rId9" Type="http://schemas.openxmlformats.org/officeDocument/2006/relationships/image" Target="../media/image5.jpeg"/><Relationship Id="rId14" Type="http://schemas.openxmlformats.org/officeDocument/2006/relationships/hyperlink" Target="https://stevewyborney.com/2019/02/20-days-of-number-sense-rich-math-talk/" TargetMode="External"/><Relationship Id="rId22" Type="http://schemas.openxmlformats.org/officeDocument/2006/relationships/hyperlink" Target="https://stevewyborney.com/2021/03/part-3-new-esti-mysteries-and-number-sense-resources-every-day-for-the-rest-of-the-school-year/" TargetMode="External"/><Relationship Id="rId27" Type="http://schemas.openxmlformats.org/officeDocument/2006/relationships/image" Target="../media/image11.jpeg"/><Relationship Id="rId30" Type="http://schemas.openxmlformats.org/officeDocument/2006/relationships/image" Target="../media/image13.png"/><Relationship Id="rId35" Type="http://schemas.openxmlformats.org/officeDocument/2006/relationships/hyperlink" Target="https://stevewyborney.com/2022/10/170-new-esti-myster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“Number Tiles”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9844A-A3A9-4C26-95B0-1658F6818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tiles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8F08F-1D06-B7C5-3AE9-357E9978C3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443706" y="0"/>
            <a:ext cx="3860800" cy="5791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greater than 20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and less than 50.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Do you see the red 4?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includes the digit 4.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3 or the digit 5.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3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37, 38, 39, ____ , ____ , ____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Eliminate 4 numbers with this clue.</a:t>
            </a:r>
          </a:p>
          <a:p>
            <a:pPr algn="ctr"/>
            <a:endParaRPr lang="en-US" sz="1200" b="1" dirty="0">
              <a:solidFill>
                <a:schemeClr val="tx1"/>
              </a:solidFill>
            </a:endParaRP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52, 51, 50, ____ , ____ , ____ , ____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2B740A-1D08-E75D-6205-027B9B99A5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2105215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7310A1-582A-624F-CE96-E84FC88D5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75121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B16D4FF-C23E-2D30-84E7-DED0D250FBA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24520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85CA91-9733-B0EB-0E7D-17B6CB9407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617805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8F75DF2-4A85-FFAC-1677-B497C910C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6850849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2059585-240D-A7DF-5554-F41966E50B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694775"/>
              </p:ext>
            </p:extLst>
          </p:nvPr>
        </p:nvGraphicFramePr>
        <p:xfrm>
          <a:off x="152400" y="5334000"/>
          <a:ext cx="4419600" cy="12825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1960">
                  <a:extLst>
                    <a:ext uri="{9D8B030D-6E8A-4147-A177-3AD203B41FA5}">
                      <a16:colId xmlns:a16="http://schemas.microsoft.com/office/drawing/2014/main" val="2919516344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861482316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3033402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51634347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62820492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821829720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850658279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2053687812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1814658041"/>
                    </a:ext>
                  </a:extLst>
                </a:gridCol>
                <a:gridCol w="441960">
                  <a:extLst>
                    <a:ext uri="{9D8B030D-6E8A-4147-A177-3AD203B41FA5}">
                      <a16:colId xmlns:a16="http://schemas.microsoft.com/office/drawing/2014/main" val="3979135963"/>
                    </a:ext>
                  </a:extLst>
                </a:gridCol>
              </a:tblGrid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28339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04337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859640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894556"/>
                  </a:ext>
                </a:extLst>
              </a:tr>
              <a:tr h="2565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43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45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209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308321F-D6F0-5B57-B394-1E02826EAA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CC021F2-0068-407F-A0F7-E1226B9BC3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44 tiles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85281E0-BA39-42F6-9A33-8ACE0225B3A0}"/>
              </a:ext>
            </a:extLst>
          </p:cNvPr>
          <p:cNvCxnSpPr>
            <a:cxnSpLocks/>
          </p:cNvCxnSpPr>
          <p:nvPr/>
        </p:nvCxnSpPr>
        <p:spPr>
          <a:xfrm>
            <a:off x="6934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0123F51-E411-4C3F-9B20-2AFFB4FB1AB1}"/>
              </a:ext>
            </a:extLst>
          </p:cNvPr>
          <p:cNvCxnSpPr>
            <a:cxnSpLocks/>
          </p:cNvCxnSpPr>
          <p:nvPr/>
        </p:nvCxnSpPr>
        <p:spPr>
          <a:xfrm>
            <a:off x="4648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Steve Wyborney\Desktop\Part 4 Featured Pic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505" y="2176034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C:\Users\Steve Wyborney\Desktop\Presentation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4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7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8"/>
          </p:cNvPr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6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6"/>
              </a:rPr>
              <a:t>51 </a:t>
            </a:r>
            <a:r>
              <a:rPr lang="en-US" sz="1000" b="1" dirty="0" err="1">
                <a:hlinkClick r:id="rId6"/>
              </a:rPr>
              <a:t>Esti</a:t>
            </a:r>
            <a:r>
              <a:rPr lang="en-US" sz="1000" b="1" dirty="0">
                <a:hlinkClick r:id="rId6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20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8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25" name="Straight Connector 24"/>
          <p:cNvCxnSpPr>
            <a:cxnSpLocks/>
          </p:cNvCxnSpPr>
          <p:nvPr/>
        </p:nvCxnSpPr>
        <p:spPr>
          <a:xfrm>
            <a:off x="2362200" y="1981200"/>
            <a:ext cx="0" cy="17724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285999" y="3129291"/>
            <a:ext cx="23807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1"/>
              </a:rPr>
              <a:t>Part 2 -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 and </a:t>
            </a:r>
            <a:endParaRPr lang="en-US" sz="1000" b="1" dirty="0"/>
          </a:p>
          <a:p>
            <a:pPr algn="ctr"/>
            <a:r>
              <a:rPr lang="en-US" sz="1000" b="1" dirty="0">
                <a:hlinkClick r:id="" action="ppaction://noaction"/>
              </a:rPr>
              <a:t>Number Sense Resources Every </a:t>
            </a:r>
            <a:r>
              <a:rPr lang="en-US" sz="1000" b="1" dirty="0">
                <a:hlinkClick r:id="rId21"/>
              </a:rPr>
              <a:t>Day </a:t>
            </a:r>
          </a:p>
          <a:p>
            <a:pPr algn="ctr"/>
            <a:r>
              <a:rPr lang="en-US" sz="1000" b="1" dirty="0">
                <a:hlinkClick r:id="rId21"/>
              </a:rPr>
              <a:t>for the Rest </a:t>
            </a:r>
            <a:r>
              <a:rPr lang="en-US" sz="1000" b="1" dirty="0">
                <a:hlinkClick r:id="" action="ppaction://noaction"/>
              </a:rPr>
              <a:t>of the School Year</a:t>
            </a:r>
            <a:endParaRPr lang="en-US" sz="1000" b="1" dirty="0"/>
          </a:p>
        </p:txBody>
      </p:sp>
      <p:pic>
        <p:nvPicPr>
          <p:cNvPr id="3" name="Picture 2" descr="C:\Users\Steve Wyborney\Desktop\Blog Post Pics and email too\Part 3 Feature Pic.jpg">
            <a:hlinkClick r:id="rId22"/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4837" y="2176033"/>
            <a:ext cx="1256957" cy="94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76196" y="3129291"/>
            <a:ext cx="250733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4"/>
              </a:rPr>
              <a:t>New </a:t>
            </a:r>
            <a:r>
              <a:rPr lang="en-US" sz="1000" b="1" dirty="0" err="1">
                <a:hlinkClick r:id="rId24"/>
              </a:rPr>
              <a:t>Esti</a:t>
            </a:r>
            <a:r>
              <a:rPr lang="en-US" sz="1000" b="1" dirty="0">
                <a:hlinkClick r:id="rId24"/>
              </a:rPr>
              <a:t>-Mysteries and </a:t>
            </a:r>
            <a:r>
              <a:rPr lang="en-US" sz="1000" b="1" dirty="0">
                <a:hlinkClick r:id="" action="ppaction://noaction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for the Rest of the School Year</a:t>
            </a:r>
            <a:endParaRPr lang="en-US" sz="1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4625002" y="3124200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2"/>
              </a:rPr>
              <a:t>Part 3 - New </a:t>
            </a:r>
            <a:r>
              <a:rPr lang="en-US" sz="1000" b="1" dirty="0" err="1">
                <a:hlinkClick r:id="rId22"/>
              </a:rPr>
              <a:t>Esti</a:t>
            </a:r>
            <a:r>
              <a:rPr lang="en-US" sz="1000" b="1" dirty="0">
                <a:hlinkClick r:id="rId22"/>
              </a:rPr>
              <a:t>-Mysteries and </a:t>
            </a:r>
          </a:p>
          <a:p>
            <a:pPr algn="ctr"/>
            <a:r>
              <a:rPr lang="en-US" sz="1000" b="1" dirty="0">
                <a:hlinkClick r:id="rId22"/>
              </a:rPr>
              <a:t>Number Sense Resources Every Day</a:t>
            </a:r>
          </a:p>
          <a:p>
            <a:pPr algn="ctr"/>
            <a:r>
              <a:rPr lang="en-US" sz="1000" b="1" dirty="0">
                <a:hlinkClick r:id="rId22"/>
              </a:rPr>
              <a:t> for the Rest of the School Year</a:t>
            </a:r>
            <a:endParaRPr lang="en-US" sz="10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6911002" y="3129291"/>
            <a:ext cx="23853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2"/>
              </a:rPr>
              <a:t>Part 4 - New </a:t>
            </a:r>
            <a:r>
              <a:rPr lang="en-US" sz="1000" b="1" dirty="0" err="1">
                <a:hlinkClick r:id="rId2"/>
              </a:rPr>
              <a:t>Esti</a:t>
            </a:r>
            <a:r>
              <a:rPr lang="en-US" sz="1000" b="1" dirty="0">
                <a:hlinkClick r:id="rId2"/>
              </a:rPr>
              <a:t>-Mysteries and </a:t>
            </a:r>
          </a:p>
          <a:p>
            <a:pPr algn="ctr"/>
            <a:r>
              <a:rPr lang="en-US" sz="1000" b="1" dirty="0">
                <a:hlinkClick r:id="rId2"/>
              </a:rPr>
              <a:t>Number Sense Resources Every Day </a:t>
            </a:r>
          </a:p>
          <a:p>
            <a:pPr algn="ctr"/>
            <a:r>
              <a:rPr lang="en-US" sz="1000" b="1" dirty="0">
                <a:hlinkClick r:id="rId2"/>
              </a:rPr>
              <a:t>for the Rest of the School Year</a:t>
            </a:r>
            <a:endParaRPr lang="en-US" sz="10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F2875AF-09AC-4587-87D6-9C191C5F9582}"/>
              </a:ext>
            </a:extLst>
          </p:cNvPr>
          <p:cNvSpPr txBox="1"/>
          <p:nvPr/>
        </p:nvSpPr>
        <p:spPr>
          <a:xfrm>
            <a:off x="0" y="1912428"/>
            <a:ext cx="9144000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2020-2021 School Year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7410146" y="1371600"/>
            <a:ext cx="16706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5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5795449" y="1371600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6"/>
              </a:rPr>
              <a:t>150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pic>
        <p:nvPicPr>
          <p:cNvPr id="2052" name="Picture 4" descr="C:\Users\Steve Wyborney\Desktop\STEVES Esti-Mystery Clue Toolkit and Templates FALL 2020.jpg">
            <a:hlinkClick r:id="rId24"/>
          </p:cNvPr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79" y="2176871"/>
            <a:ext cx="1263105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teve Wyborney\Desktop\Blog Post Pics and email too\Clipboard Dice.jpg">
            <a:hlinkClick r:id="rId21"/>
          </p:cNvPr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826" y="2176871"/>
            <a:ext cx="1263106" cy="94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hlinkClick r:id="rId29"/>
            <a:extLst>
              <a:ext uri="{FF2B5EF4-FFF2-40B4-BE49-F238E27FC236}">
                <a16:creationId xmlns:a16="http://schemas.microsoft.com/office/drawing/2014/main" id="{E90DFB63-0E9C-DB92-CE0D-44F1037A6B51}"/>
              </a:ext>
            </a:extLst>
          </p:cNvPr>
          <p:cNvPicPr>
            <a:picLocks noChangeAspect="1"/>
          </p:cNvPicPr>
          <p:nvPr/>
        </p:nvPicPr>
        <p:blipFill rotWithShape="1">
          <a:blip r:embed="rId30"/>
          <a:srcRect l="22331" t="7030" r="29922" b="7483"/>
          <a:stretch/>
        </p:blipFill>
        <p:spPr>
          <a:xfrm>
            <a:off x="562485" y="72830"/>
            <a:ext cx="896457" cy="1070170"/>
          </a:xfrm>
          <a:prstGeom prst="rect">
            <a:avLst/>
          </a:prstGeom>
        </p:spPr>
      </p:pic>
      <p:pic>
        <p:nvPicPr>
          <p:cNvPr id="8" name="Picture 7">
            <a:hlinkClick r:id="rId31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16" y="457200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6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6101" y="435473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5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29" y="434841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5867400" y="134779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Daily Resources Posted in the 2021-2022 School Year</a:t>
            </a:r>
          </a:p>
        </p:txBody>
      </p:sp>
      <p:pic>
        <p:nvPicPr>
          <p:cNvPr id="13" name="Picture 12">
            <a:hlinkClick r:id="rId35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645" y="482045"/>
            <a:ext cx="1268884" cy="951663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E37B882-6485-A60A-7659-06CE01A3AF05}"/>
              </a:ext>
            </a:extLst>
          </p:cNvPr>
          <p:cNvCxnSpPr>
            <a:cxnSpLocks/>
          </p:cNvCxnSpPr>
          <p:nvPr/>
        </p:nvCxnSpPr>
        <p:spPr>
          <a:xfrm>
            <a:off x="5701673" y="0"/>
            <a:ext cx="0" cy="19124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1524000" y="0"/>
            <a:ext cx="3117579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2022-2023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4106812" y="1397913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1"/>
              </a:rPr>
              <a:t>The 3-Container </a:t>
            </a:r>
          </a:p>
          <a:p>
            <a:pPr algn="ctr"/>
            <a:r>
              <a:rPr lang="en-US" sz="1000" b="1" dirty="0">
                <a:hlinkClick r:id="rId31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359719" y="1414790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5"/>
              </a:rPr>
              <a:t>170 New </a:t>
            </a:r>
            <a:r>
              <a:rPr lang="en-US" sz="1000" b="1" dirty="0" err="1">
                <a:hlinkClick r:id="rId35"/>
              </a:rPr>
              <a:t>Esti</a:t>
            </a:r>
            <a:r>
              <a:rPr lang="en-US" sz="1000" b="1" dirty="0">
                <a:hlinkClick r:id="rId35"/>
              </a:rPr>
              <a:t>-Mysteries</a:t>
            </a:r>
            <a:endParaRPr lang="en-US" sz="10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CFAAC31-B87A-AD99-590B-0BA542161283}"/>
              </a:ext>
            </a:extLst>
          </p:cNvPr>
          <p:cNvSpPr txBox="1"/>
          <p:nvPr/>
        </p:nvSpPr>
        <p:spPr>
          <a:xfrm>
            <a:off x="59695" y="1120914"/>
            <a:ext cx="2073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New Multiplication Workbook!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9"/>
              </a:rPr>
              <a:t>Learn more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730766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9828</TotalTime>
  <Words>945</Words>
  <Application>Microsoft Office PowerPoint</Application>
  <PresentationFormat>On-screen Show (4:3)</PresentationFormat>
  <Paragraphs>405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</cp:lastModifiedBy>
  <cp:revision>176</cp:revision>
  <dcterms:created xsi:type="dcterms:W3CDTF">2020-11-09T02:38:45Z</dcterms:created>
  <dcterms:modified xsi:type="dcterms:W3CDTF">2023-02-17T23:20:25Z</dcterms:modified>
</cp:coreProperties>
</file>