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402" r:id="rId2"/>
    <p:sldId id="257" r:id="rId3"/>
    <p:sldId id="258" r:id="rId4"/>
    <p:sldId id="259" r:id="rId5"/>
    <p:sldId id="260" r:id="rId6"/>
    <p:sldId id="261" r:id="rId7"/>
    <p:sldId id="1640" r:id="rId8"/>
    <p:sldId id="1656" r:id="rId9"/>
    <p:sldId id="1657" r:id="rId10"/>
    <p:sldId id="1668" r:id="rId11"/>
    <p:sldId id="1659" r:id="rId12"/>
    <p:sldId id="1660" r:id="rId13"/>
    <p:sldId id="1661" r:id="rId14"/>
    <p:sldId id="1662" r:id="rId15"/>
    <p:sldId id="1663" r:id="rId16"/>
    <p:sldId id="1664" r:id="rId17"/>
    <p:sldId id="1665" r:id="rId18"/>
    <p:sldId id="1666" r:id="rId19"/>
    <p:sldId id="166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7" d="100"/>
          <a:sy n="107" d="100"/>
        </p:scale>
        <p:origin x="1176" y="11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pzPby1HUSQ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stevewyborney.com/?p=1891" TargetMode="External"/><Relationship Id="rId13" Type="http://schemas.openxmlformats.org/officeDocument/2006/relationships/image" Target="../media/image7.jpeg"/><Relationship Id="rId18" Type="http://schemas.openxmlformats.org/officeDocument/2006/relationships/hyperlink" Target="https://www.youtube.com/c/SteveWyborneyMath/playlists?view=1&amp;sort=da&amp;flow=grid" TargetMode="External"/><Relationship Id="rId26" Type="http://schemas.openxmlformats.org/officeDocument/2006/relationships/hyperlink" Target="https://stevewyborney.com/2021/11/150-new-esti-mysteries/" TargetMode="External"/><Relationship Id="rId3" Type="http://schemas.openxmlformats.org/officeDocument/2006/relationships/image" Target="../media/image2.jpeg"/><Relationship Id="rId21" Type="http://schemas.openxmlformats.org/officeDocument/2006/relationships/hyperlink" Target="https://stevewyborney.com/2021/01/part-2-new-esti-mysteries-and-number-sense-resources-every-day-for-the-rest-of-the-school-year/" TargetMode="External"/><Relationship Id="rId34" Type="http://schemas.openxmlformats.org/officeDocument/2006/relationships/image" Target="../media/image16.jpeg"/><Relationship Id="rId7" Type="http://schemas.openxmlformats.org/officeDocument/2006/relationships/image" Target="../media/image4.jpeg"/><Relationship Id="rId12" Type="http://schemas.openxmlformats.org/officeDocument/2006/relationships/hyperlink" Target="http://www.stevewyborney.com/?p=1028" TargetMode="External"/><Relationship Id="rId17" Type="http://schemas.openxmlformats.org/officeDocument/2006/relationships/hyperlink" Target="https://stevewyborney.com/2018/04/the-estimation-clipboard/" TargetMode="External"/><Relationship Id="rId25" Type="http://schemas.openxmlformats.org/officeDocument/2006/relationships/hyperlink" Target="https://stevewyborney.com/2021/10/new-estimation-clipboards/" TargetMode="External"/><Relationship Id="rId33" Type="http://schemas.openxmlformats.org/officeDocument/2006/relationships/image" Target="../media/image15.png"/><Relationship Id="rId2" Type="http://schemas.openxmlformats.org/officeDocument/2006/relationships/hyperlink" Target="https://stevewyborney.com/2021/04/part-4-new-esti-mysteries-and-number-sense-resources-every-day-for-the-rest-of-the-school-year/" TargetMode="External"/><Relationship Id="rId16" Type="http://schemas.openxmlformats.org/officeDocument/2006/relationships/image" Target="../media/image8.jpeg"/><Relationship Id="rId20" Type="http://schemas.openxmlformats.org/officeDocument/2006/relationships/hyperlink" Target="https://stevewyborney.com/2020/08/the-multiplication-course-by-steve-wyborney/" TargetMode="External"/><Relationship Id="rId29" Type="http://schemas.openxmlformats.org/officeDocument/2006/relationships/hyperlink" Target="https://stevewyborney.com/2022/10/the-multiplication-advantage-journey-into-multiplication/" TargetMode="External"/><Relationship Id="rId1" Type="http://schemas.openxmlformats.org/officeDocument/2006/relationships/slideLayout" Target="../slideLayouts/slideLayout2.xml"/><Relationship Id="rId6" Type="http://schemas.openxmlformats.org/officeDocument/2006/relationships/hyperlink" Target="https://stevewyborney.com/2019/09/51-esti-mysteries/" TargetMode="External"/><Relationship Id="rId11" Type="http://schemas.openxmlformats.org/officeDocument/2006/relationships/image" Target="../media/image6.jpeg"/><Relationship Id="rId24" Type="http://schemas.openxmlformats.org/officeDocument/2006/relationships/hyperlink" Target="https://stevewyborney.com/2020/11/new-esti-mysteries-and-number-sense-resources-every-day-for-the-rest-of-the-school-year/" TargetMode="External"/><Relationship Id="rId32" Type="http://schemas.openxmlformats.org/officeDocument/2006/relationships/image" Target="../media/image14.jpeg"/><Relationship Id="rId5" Type="http://schemas.openxmlformats.org/officeDocument/2006/relationships/image" Target="../media/image3.jpeg"/><Relationship Id="rId15" Type="http://schemas.openxmlformats.org/officeDocument/2006/relationships/hyperlink" Target="https://www.stevewyborney.com/?p=1483" TargetMode="External"/><Relationship Id="rId23" Type="http://schemas.openxmlformats.org/officeDocument/2006/relationships/image" Target="../media/image10.jpeg"/><Relationship Id="rId28" Type="http://schemas.openxmlformats.org/officeDocument/2006/relationships/image" Target="../media/image12.jpeg"/><Relationship Id="rId36" Type="http://schemas.openxmlformats.org/officeDocument/2006/relationships/image" Target="../media/image17.jpeg"/><Relationship Id="rId10" Type="http://schemas.openxmlformats.org/officeDocument/2006/relationships/hyperlink" Target="http://www.stevewyborney.com/?p=893" TargetMode="External"/><Relationship Id="rId19" Type="http://schemas.openxmlformats.org/officeDocument/2006/relationships/image" Target="../media/image9.png"/><Relationship Id="rId31" Type="http://schemas.openxmlformats.org/officeDocument/2006/relationships/hyperlink" Target="https://stevewyborney.com/2022/10/the-3-container-estimation-routine/" TargetMode="External"/><Relationship Id="rId4" Type="http://schemas.openxmlformats.org/officeDocument/2006/relationships/hyperlink" Target="http://www.stevewyborney.com/?p=1253" TargetMode="External"/><Relationship Id="rId9" Type="http://schemas.openxmlformats.org/officeDocument/2006/relationships/image" Target="../media/image5.jpeg"/><Relationship Id="rId14" Type="http://schemas.openxmlformats.org/officeDocument/2006/relationships/hyperlink" Target="https://stevewyborney.com/2019/02/20-days-of-number-sense-rich-math-talk/" TargetMode="External"/><Relationship Id="rId22" Type="http://schemas.openxmlformats.org/officeDocument/2006/relationships/hyperlink" Target="https://stevewyborney.com/2021/03/part-3-new-esti-mysteries-and-number-sense-resources-every-day-for-the-rest-of-the-school-year/" TargetMode="External"/><Relationship Id="rId27" Type="http://schemas.openxmlformats.org/officeDocument/2006/relationships/image" Target="../media/image11.jpeg"/><Relationship Id="rId30" Type="http://schemas.openxmlformats.org/officeDocument/2006/relationships/image" Target="../media/image13.png"/><Relationship Id="rId35" Type="http://schemas.openxmlformats.org/officeDocument/2006/relationships/hyperlink" Target="https://stevewyborney.com/2022/10/170-new-esti-mysteries/"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800" b="1" dirty="0"/>
          </a:p>
          <a:p>
            <a:pPr algn="l"/>
            <a:r>
              <a:rPr lang="en-US" sz="1600" b="1" i="1" dirty="0"/>
              <a:t>Use slides 2-7 if </a:t>
            </a:r>
            <a:r>
              <a:rPr lang="en-US" sz="1600" b="1" i="1" dirty="0" err="1"/>
              <a:t>Esti</a:t>
            </a:r>
            <a:r>
              <a:rPr lang="en-US" sz="1600" b="1" i="1" dirty="0"/>
              <a:t>-Mysteries if your students have charts to write on.  </a:t>
            </a:r>
            <a:r>
              <a:rPr lang="en-US" sz="1600" dirty="0"/>
              <a:t>You’re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000" b="1" dirty="0"/>
          </a:p>
          <a:p>
            <a:pPr algn="l"/>
            <a:r>
              <a:rPr lang="en-US" sz="2000" b="1" dirty="0"/>
              <a:t>“I need to display a chart for everyone to see, and I have a way to write on it.”</a:t>
            </a:r>
          </a:p>
          <a:p>
            <a:pPr algn="l"/>
            <a:endParaRPr lang="en-US" sz="1600" b="1" dirty="0"/>
          </a:p>
          <a:p>
            <a:pPr algn="l"/>
            <a:r>
              <a:rPr lang="en-US" sz="1600" b="1" i="1" dirty="0"/>
              <a:t>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 use a digital pen, or use the chart in may other ways.</a:t>
            </a:r>
          </a:p>
          <a:p>
            <a:pPr algn="l"/>
            <a:endParaRPr lang="en-US" sz="2400" b="1" dirty="0"/>
          </a:p>
          <a:p>
            <a:pPr algn="l"/>
            <a:r>
              <a:rPr lang="en-US" sz="2000" b="1" dirty="0"/>
              <a:t>“I need a step-by-step animated chart that eliminates numbers after every clue.”</a:t>
            </a:r>
          </a:p>
          <a:p>
            <a:pPr algn="l"/>
            <a:endParaRPr lang="en-US" sz="2000" b="1" dirty="0"/>
          </a:p>
          <a:p>
            <a:pPr algn="l"/>
            <a:r>
              <a:rPr lang="en-US" sz="1600" b="1" i="1" dirty="0"/>
              <a:t>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2" name="Rectangle 1"/>
          <p:cNvSpPr/>
          <p:nvPr/>
        </p:nvSpPr>
        <p:spPr>
          <a:xfrm>
            <a:off x="5867400" y="76200"/>
            <a:ext cx="3200400" cy="9144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Watch this YouTube video for more information about the charts.</a:t>
            </a:r>
          </a:p>
          <a:p>
            <a:pPr algn="ctr"/>
            <a:r>
              <a:rPr lang="en-US" sz="1600" dirty="0">
                <a:solidFill>
                  <a:schemeClr val="tx1"/>
                </a:solidFill>
                <a:hlinkClick r:id="rId2"/>
              </a:rPr>
              <a:t>https://youtu.be/pzPby1HUSQs</a:t>
            </a:r>
            <a:r>
              <a:rPr lang="en-US" sz="1600" dirty="0">
                <a:solidFill>
                  <a:schemeClr val="tx1"/>
                </a:solidFill>
              </a:rPr>
              <a:t> </a:t>
            </a:r>
          </a:p>
        </p:txBody>
      </p:sp>
    </p:spTree>
    <p:extLst>
      <p:ext uri="{BB962C8B-B14F-4D97-AF65-F5344CB8AC3E}">
        <p14:creationId xmlns:p14="http://schemas.microsoft.com/office/powerpoint/2010/main" val="321983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C5624D-E425-A25B-D5A1-6A43ADD338B7}"/>
              </a:ext>
            </a:extLst>
          </p:cNvPr>
          <p:cNvPicPr>
            <a:picLocks noChangeAspect="1"/>
          </p:cNvPicPr>
          <p:nvPr/>
        </p:nvPicPr>
        <p:blipFill rotWithShape="1">
          <a:blip r:embed="rId2">
            <a:extLst>
              <a:ext uri="{28A0092B-C50C-407E-A947-70E740481C1C}">
                <a14:useLocalDpi xmlns:a14="http://schemas.microsoft.com/office/drawing/2010/main" val="0"/>
              </a:ext>
            </a:extLst>
          </a:blip>
          <a:srcRect r="55810"/>
          <a:stretch/>
        </p:blipFill>
        <p:spPr>
          <a:xfrm>
            <a:off x="1143000" y="-8965"/>
            <a:ext cx="2433620" cy="4130336"/>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2-digit number.</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11, 17, 23, 29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includes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equal to </a:t>
            </a:r>
          </a:p>
          <a:p>
            <a:pPr algn="ctr"/>
            <a:r>
              <a:rPr lang="en-US" sz="2000" b="1" dirty="0">
                <a:solidFill>
                  <a:schemeClr val="tx1"/>
                </a:solidFill>
              </a:rPr>
              <a:t>46 halves.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a prime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05C1F183-A7CC-A4DD-D116-3BABDB8EE563}"/>
              </a:ext>
            </a:extLst>
          </p:cNvPr>
          <p:cNvGraphicFramePr>
            <a:graphicFrameLocks noGrp="1"/>
          </p:cNvGraphicFramePr>
          <p:nvPr/>
        </p:nvGraphicFramePr>
        <p:xfrm>
          <a:off x="1524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24337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B6AD2A-647D-99D6-38BB-4A49D237D7A2}"/>
              </a:ext>
            </a:extLst>
          </p:cNvPr>
          <p:cNvPicPr>
            <a:picLocks noChangeAspect="1"/>
          </p:cNvPicPr>
          <p:nvPr/>
        </p:nvPicPr>
        <p:blipFill rotWithShape="1">
          <a:blip r:embed="rId2">
            <a:extLst>
              <a:ext uri="{28A0092B-C50C-407E-A947-70E740481C1C}">
                <a14:useLocalDpi xmlns:a14="http://schemas.microsoft.com/office/drawing/2010/main" val="0"/>
              </a:ext>
            </a:extLst>
          </a:blip>
          <a:srcRect r="55810"/>
          <a:stretch/>
        </p:blipFill>
        <p:spPr>
          <a:xfrm>
            <a:off x="0" y="0"/>
            <a:ext cx="4040777"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2505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A8CBEF-876D-6F71-58BD-4FFCF99A6404}"/>
              </a:ext>
            </a:extLst>
          </p:cNvPr>
          <p:cNvPicPr>
            <a:picLocks noChangeAspect="1"/>
          </p:cNvPicPr>
          <p:nvPr/>
        </p:nvPicPr>
        <p:blipFill rotWithShape="1">
          <a:blip r:embed="rId2">
            <a:extLst>
              <a:ext uri="{28A0092B-C50C-407E-A947-70E740481C1C}">
                <a14:useLocalDpi xmlns:a14="http://schemas.microsoft.com/office/drawing/2010/main" val="0"/>
              </a:ext>
            </a:extLst>
          </a:blip>
          <a:srcRect r="55810"/>
          <a:stretch/>
        </p:blipFill>
        <p:spPr>
          <a:xfrm>
            <a:off x="0" y="0"/>
            <a:ext cx="4040777"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83 books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81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917480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“How Many Chapters </a:t>
            </a:r>
          </a:p>
          <a:p>
            <a:r>
              <a:rPr lang="en-US" sz="6000" b="1" dirty="0">
                <a:solidFill>
                  <a:srgbClr val="FFFF00"/>
                </a:solidFill>
              </a:rPr>
              <a:t>Fit in Those Books?”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5704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030DC3-3CB1-7B02-16CE-E81D583FD0C3}"/>
              </a:ext>
            </a:extLst>
          </p:cNvPr>
          <p:cNvPicPr>
            <a:picLocks noChangeAspect="1"/>
          </p:cNvPicPr>
          <p:nvPr/>
        </p:nvPicPr>
        <p:blipFill rotWithShape="1">
          <a:blip r:embed="rId2">
            <a:extLst>
              <a:ext uri="{28A0092B-C50C-407E-A947-70E740481C1C}">
                <a14:useLocalDpi xmlns:a14="http://schemas.microsoft.com/office/drawing/2010/main" val="0"/>
              </a:ext>
            </a:extLst>
          </a:blip>
          <a:srcRect r="55810"/>
          <a:stretch/>
        </p:blipFill>
        <p:spPr>
          <a:xfrm>
            <a:off x="0" y="0"/>
            <a:ext cx="4040777"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books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7231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C5624D-E425-A25B-D5A1-6A43ADD338B7}"/>
              </a:ext>
            </a:extLst>
          </p:cNvPr>
          <p:cNvPicPr>
            <a:picLocks noChangeAspect="1"/>
          </p:cNvPicPr>
          <p:nvPr/>
        </p:nvPicPr>
        <p:blipFill rotWithShape="1">
          <a:blip r:embed="rId2">
            <a:extLst>
              <a:ext uri="{28A0092B-C50C-407E-A947-70E740481C1C}">
                <a14:useLocalDpi xmlns:a14="http://schemas.microsoft.com/office/drawing/2010/main" val="0"/>
              </a:ext>
            </a:extLst>
          </a:blip>
          <a:srcRect r="55810"/>
          <a:stretch/>
        </p:blipFill>
        <p:spPr>
          <a:xfrm>
            <a:off x="1143000" y="-8965"/>
            <a:ext cx="2433620" cy="4130336"/>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2-digit number.</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11, 17, 23, 29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includes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equal to </a:t>
            </a:r>
          </a:p>
          <a:p>
            <a:pPr algn="ctr"/>
            <a:r>
              <a:rPr lang="en-US" sz="2000" b="1" dirty="0">
                <a:solidFill>
                  <a:schemeClr val="tx1"/>
                </a:solidFill>
              </a:rPr>
              <a:t>46 halves.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a prime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05C1F183-A7CC-A4DD-D116-3BABDB8EE563}"/>
              </a:ext>
            </a:extLst>
          </p:cNvPr>
          <p:cNvGraphicFramePr>
            <a:graphicFrameLocks noGrp="1"/>
          </p:cNvGraphicFramePr>
          <p:nvPr>
            <p:extLst>
              <p:ext uri="{D42A27DB-BD31-4B8C-83A1-F6EECF244321}">
                <p14:modId xmlns:p14="http://schemas.microsoft.com/office/powerpoint/2010/main" val="108032250"/>
              </p:ext>
            </p:extLst>
          </p:nvPr>
        </p:nvGraphicFramePr>
        <p:xfrm>
          <a:off x="1524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4" name="Table 3">
            <a:extLst>
              <a:ext uri="{FF2B5EF4-FFF2-40B4-BE49-F238E27FC236}">
                <a16:creationId xmlns:a16="http://schemas.microsoft.com/office/drawing/2014/main" id="{D5BF7B07-C802-D8AA-445B-A3612E66CDF5}"/>
              </a:ext>
            </a:extLst>
          </p:cNvPr>
          <p:cNvGraphicFramePr>
            <a:graphicFrameLocks noGrp="1"/>
          </p:cNvGraphicFramePr>
          <p:nvPr>
            <p:extLst>
              <p:ext uri="{D42A27DB-BD31-4B8C-83A1-F6EECF244321}">
                <p14:modId xmlns:p14="http://schemas.microsoft.com/office/powerpoint/2010/main" val="1874340290"/>
              </p:ext>
            </p:extLst>
          </p:nvPr>
        </p:nvGraphicFramePr>
        <p:xfrm>
          <a:off x="1524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5" name="Table 4">
            <a:extLst>
              <a:ext uri="{FF2B5EF4-FFF2-40B4-BE49-F238E27FC236}">
                <a16:creationId xmlns:a16="http://schemas.microsoft.com/office/drawing/2014/main" id="{1FFCACAA-797B-0C06-709A-F26C65E74FCC}"/>
              </a:ext>
            </a:extLst>
          </p:cNvPr>
          <p:cNvGraphicFramePr>
            <a:graphicFrameLocks noGrp="1"/>
          </p:cNvGraphicFramePr>
          <p:nvPr>
            <p:extLst>
              <p:ext uri="{D42A27DB-BD31-4B8C-83A1-F6EECF244321}">
                <p14:modId xmlns:p14="http://schemas.microsoft.com/office/powerpoint/2010/main" val="312232870"/>
              </p:ext>
            </p:extLst>
          </p:nvPr>
        </p:nvGraphicFramePr>
        <p:xfrm>
          <a:off x="1524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6" name="Table 5">
            <a:extLst>
              <a:ext uri="{FF2B5EF4-FFF2-40B4-BE49-F238E27FC236}">
                <a16:creationId xmlns:a16="http://schemas.microsoft.com/office/drawing/2014/main" id="{4924AF9F-73CD-C869-C0E0-F96AF1CFC70A}"/>
              </a:ext>
            </a:extLst>
          </p:cNvPr>
          <p:cNvGraphicFramePr>
            <a:graphicFrameLocks noGrp="1"/>
          </p:cNvGraphicFramePr>
          <p:nvPr>
            <p:extLst>
              <p:ext uri="{D42A27DB-BD31-4B8C-83A1-F6EECF244321}">
                <p14:modId xmlns:p14="http://schemas.microsoft.com/office/powerpoint/2010/main" val="1957954164"/>
              </p:ext>
            </p:extLst>
          </p:nvPr>
        </p:nvGraphicFramePr>
        <p:xfrm>
          <a:off x="1524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7" name="Table 6">
            <a:extLst>
              <a:ext uri="{FF2B5EF4-FFF2-40B4-BE49-F238E27FC236}">
                <a16:creationId xmlns:a16="http://schemas.microsoft.com/office/drawing/2014/main" id="{CE932785-9114-99B0-30E2-46F4493E6F7E}"/>
              </a:ext>
            </a:extLst>
          </p:cNvPr>
          <p:cNvGraphicFramePr>
            <a:graphicFrameLocks noGrp="1"/>
          </p:cNvGraphicFramePr>
          <p:nvPr>
            <p:extLst>
              <p:ext uri="{D42A27DB-BD31-4B8C-83A1-F6EECF244321}">
                <p14:modId xmlns:p14="http://schemas.microsoft.com/office/powerpoint/2010/main" val="2062450779"/>
              </p:ext>
            </p:extLst>
          </p:nvPr>
        </p:nvGraphicFramePr>
        <p:xfrm>
          <a:off x="1524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8" name="Table 7">
            <a:extLst>
              <a:ext uri="{FF2B5EF4-FFF2-40B4-BE49-F238E27FC236}">
                <a16:creationId xmlns:a16="http://schemas.microsoft.com/office/drawing/2014/main" id="{9D31B350-9F63-5687-D562-C4ED97561C72}"/>
              </a:ext>
            </a:extLst>
          </p:cNvPr>
          <p:cNvGraphicFramePr>
            <a:graphicFrameLocks noGrp="1"/>
          </p:cNvGraphicFramePr>
          <p:nvPr>
            <p:extLst>
              <p:ext uri="{D42A27DB-BD31-4B8C-83A1-F6EECF244321}">
                <p14:modId xmlns:p14="http://schemas.microsoft.com/office/powerpoint/2010/main" val="832663374"/>
              </p:ext>
            </p:extLst>
          </p:nvPr>
        </p:nvGraphicFramePr>
        <p:xfrm>
          <a:off x="152400" y="39624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8550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B6AD2A-647D-99D6-38BB-4A49D237D7A2}"/>
              </a:ext>
            </a:extLst>
          </p:cNvPr>
          <p:cNvPicPr>
            <a:picLocks noChangeAspect="1"/>
          </p:cNvPicPr>
          <p:nvPr/>
        </p:nvPicPr>
        <p:blipFill rotWithShape="1">
          <a:blip r:embed="rId2">
            <a:extLst>
              <a:ext uri="{28A0092B-C50C-407E-A947-70E740481C1C}">
                <a14:useLocalDpi xmlns:a14="http://schemas.microsoft.com/office/drawing/2010/main" val="0"/>
              </a:ext>
            </a:extLst>
          </a:blip>
          <a:srcRect r="55810"/>
          <a:stretch/>
        </p:blipFill>
        <p:spPr>
          <a:xfrm>
            <a:off x="0" y="0"/>
            <a:ext cx="4040777"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392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A8CBEF-876D-6F71-58BD-4FFCF99A6404}"/>
              </a:ext>
            </a:extLst>
          </p:cNvPr>
          <p:cNvPicPr>
            <a:picLocks noChangeAspect="1"/>
          </p:cNvPicPr>
          <p:nvPr/>
        </p:nvPicPr>
        <p:blipFill rotWithShape="1">
          <a:blip r:embed="rId2">
            <a:extLst>
              <a:ext uri="{28A0092B-C50C-407E-A947-70E740481C1C}">
                <a14:useLocalDpi xmlns:a14="http://schemas.microsoft.com/office/drawing/2010/main" val="0"/>
              </a:ext>
            </a:extLst>
          </a:blip>
          <a:srcRect r="55810"/>
          <a:stretch/>
        </p:blipFill>
        <p:spPr>
          <a:xfrm>
            <a:off x="0" y="0"/>
            <a:ext cx="4040777"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83 books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6542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232702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“How Many Chapters </a:t>
            </a:r>
          </a:p>
          <a:p>
            <a:r>
              <a:rPr lang="en-US" sz="6000" b="1" dirty="0">
                <a:solidFill>
                  <a:srgbClr val="FFFF00"/>
                </a:solidFill>
              </a:rPr>
              <a:t>Fit in Those Books?”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030DC3-3CB1-7B02-16CE-E81D583FD0C3}"/>
              </a:ext>
            </a:extLst>
          </p:cNvPr>
          <p:cNvPicPr>
            <a:picLocks noChangeAspect="1"/>
          </p:cNvPicPr>
          <p:nvPr/>
        </p:nvPicPr>
        <p:blipFill rotWithShape="1">
          <a:blip r:embed="rId2">
            <a:extLst>
              <a:ext uri="{28A0092B-C50C-407E-A947-70E740481C1C}">
                <a14:useLocalDpi xmlns:a14="http://schemas.microsoft.com/office/drawing/2010/main" val="0"/>
              </a:ext>
            </a:extLst>
          </a:blip>
          <a:srcRect r="55810"/>
          <a:stretch/>
        </p:blipFill>
        <p:spPr>
          <a:xfrm>
            <a:off x="0" y="0"/>
            <a:ext cx="4040777"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books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C5624D-E425-A25B-D5A1-6A43ADD338B7}"/>
              </a:ext>
            </a:extLst>
          </p:cNvPr>
          <p:cNvPicPr>
            <a:picLocks noChangeAspect="1"/>
          </p:cNvPicPr>
          <p:nvPr/>
        </p:nvPicPr>
        <p:blipFill rotWithShape="1">
          <a:blip r:embed="rId2">
            <a:extLst>
              <a:ext uri="{28A0092B-C50C-407E-A947-70E740481C1C}">
                <a14:useLocalDpi xmlns:a14="http://schemas.microsoft.com/office/drawing/2010/main" val="0"/>
              </a:ext>
            </a:extLst>
          </a:blip>
          <a:srcRect r="55810"/>
          <a:stretch/>
        </p:blipFill>
        <p:spPr>
          <a:xfrm>
            <a:off x="0" y="0"/>
            <a:ext cx="4040777"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a 2-digit number.</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is part of this pattern:  11, 17, 23, 29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answer includes the digit 3.</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answer is not equal to </a:t>
            </a:r>
          </a:p>
          <a:p>
            <a:pPr algn="ctr"/>
            <a:r>
              <a:rPr lang="en-US" sz="2000" b="1" dirty="0">
                <a:solidFill>
                  <a:schemeClr val="tx1"/>
                </a:solidFill>
              </a:rPr>
              <a:t>46 halves.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 answer is a prime number.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B6AD2A-647D-99D6-38BB-4A49D237D7A2}"/>
              </a:ext>
            </a:extLst>
          </p:cNvPr>
          <p:cNvPicPr>
            <a:picLocks noChangeAspect="1"/>
          </p:cNvPicPr>
          <p:nvPr/>
        </p:nvPicPr>
        <p:blipFill rotWithShape="1">
          <a:blip r:embed="rId2">
            <a:extLst>
              <a:ext uri="{28A0092B-C50C-407E-A947-70E740481C1C}">
                <a14:useLocalDpi xmlns:a14="http://schemas.microsoft.com/office/drawing/2010/main" val="0"/>
              </a:ext>
            </a:extLst>
          </a:blip>
          <a:srcRect r="55810"/>
          <a:stretch/>
        </p:blipFill>
        <p:spPr>
          <a:xfrm>
            <a:off x="0" y="0"/>
            <a:ext cx="4040777"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A8CBEF-876D-6F71-58BD-4FFCF99A6404}"/>
              </a:ext>
            </a:extLst>
          </p:cNvPr>
          <p:cNvPicPr>
            <a:picLocks noChangeAspect="1"/>
          </p:cNvPicPr>
          <p:nvPr/>
        </p:nvPicPr>
        <p:blipFill rotWithShape="1">
          <a:blip r:embed="rId2">
            <a:extLst>
              <a:ext uri="{28A0092B-C50C-407E-A947-70E740481C1C}">
                <a14:useLocalDpi xmlns:a14="http://schemas.microsoft.com/office/drawing/2010/main" val="0"/>
              </a:ext>
            </a:extLst>
          </a:blip>
          <a:srcRect r="55810"/>
          <a:stretch/>
        </p:blipFill>
        <p:spPr>
          <a:xfrm>
            <a:off x="0" y="0"/>
            <a:ext cx="4040777"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83 books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085281E0-BA39-42F6-9A33-8ACE0225B3A0}"/>
              </a:ext>
            </a:extLst>
          </p:cNvPr>
          <p:cNvCxnSpPr>
            <a:cxnSpLocks/>
          </p:cNvCxnSpPr>
          <p:nvPr/>
        </p:nvCxnSpPr>
        <p:spPr>
          <a:xfrm>
            <a:off x="6934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0123F51-E411-4C3F-9B20-2AFFB4FB1AB1}"/>
              </a:ext>
            </a:extLst>
          </p:cNvPr>
          <p:cNvCxnSpPr>
            <a:cxnSpLocks/>
          </p:cNvCxnSpPr>
          <p:nvPr/>
        </p:nvCxnSpPr>
        <p:spPr>
          <a:xfrm>
            <a:off x="4648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2" descr="C:\Users\Steve Wyborney\Desktop\Part 4 Featured Pic.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505" y="2176034"/>
            <a:ext cx="1256957" cy="9427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Steve Wyborney\Desktop\Presentation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4"/>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7"/>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8"/>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6"/>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6"/>
              </a:rPr>
              <a:t>51 </a:t>
            </a:r>
            <a:r>
              <a:rPr lang="en-US" sz="1000" b="1" dirty="0" err="1">
                <a:hlinkClick r:id="rId6"/>
              </a:rPr>
              <a:t>Esti</a:t>
            </a:r>
            <a:r>
              <a:rPr lang="en-US" sz="1000" b="1" dirty="0">
                <a:hlinkClick r:id="rId6"/>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20"/>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8"/>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25" name="Straight Connector 24"/>
          <p:cNvCxnSpPr>
            <a:cxnSpLocks/>
          </p:cNvCxnSpPr>
          <p:nvPr/>
        </p:nvCxnSpPr>
        <p:spPr>
          <a:xfrm>
            <a:off x="2362200" y="1981200"/>
            <a:ext cx="0" cy="17724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85999" y="3129291"/>
            <a:ext cx="2380761" cy="553998"/>
          </a:xfrm>
          <a:prstGeom prst="rect">
            <a:avLst/>
          </a:prstGeom>
          <a:noFill/>
        </p:spPr>
        <p:txBody>
          <a:bodyPr wrap="square" rtlCol="0">
            <a:spAutoFit/>
          </a:bodyPr>
          <a:lstStyle/>
          <a:p>
            <a:pPr algn="ctr"/>
            <a:r>
              <a:rPr lang="en-US" sz="1000" b="1" dirty="0">
                <a:hlinkClick r:id="rId21"/>
              </a:rPr>
              <a:t>Part 2 - New </a:t>
            </a:r>
            <a:r>
              <a:rPr lang="en-US" sz="1000" b="1" dirty="0" err="1">
                <a:hlinkClick r:id="rId21"/>
              </a:rPr>
              <a:t>Esti</a:t>
            </a:r>
            <a:r>
              <a:rPr lang="en-US" sz="1000" b="1" dirty="0">
                <a:hlinkClick r:id="rId21"/>
              </a:rPr>
              <a:t>-Mysteries and </a:t>
            </a:r>
            <a:endParaRPr lang="en-US" sz="1000" b="1" dirty="0"/>
          </a:p>
          <a:p>
            <a:pPr algn="ctr"/>
            <a:r>
              <a:rPr lang="en-US" sz="1000" b="1" dirty="0">
                <a:hlinkClick r:id="" action="ppaction://noaction"/>
              </a:rPr>
              <a:t>Number Sense Resources Every </a:t>
            </a:r>
            <a:r>
              <a:rPr lang="en-US" sz="1000" b="1" dirty="0">
                <a:hlinkClick r:id="rId21"/>
              </a:rPr>
              <a:t>Day </a:t>
            </a:r>
          </a:p>
          <a:p>
            <a:pPr algn="ctr"/>
            <a:r>
              <a:rPr lang="en-US" sz="1000" b="1" dirty="0">
                <a:hlinkClick r:id="rId21"/>
              </a:rPr>
              <a:t>for the Rest </a:t>
            </a:r>
            <a:r>
              <a:rPr lang="en-US" sz="1000" b="1" dirty="0">
                <a:hlinkClick r:id="" action="ppaction://noaction"/>
              </a:rPr>
              <a:t>of the School Year</a:t>
            </a:r>
            <a:endParaRPr lang="en-US" sz="1000" b="1" dirty="0"/>
          </a:p>
        </p:txBody>
      </p:sp>
      <p:pic>
        <p:nvPicPr>
          <p:cNvPr id="3" name="Picture 2" descr="C:\Users\Steve Wyborney\Desktop\Blog Post Pics and email too\Part 3 Feature Pic.jpg">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94837" y="2176033"/>
            <a:ext cx="1256957" cy="942718"/>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6196" y="3129291"/>
            <a:ext cx="2507330" cy="553998"/>
          </a:xfrm>
          <a:prstGeom prst="rect">
            <a:avLst/>
          </a:prstGeom>
          <a:noFill/>
        </p:spPr>
        <p:txBody>
          <a:bodyPr wrap="square" rtlCol="0">
            <a:spAutoFit/>
          </a:bodyPr>
          <a:lstStyle/>
          <a:p>
            <a:pPr algn="ctr"/>
            <a:r>
              <a:rPr lang="en-US" sz="1000" b="1" dirty="0">
                <a:hlinkClick r:id="rId24"/>
              </a:rPr>
              <a:t>New </a:t>
            </a:r>
            <a:r>
              <a:rPr lang="en-US" sz="1000" b="1" dirty="0" err="1">
                <a:hlinkClick r:id="rId24"/>
              </a:rPr>
              <a:t>Esti</a:t>
            </a:r>
            <a:r>
              <a:rPr lang="en-US" sz="1000" b="1" dirty="0">
                <a:hlinkClick r:id="rId24"/>
              </a:rPr>
              <a:t>-Mysteries and </a:t>
            </a:r>
            <a:r>
              <a:rPr lang="en-US" sz="1000" b="1" dirty="0">
                <a:hlinkClick r:id="" action="ppaction://noaction"/>
              </a:rPr>
              <a:t>Number Sense Resources Every Day </a:t>
            </a:r>
          </a:p>
          <a:p>
            <a:pPr algn="ctr"/>
            <a:r>
              <a:rPr lang="en-US" sz="1000" b="1" dirty="0">
                <a:hlinkClick r:id="" action="ppaction://noaction"/>
              </a:rPr>
              <a:t>for the Rest of the School Year</a:t>
            </a:r>
            <a:endParaRPr lang="en-US" sz="1000" b="1" dirty="0"/>
          </a:p>
        </p:txBody>
      </p:sp>
      <p:sp>
        <p:nvSpPr>
          <p:cNvPr id="51" name="TextBox 50"/>
          <p:cNvSpPr txBox="1"/>
          <p:nvPr/>
        </p:nvSpPr>
        <p:spPr>
          <a:xfrm>
            <a:off x="4625002" y="3124200"/>
            <a:ext cx="2385398" cy="553998"/>
          </a:xfrm>
          <a:prstGeom prst="rect">
            <a:avLst/>
          </a:prstGeom>
          <a:noFill/>
        </p:spPr>
        <p:txBody>
          <a:bodyPr wrap="square" rtlCol="0">
            <a:spAutoFit/>
          </a:bodyPr>
          <a:lstStyle/>
          <a:p>
            <a:pPr algn="ctr"/>
            <a:r>
              <a:rPr lang="en-US" sz="1000" b="1" dirty="0">
                <a:hlinkClick r:id="rId22"/>
              </a:rPr>
              <a:t>Part 3 - New </a:t>
            </a:r>
            <a:r>
              <a:rPr lang="en-US" sz="1000" b="1" dirty="0" err="1">
                <a:hlinkClick r:id="rId22"/>
              </a:rPr>
              <a:t>Esti</a:t>
            </a:r>
            <a:r>
              <a:rPr lang="en-US" sz="1000" b="1" dirty="0">
                <a:hlinkClick r:id="rId22"/>
              </a:rPr>
              <a:t>-Mysteries and </a:t>
            </a:r>
          </a:p>
          <a:p>
            <a:pPr algn="ctr"/>
            <a:r>
              <a:rPr lang="en-US" sz="1000" b="1" dirty="0">
                <a:hlinkClick r:id="rId22"/>
              </a:rPr>
              <a:t>Number Sense Resources Every Day</a:t>
            </a:r>
          </a:p>
          <a:p>
            <a:pPr algn="ctr"/>
            <a:r>
              <a:rPr lang="en-US" sz="1000" b="1" dirty="0">
                <a:hlinkClick r:id="rId22"/>
              </a:rPr>
              <a:t> for the Rest of the School Year</a:t>
            </a:r>
            <a:endParaRPr lang="en-US" sz="1000" b="1" dirty="0"/>
          </a:p>
        </p:txBody>
      </p:sp>
      <p:sp>
        <p:nvSpPr>
          <p:cNvPr id="43" name="TextBox 42"/>
          <p:cNvSpPr txBox="1"/>
          <p:nvPr/>
        </p:nvSpPr>
        <p:spPr>
          <a:xfrm>
            <a:off x="6911002" y="3129291"/>
            <a:ext cx="2385398" cy="553998"/>
          </a:xfrm>
          <a:prstGeom prst="rect">
            <a:avLst/>
          </a:prstGeom>
          <a:noFill/>
        </p:spPr>
        <p:txBody>
          <a:bodyPr wrap="square" rtlCol="0">
            <a:spAutoFit/>
          </a:bodyPr>
          <a:lstStyle/>
          <a:p>
            <a:pPr algn="ctr"/>
            <a:r>
              <a:rPr lang="en-US" sz="1000" b="1" dirty="0">
                <a:hlinkClick r:id="rId2"/>
              </a:rPr>
              <a:t>Part 4 - New </a:t>
            </a:r>
            <a:r>
              <a:rPr lang="en-US" sz="1000" b="1" dirty="0" err="1">
                <a:hlinkClick r:id="rId2"/>
              </a:rPr>
              <a:t>Esti</a:t>
            </a:r>
            <a:r>
              <a:rPr lang="en-US" sz="1000" b="1" dirty="0">
                <a:hlinkClick r:id="rId2"/>
              </a:rPr>
              <a:t>-Mysteries and </a:t>
            </a:r>
          </a:p>
          <a:p>
            <a:pPr algn="ctr"/>
            <a:r>
              <a:rPr lang="en-US" sz="1000" b="1" dirty="0">
                <a:hlinkClick r:id="rId2"/>
              </a:rPr>
              <a:t>Number Sense Resources Every Day </a:t>
            </a:r>
          </a:p>
          <a:p>
            <a:pPr algn="ctr"/>
            <a:r>
              <a:rPr lang="en-US" sz="1000" b="1" dirty="0">
                <a:hlinkClick r:id="rId2"/>
              </a:rPr>
              <a:t>for the Rest of the School Year</a:t>
            </a:r>
            <a:endParaRPr lang="en-US" sz="1000" b="1" dirty="0"/>
          </a:p>
        </p:txBody>
      </p:sp>
      <p:sp>
        <p:nvSpPr>
          <p:cNvPr id="38" name="TextBox 37">
            <a:extLst>
              <a:ext uri="{FF2B5EF4-FFF2-40B4-BE49-F238E27FC236}">
                <a16:creationId xmlns:a16="http://schemas.microsoft.com/office/drawing/2014/main" id="{7F2875AF-09AC-4587-87D6-9C191C5F9582}"/>
              </a:ext>
            </a:extLst>
          </p:cNvPr>
          <p:cNvSpPr txBox="1"/>
          <p:nvPr/>
        </p:nvSpPr>
        <p:spPr>
          <a:xfrm>
            <a:off x="0" y="1912428"/>
            <a:ext cx="9144000" cy="246221"/>
          </a:xfrm>
          <a:prstGeom prst="rect">
            <a:avLst/>
          </a:prstGeom>
          <a:solidFill>
            <a:schemeClr val="bg1"/>
          </a:solidFill>
          <a:ln>
            <a:noFill/>
          </a:ln>
        </p:spPr>
        <p:txBody>
          <a:bodyPr wrap="square" rtlCol="0">
            <a:spAutoFit/>
          </a:bodyPr>
          <a:lstStyle/>
          <a:p>
            <a:r>
              <a:rPr lang="en-US" sz="1000" b="1" dirty="0"/>
              <a:t>Daily Resources Posted in the 2020-2021 School Year</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7410146" y="1371600"/>
            <a:ext cx="1670650" cy="400110"/>
          </a:xfrm>
          <a:prstGeom prst="rect">
            <a:avLst/>
          </a:prstGeom>
          <a:noFill/>
        </p:spPr>
        <p:txBody>
          <a:bodyPr wrap="none" rtlCol="0">
            <a:spAutoFit/>
          </a:bodyPr>
          <a:lstStyle/>
          <a:p>
            <a:pPr algn="ctr"/>
            <a:r>
              <a:rPr lang="en-US" sz="1000" b="1" dirty="0"/>
              <a:t>(2021-2022)</a:t>
            </a:r>
          </a:p>
          <a:p>
            <a:pPr algn="ctr"/>
            <a:r>
              <a:rPr lang="en-US" sz="1000" b="1" dirty="0">
                <a:hlinkClick r:id="rId25"/>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5795449" y="1371600"/>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6"/>
              </a:rPr>
              <a:t>150 New </a:t>
            </a:r>
            <a:r>
              <a:rPr lang="en-US" sz="1000" b="1" dirty="0" err="1">
                <a:hlinkClick r:id="rId26"/>
              </a:rPr>
              <a:t>Esti</a:t>
            </a:r>
            <a:r>
              <a:rPr lang="en-US" sz="1000" b="1" dirty="0">
                <a:hlinkClick r:id="rId26"/>
              </a:rPr>
              <a:t>-Mysteries</a:t>
            </a:r>
            <a:endParaRPr lang="en-US" sz="1000" b="1" dirty="0"/>
          </a:p>
        </p:txBody>
      </p:sp>
      <p:pic>
        <p:nvPicPr>
          <p:cNvPr id="2052" name="Picture 4" descr="C:\Users\Steve Wyborney\Desktop\STEVES Esti-Mystery Clue Toolkit and Templates FALL 2020.jpg">
            <a:hlinkClick r:id="rId24"/>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548079" y="2176871"/>
            <a:ext cx="1263105" cy="9473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teve Wyborney\Desktop\Blog Post Pics and email too\Clipboard Dice.jpg">
            <a:hlinkClick r:id="rId21"/>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844826" y="2176871"/>
            <a:ext cx="1263106" cy="9473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29"/>
            <a:extLst>
              <a:ext uri="{FF2B5EF4-FFF2-40B4-BE49-F238E27FC236}">
                <a16:creationId xmlns:a16="http://schemas.microsoft.com/office/drawing/2014/main" id="{E90DFB63-0E9C-DB92-CE0D-44F1037A6B51}"/>
              </a:ext>
            </a:extLst>
          </p:cNvPr>
          <p:cNvPicPr>
            <a:picLocks noChangeAspect="1"/>
          </p:cNvPicPr>
          <p:nvPr/>
        </p:nvPicPr>
        <p:blipFill rotWithShape="1">
          <a:blip r:embed="rId30"/>
          <a:srcRect l="22331" t="7030" r="29922" b="7483"/>
          <a:stretch/>
        </p:blipFill>
        <p:spPr>
          <a:xfrm>
            <a:off x="562485" y="72830"/>
            <a:ext cx="896457" cy="1070170"/>
          </a:xfrm>
          <a:prstGeom prst="rect">
            <a:avLst/>
          </a:prstGeom>
        </p:spPr>
      </p:pic>
      <p:pic>
        <p:nvPicPr>
          <p:cNvPr id="8" name="Picture 7">
            <a:hlinkClick r:id="rId31"/>
            <a:extLst>
              <a:ext uri="{FF2B5EF4-FFF2-40B4-BE49-F238E27FC236}">
                <a16:creationId xmlns:a16="http://schemas.microsoft.com/office/drawing/2014/main" id="{565CE31B-6FF6-CBEC-F5C1-0087A949A115}"/>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065116" y="457200"/>
            <a:ext cx="1268884" cy="951663"/>
          </a:xfrm>
          <a:prstGeom prst="rect">
            <a:avLst/>
          </a:prstGeom>
        </p:spPr>
      </p:pic>
      <p:pic>
        <p:nvPicPr>
          <p:cNvPr id="9" name="Picture 8">
            <a:hlinkClick r:id="rId26"/>
            <a:extLst>
              <a:ext uri="{FF2B5EF4-FFF2-40B4-BE49-F238E27FC236}">
                <a16:creationId xmlns:a16="http://schemas.microsoft.com/office/drawing/2014/main" id="{7294A5E7-6465-2C7A-B279-98132CD0BE9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916101" y="435473"/>
            <a:ext cx="1256957" cy="942717"/>
          </a:xfrm>
          <a:prstGeom prst="rect">
            <a:avLst/>
          </a:prstGeom>
        </p:spPr>
      </p:pic>
      <p:pic>
        <p:nvPicPr>
          <p:cNvPr id="10" name="Picture 9">
            <a:hlinkClick r:id="rId25"/>
            <a:extLst>
              <a:ext uri="{FF2B5EF4-FFF2-40B4-BE49-F238E27FC236}">
                <a16:creationId xmlns:a16="http://schemas.microsoft.com/office/drawing/2014/main" id="{A61A015F-A3DD-C33E-5674-FFD01B639BD5}"/>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654629" y="434841"/>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5867400" y="134779"/>
            <a:ext cx="3117579" cy="246221"/>
          </a:xfrm>
          <a:prstGeom prst="rect">
            <a:avLst/>
          </a:prstGeom>
          <a:solidFill>
            <a:schemeClr val="bg1"/>
          </a:solidFill>
          <a:ln>
            <a:noFill/>
          </a:ln>
        </p:spPr>
        <p:txBody>
          <a:bodyPr wrap="square" rtlCol="0">
            <a:spAutoFit/>
          </a:bodyPr>
          <a:lstStyle/>
          <a:p>
            <a:pPr algn="ctr"/>
            <a:r>
              <a:rPr lang="en-US" sz="1000" b="1" dirty="0"/>
              <a:t>Daily Resources Posted in the 2021-2022 School Year</a:t>
            </a:r>
          </a:p>
        </p:txBody>
      </p:sp>
      <p:pic>
        <p:nvPicPr>
          <p:cNvPr id="13" name="Picture 12">
            <a:hlinkClick r:id="rId35"/>
            <a:extLst>
              <a:ext uri="{FF2B5EF4-FFF2-40B4-BE49-F238E27FC236}">
                <a16:creationId xmlns:a16="http://schemas.microsoft.com/office/drawing/2014/main" id="{50AFCAEC-D77A-9618-0D24-185606441284}"/>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470645" y="482045"/>
            <a:ext cx="1268884" cy="951663"/>
          </a:xfrm>
          <a:prstGeom prst="rect">
            <a:avLst/>
          </a:prstGeom>
        </p:spPr>
      </p:pic>
      <p:cxnSp>
        <p:nvCxnSpPr>
          <p:cNvPr id="18" name="Straight Connector 17">
            <a:extLst>
              <a:ext uri="{FF2B5EF4-FFF2-40B4-BE49-F238E27FC236}">
                <a16:creationId xmlns:a16="http://schemas.microsoft.com/office/drawing/2014/main" id="{2E37B882-6485-A60A-7659-06CE01A3AF05}"/>
              </a:ext>
            </a:extLst>
          </p:cNvPr>
          <p:cNvCxnSpPr>
            <a:cxnSpLocks/>
          </p:cNvCxnSpPr>
          <p:nvPr/>
        </p:nvCxnSpPr>
        <p:spPr>
          <a:xfrm>
            <a:off x="5701673" y="0"/>
            <a:ext cx="0" cy="1912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5355F04-8178-8448-EF5C-1066723CB25B}"/>
              </a:ext>
            </a:extLst>
          </p:cNvPr>
          <p:cNvSpPr txBox="1"/>
          <p:nvPr/>
        </p:nvSpPr>
        <p:spPr>
          <a:xfrm>
            <a:off x="1524000" y="0"/>
            <a:ext cx="3117579" cy="338554"/>
          </a:xfrm>
          <a:prstGeom prst="rect">
            <a:avLst/>
          </a:prstGeom>
          <a:solidFill>
            <a:schemeClr val="bg1"/>
          </a:solidFill>
          <a:ln>
            <a:noFill/>
          </a:ln>
        </p:spPr>
        <p:txBody>
          <a:bodyPr wrap="square" rtlCol="0">
            <a:spAutoFit/>
          </a:bodyPr>
          <a:lstStyle/>
          <a:p>
            <a:pPr algn="ctr"/>
            <a:r>
              <a:rPr lang="en-US" sz="1600" b="1" dirty="0"/>
              <a:t>New Materials for 2022-2023</a:t>
            </a:r>
          </a:p>
        </p:txBody>
      </p:sp>
      <p:sp>
        <p:nvSpPr>
          <p:cNvPr id="23" name="TextBox 22">
            <a:extLst>
              <a:ext uri="{FF2B5EF4-FFF2-40B4-BE49-F238E27FC236}">
                <a16:creationId xmlns:a16="http://schemas.microsoft.com/office/drawing/2014/main" id="{ED33C7A7-D0BA-F0B4-A9C8-9EE85018BD4F}"/>
              </a:ext>
            </a:extLst>
          </p:cNvPr>
          <p:cNvSpPr txBox="1"/>
          <p:nvPr/>
        </p:nvSpPr>
        <p:spPr>
          <a:xfrm>
            <a:off x="4106812" y="1397913"/>
            <a:ext cx="1205778" cy="400110"/>
          </a:xfrm>
          <a:prstGeom prst="rect">
            <a:avLst/>
          </a:prstGeom>
          <a:noFill/>
        </p:spPr>
        <p:txBody>
          <a:bodyPr wrap="none" rtlCol="0">
            <a:spAutoFit/>
          </a:bodyPr>
          <a:lstStyle/>
          <a:p>
            <a:pPr algn="ctr"/>
            <a:r>
              <a:rPr lang="en-US" sz="1000" b="1" dirty="0">
                <a:hlinkClick r:id="rId31"/>
              </a:rPr>
              <a:t>The 3-Container </a:t>
            </a:r>
          </a:p>
          <a:p>
            <a:pPr algn="ctr"/>
            <a:r>
              <a:rPr lang="en-US" sz="1000" b="1" dirty="0">
                <a:hlinkClick r:id="rId31"/>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359719" y="1414790"/>
            <a:ext cx="1439818" cy="246221"/>
          </a:xfrm>
          <a:prstGeom prst="rect">
            <a:avLst/>
          </a:prstGeom>
          <a:noFill/>
        </p:spPr>
        <p:txBody>
          <a:bodyPr wrap="none" rtlCol="0">
            <a:spAutoFit/>
          </a:bodyPr>
          <a:lstStyle/>
          <a:p>
            <a:pPr algn="ctr"/>
            <a:r>
              <a:rPr lang="en-US" sz="1000" b="1" dirty="0">
                <a:hlinkClick r:id="rId35"/>
              </a:rPr>
              <a:t>170 New </a:t>
            </a:r>
            <a:r>
              <a:rPr lang="en-US" sz="1000" b="1" dirty="0" err="1">
                <a:hlinkClick r:id="rId35"/>
              </a:rPr>
              <a:t>Esti</a:t>
            </a:r>
            <a:r>
              <a:rPr lang="en-US" sz="1000" b="1" dirty="0">
                <a:hlinkClick r:id="rId35"/>
              </a:rPr>
              <a:t>-Mysteries</a:t>
            </a:r>
            <a:endParaRPr lang="en-US" sz="1000" b="1" dirty="0"/>
          </a:p>
        </p:txBody>
      </p:sp>
      <p:sp>
        <p:nvSpPr>
          <p:cNvPr id="32" name="TextBox 31">
            <a:extLst>
              <a:ext uri="{FF2B5EF4-FFF2-40B4-BE49-F238E27FC236}">
                <a16:creationId xmlns:a16="http://schemas.microsoft.com/office/drawing/2014/main" id="{6CFAAC31-B87A-AD99-590B-0BA542161283}"/>
              </a:ext>
            </a:extLst>
          </p:cNvPr>
          <p:cNvSpPr txBox="1"/>
          <p:nvPr/>
        </p:nvSpPr>
        <p:spPr>
          <a:xfrm>
            <a:off x="59695" y="1120914"/>
            <a:ext cx="2073003" cy="707886"/>
          </a:xfrm>
          <a:prstGeom prst="rect">
            <a:avLst/>
          </a:prstGeom>
          <a:noFill/>
        </p:spPr>
        <p:txBody>
          <a:bodyPr wrap="none" rtlCol="0">
            <a:spAutoFit/>
          </a:bodyPr>
          <a:lstStyle/>
          <a:p>
            <a:pPr algn="ctr"/>
            <a:r>
              <a:rPr lang="en-US" sz="1000" b="1" dirty="0"/>
              <a:t>New Multiplication Workbook!</a:t>
            </a:r>
          </a:p>
          <a:p>
            <a:pPr algn="ctr"/>
            <a:r>
              <a:rPr lang="en-US" sz="1000" b="1" dirty="0"/>
              <a:t>Ask your school to purchase a copy </a:t>
            </a:r>
          </a:p>
          <a:p>
            <a:pPr algn="ctr"/>
            <a:r>
              <a:rPr lang="en-US" sz="1000" b="1" dirty="0"/>
              <a:t>for every student in your class.</a:t>
            </a:r>
          </a:p>
          <a:p>
            <a:pPr algn="ctr"/>
            <a:r>
              <a:rPr lang="en-US" sz="1000" b="1" dirty="0">
                <a:hlinkClick r:id="rId29"/>
              </a:rPr>
              <a:t>Learn more here.</a:t>
            </a:r>
            <a:endParaRPr lang="en-US" sz="1000" b="1" dirty="0"/>
          </a:p>
        </p:txBody>
      </p:sp>
    </p:spTree>
    <p:extLst>
      <p:ext uri="{BB962C8B-B14F-4D97-AF65-F5344CB8AC3E}">
        <p14:creationId xmlns:p14="http://schemas.microsoft.com/office/powerpoint/2010/main" val="1473076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“How Many Chapters </a:t>
            </a:r>
          </a:p>
          <a:p>
            <a:r>
              <a:rPr lang="en-US" sz="6000" b="1" dirty="0">
                <a:solidFill>
                  <a:srgbClr val="FFFF00"/>
                </a:solidFill>
              </a:rPr>
              <a:t>Fit in Those Books?”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81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030DC3-3CB1-7B02-16CE-E81D583FD0C3}"/>
              </a:ext>
            </a:extLst>
          </p:cNvPr>
          <p:cNvPicPr>
            <a:picLocks noChangeAspect="1"/>
          </p:cNvPicPr>
          <p:nvPr/>
        </p:nvPicPr>
        <p:blipFill rotWithShape="1">
          <a:blip r:embed="rId2">
            <a:extLst>
              <a:ext uri="{28A0092B-C50C-407E-A947-70E740481C1C}">
                <a14:useLocalDpi xmlns:a14="http://schemas.microsoft.com/office/drawing/2010/main" val="0"/>
              </a:ext>
            </a:extLst>
          </a:blip>
          <a:srcRect r="55810"/>
          <a:stretch/>
        </p:blipFill>
        <p:spPr>
          <a:xfrm>
            <a:off x="0" y="0"/>
            <a:ext cx="4040777"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books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63182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9900</TotalTime>
  <Words>2885</Words>
  <Application>Microsoft Office PowerPoint</Application>
  <PresentationFormat>On-screen Show (4:3)</PresentationFormat>
  <Paragraphs>1015</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cp:lastModifiedBy>
  <cp:revision>177</cp:revision>
  <dcterms:created xsi:type="dcterms:W3CDTF">2020-11-09T02:38:45Z</dcterms:created>
  <dcterms:modified xsi:type="dcterms:W3CDTF">2023-02-17T22:20:17Z</dcterms:modified>
</cp:coreProperties>
</file>