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402" r:id="rId2"/>
    <p:sldId id="257" r:id="rId3"/>
    <p:sldId id="258" r:id="rId4"/>
    <p:sldId id="259" r:id="rId5"/>
    <p:sldId id="260" r:id="rId6"/>
    <p:sldId id="261" r:id="rId7"/>
    <p:sldId id="1640" r:id="rId8"/>
    <p:sldId id="1655" r:id="rId9"/>
    <p:sldId id="1656" r:id="rId10"/>
    <p:sldId id="1667" r:id="rId11"/>
    <p:sldId id="1658" r:id="rId12"/>
    <p:sldId id="1659" r:id="rId13"/>
    <p:sldId id="1660" r:id="rId14"/>
    <p:sldId id="1661" r:id="rId15"/>
    <p:sldId id="1662" r:id="rId16"/>
    <p:sldId id="1663" r:id="rId17"/>
    <p:sldId id="1664" r:id="rId18"/>
    <p:sldId id="1665" r:id="rId19"/>
    <p:sldId id="166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B050"/>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7" d="100"/>
          <a:sy n="107" d="100"/>
        </p:scale>
        <p:origin x="1734" y="11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3/5/2023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3/5/2023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3/5/2023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3/5/2023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3/5/2023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3/5/2023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3/5/2023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3/5/2023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youtu.be/pzPby1HUSQs"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800" b="1" dirty="0"/>
          </a:p>
          <a:p>
            <a:pPr algn="l"/>
            <a:r>
              <a:rPr lang="en-US" sz="1600" b="1" i="1" dirty="0"/>
              <a:t>Use slides 2-7 if </a:t>
            </a:r>
            <a:r>
              <a:rPr lang="en-US" sz="1600" b="1" i="1" dirty="0" err="1"/>
              <a:t>Esti</a:t>
            </a:r>
            <a:r>
              <a:rPr lang="en-US" sz="1600" b="1" i="1" dirty="0"/>
              <a:t>-Mysteries if your students have charts to write on.  </a:t>
            </a:r>
            <a:r>
              <a:rPr lang="en-US" sz="1600" dirty="0"/>
              <a:t>You’re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000" b="1" dirty="0"/>
          </a:p>
          <a:p>
            <a:pPr algn="l"/>
            <a:r>
              <a:rPr lang="en-US" sz="2000" b="1" dirty="0"/>
              <a:t>“I need to display a chart for everyone to see, and I have a way to write on it.”</a:t>
            </a:r>
          </a:p>
          <a:p>
            <a:pPr algn="l"/>
            <a:endParaRPr lang="en-US" sz="1600" b="1" dirty="0"/>
          </a:p>
          <a:p>
            <a:pPr algn="l"/>
            <a:r>
              <a:rPr lang="en-US" sz="1600" b="1" i="1" dirty="0"/>
              <a:t>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 use a digital pen, or use the chart in may other ways.</a:t>
            </a:r>
          </a:p>
          <a:p>
            <a:pPr algn="l"/>
            <a:endParaRPr lang="en-US" sz="2400" b="1" dirty="0"/>
          </a:p>
          <a:p>
            <a:pPr algn="l"/>
            <a:r>
              <a:rPr lang="en-US" sz="2000" b="1" dirty="0"/>
              <a:t>“I need a step-by-step animated chart that eliminates numbers after every clue.”</a:t>
            </a:r>
          </a:p>
          <a:p>
            <a:pPr algn="l"/>
            <a:endParaRPr lang="en-US" sz="2000" b="1" dirty="0"/>
          </a:p>
          <a:p>
            <a:pPr algn="l"/>
            <a:r>
              <a:rPr lang="en-US" sz="1600" b="1" i="1" dirty="0"/>
              <a:t>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2" name="Rectangle 1"/>
          <p:cNvSpPr/>
          <p:nvPr/>
        </p:nvSpPr>
        <p:spPr>
          <a:xfrm>
            <a:off x="5867400" y="76200"/>
            <a:ext cx="3200400" cy="9144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Watch this YouTube video for more information about the charts.</a:t>
            </a:r>
          </a:p>
          <a:p>
            <a:pPr algn="ctr"/>
            <a:r>
              <a:rPr lang="en-US" sz="1600" dirty="0">
                <a:solidFill>
                  <a:schemeClr val="tx1"/>
                </a:solidFill>
                <a:hlinkClick r:id="rId2"/>
              </a:rPr>
              <a:t>https://youtu.be/pzPby1HUSQs</a:t>
            </a:r>
            <a:r>
              <a:rPr lang="en-US" sz="1600" dirty="0">
                <a:solidFill>
                  <a:schemeClr val="tx1"/>
                </a:solidFill>
              </a:rPr>
              <a:t> </a:t>
            </a:r>
          </a:p>
        </p:txBody>
      </p:sp>
    </p:spTree>
    <p:extLst>
      <p:ext uri="{BB962C8B-B14F-4D97-AF65-F5344CB8AC3E}">
        <p14:creationId xmlns:p14="http://schemas.microsoft.com/office/powerpoint/2010/main" val="3219834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4BBD97-C403-1CC9-6FB9-8F982DEF8A76}"/>
              </a:ext>
            </a:extLst>
          </p:cNvPr>
          <p:cNvPicPr>
            <a:picLocks noChangeAspect="1"/>
          </p:cNvPicPr>
          <p:nvPr/>
        </p:nvPicPr>
        <p:blipFill rotWithShape="1">
          <a:blip r:embed="rId2">
            <a:extLst>
              <a:ext uri="{28A0092B-C50C-407E-A947-70E740481C1C}">
                <a14:useLocalDpi xmlns:a14="http://schemas.microsoft.com/office/drawing/2010/main" val="0"/>
              </a:ext>
            </a:extLst>
          </a:blip>
          <a:srcRect t="5326" r="50000"/>
          <a:stretch/>
        </p:blipFill>
        <p:spPr>
          <a:xfrm>
            <a:off x="618898" y="-1"/>
            <a:ext cx="3759200" cy="5338481"/>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a 2-digit number </a:t>
            </a:r>
          </a:p>
          <a:p>
            <a:pPr algn="ctr"/>
            <a:r>
              <a:rPr lang="en-US" b="1" dirty="0">
                <a:solidFill>
                  <a:schemeClr val="tx1"/>
                </a:solidFill>
              </a:rPr>
              <a:t>that is greater than 30.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part of this pattern:  </a:t>
            </a:r>
          </a:p>
          <a:p>
            <a:pPr algn="ctr"/>
            <a:r>
              <a:rPr lang="en-US" b="1" dirty="0">
                <a:solidFill>
                  <a:schemeClr val="tx1"/>
                </a:solidFill>
              </a:rPr>
              <a:t>33, 39, 45, 51…</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does not include </a:t>
            </a:r>
          </a:p>
          <a:p>
            <a:pPr algn="ctr"/>
            <a:r>
              <a:rPr lang="en-US" b="1" dirty="0">
                <a:solidFill>
                  <a:schemeClr val="tx1"/>
                </a:solidFill>
              </a:rPr>
              <a:t>the digit 8.</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does not include </a:t>
            </a:r>
          </a:p>
          <a:p>
            <a:pPr algn="ctr"/>
            <a:r>
              <a:rPr lang="en-US" b="1" dirty="0">
                <a:solidFill>
                  <a:schemeClr val="tx1"/>
                </a:solidFill>
              </a:rPr>
              <a:t>the digit 5.</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Multiply each of these numbers by 3 and eliminate those products:  </a:t>
            </a:r>
          </a:p>
          <a:p>
            <a:pPr algn="ctr"/>
            <a:r>
              <a:rPr lang="en-US" b="1" dirty="0">
                <a:solidFill>
                  <a:schemeClr val="tx1"/>
                </a:solidFill>
              </a:rPr>
              <a:t>13, 23, and 31.</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41EF8E4E-BFB5-A56F-8951-0DCBADEB0856}"/>
              </a:ext>
            </a:extLst>
          </p:cNvPr>
          <p:cNvGraphicFramePr>
            <a:graphicFrameLocks noGrp="1"/>
          </p:cNvGraphicFramePr>
          <p:nvPr/>
        </p:nvGraphicFramePr>
        <p:xfrm>
          <a:off x="228600" y="47244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627691687"/>
                    </a:ext>
                  </a:extLst>
                </a:gridCol>
                <a:gridCol w="441960">
                  <a:extLst>
                    <a:ext uri="{9D8B030D-6E8A-4147-A177-3AD203B41FA5}">
                      <a16:colId xmlns:a16="http://schemas.microsoft.com/office/drawing/2014/main" val="222851326"/>
                    </a:ext>
                  </a:extLst>
                </a:gridCol>
                <a:gridCol w="441960">
                  <a:extLst>
                    <a:ext uri="{9D8B030D-6E8A-4147-A177-3AD203B41FA5}">
                      <a16:colId xmlns:a16="http://schemas.microsoft.com/office/drawing/2014/main" val="4239697431"/>
                    </a:ext>
                  </a:extLst>
                </a:gridCol>
                <a:gridCol w="441960">
                  <a:extLst>
                    <a:ext uri="{9D8B030D-6E8A-4147-A177-3AD203B41FA5}">
                      <a16:colId xmlns:a16="http://schemas.microsoft.com/office/drawing/2014/main" val="4050307630"/>
                    </a:ext>
                  </a:extLst>
                </a:gridCol>
                <a:gridCol w="441960">
                  <a:extLst>
                    <a:ext uri="{9D8B030D-6E8A-4147-A177-3AD203B41FA5}">
                      <a16:colId xmlns:a16="http://schemas.microsoft.com/office/drawing/2014/main" val="2824066635"/>
                    </a:ext>
                  </a:extLst>
                </a:gridCol>
                <a:gridCol w="441960">
                  <a:extLst>
                    <a:ext uri="{9D8B030D-6E8A-4147-A177-3AD203B41FA5}">
                      <a16:colId xmlns:a16="http://schemas.microsoft.com/office/drawing/2014/main" val="3473941106"/>
                    </a:ext>
                  </a:extLst>
                </a:gridCol>
                <a:gridCol w="441960">
                  <a:extLst>
                    <a:ext uri="{9D8B030D-6E8A-4147-A177-3AD203B41FA5}">
                      <a16:colId xmlns:a16="http://schemas.microsoft.com/office/drawing/2014/main" val="2044452051"/>
                    </a:ext>
                  </a:extLst>
                </a:gridCol>
                <a:gridCol w="441960">
                  <a:extLst>
                    <a:ext uri="{9D8B030D-6E8A-4147-A177-3AD203B41FA5}">
                      <a16:colId xmlns:a16="http://schemas.microsoft.com/office/drawing/2014/main" val="2013197327"/>
                    </a:ext>
                  </a:extLst>
                </a:gridCol>
                <a:gridCol w="441960">
                  <a:extLst>
                    <a:ext uri="{9D8B030D-6E8A-4147-A177-3AD203B41FA5}">
                      <a16:colId xmlns:a16="http://schemas.microsoft.com/office/drawing/2014/main" val="1655792201"/>
                    </a:ext>
                  </a:extLst>
                </a:gridCol>
                <a:gridCol w="441960">
                  <a:extLst>
                    <a:ext uri="{9D8B030D-6E8A-4147-A177-3AD203B41FA5}">
                      <a16:colId xmlns:a16="http://schemas.microsoft.com/office/drawing/2014/main" val="292082600"/>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8148685"/>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57143480"/>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55808359"/>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427364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4727553"/>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71979636"/>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1142985"/>
                  </a:ext>
                </a:extLst>
              </a:tr>
            </a:tbl>
          </a:graphicData>
        </a:graphic>
      </p:graphicFrame>
    </p:spTree>
    <p:extLst>
      <p:ext uri="{BB962C8B-B14F-4D97-AF65-F5344CB8AC3E}">
        <p14:creationId xmlns:p14="http://schemas.microsoft.com/office/powerpoint/2010/main" val="1828443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1B19AF-D487-6EB7-EB8E-1AD8A5450F03}"/>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084505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299B0E-78DA-476D-2680-FB3993F16679}"/>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63 pieces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29650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rId21"/>
              </a:rPr>
              <a:t>Day </a:t>
            </a:r>
          </a:p>
          <a:p>
            <a:pPr algn="ctr"/>
            <a:r>
              <a:rPr lang="en-US" sz="1000" b="1" dirty="0">
                <a:hlinkClick r:id="rId21"/>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rId22"/>
              </a:rPr>
              <a:t>-Mysteries and </a:t>
            </a:r>
          </a:p>
          <a:p>
            <a:pPr algn="ctr"/>
            <a:r>
              <a:rPr lang="en-US" sz="1000" b="1" dirty="0">
                <a:hlinkClick r:id="rId22"/>
              </a:rPr>
              <a:t>Number Sense Resources Every Day</a:t>
            </a:r>
          </a:p>
          <a:p>
            <a:pPr algn="ctr"/>
            <a:r>
              <a:rPr lang="en-US" sz="1000" b="1" dirty="0">
                <a:hlinkClick r:id="rId22"/>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rId2"/>
              </a:rPr>
              <a:t>-Mysteries and </a:t>
            </a:r>
          </a:p>
          <a:p>
            <a:pPr algn="ctr"/>
            <a:r>
              <a:rPr lang="en-US" sz="1000" b="1" dirty="0">
                <a:hlinkClick r:id="rId2"/>
              </a:rPr>
              <a:t>Number Sense Resources Every Day </a:t>
            </a:r>
          </a:p>
          <a:p>
            <a:pPr algn="ctr"/>
            <a:r>
              <a:rPr lang="en-US" sz="1000" b="1" dirty="0">
                <a:hlinkClick r:id="rId2"/>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rId31"/>
              </a:rPr>
              <a:t>The 3-Container </a:t>
            </a:r>
          </a:p>
          <a:p>
            <a:pPr algn="ctr"/>
            <a:r>
              <a:rPr lang="en-US" sz="1000" b="1" dirty="0">
                <a:hlinkClick r:id="rId31"/>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1235638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“Cheese Patterns”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734936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F55F3C-C61A-2C30-AAB6-12FA21271250}"/>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pieces of cheese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88370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4BBD97-C403-1CC9-6FB9-8F982DEF8A76}"/>
              </a:ext>
            </a:extLst>
          </p:cNvPr>
          <p:cNvPicPr>
            <a:picLocks noChangeAspect="1"/>
          </p:cNvPicPr>
          <p:nvPr/>
        </p:nvPicPr>
        <p:blipFill rotWithShape="1">
          <a:blip r:embed="rId2">
            <a:extLst>
              <a:ext uri="{28A0092B-C50C-407E-A947-70E740481C1C}">
                <a14:useLocalDpi xmlns:a14="http://schemas.microsoft.com/office/drawing/2010/main" val="0"/>
              </a:ext>
            </a:extLst>
          </a:blip>
          <a:srcRect t="5326" r="50000"/>
          <a:stretch/>
        </p:blipFill>
        <p:spPr>
          <a:xfrm>
            <a:off x="618898" y="-1"/>
            <a:ext cx="3759200" cy="5338481"/>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a 2-digit number </a:t>
            </a:r>
          </a:p>
          <a:p>
            <a:pPr algn="ctr"/>
            <a:r>
              <a:rPr lang="en-US" b="1" dirty="0">
                <a:solidFill>
                  <a:schemeClr val="tx1"/>
                </a:solidFill>
              </a:rPr>
              <a:t>that is greater than 30.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part of this pattern:  </a:t>
            </a:r>
          </a:p>
          <a:p>
            <a:pPr algn="ctr"/>
            <a:r>
              <a:rPr lang="en-US" b="1" dirty="0">
                <a:solidFill>
                  <a:schemeClr val="tx1"/>
                </a:solidFill>
              </a:rPr>
              <a:t>33, 39, 45, 51…</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does not include </a:t>
            </a:r>
          </a:p>
          <a:p>
            <a:pPr algn="ctr"/>
            <a:r>
              <a:rPr lang="en-US" b="1" dirty="0">
                <a:solidFill>
                  <a:schemeClr val="tx1"/>
                </a:solidFill>
              </a:rPr>
              <a:t>the digit 8.</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does not include </a:t>
            </a:r>
          </a:p>
          <a:p>
            <a:pPr algn="ctr"/>
            <a:r>
              <a:rPr lang="en-US" b="1" dirty="0">
                <a:solidFill>
                  <a:schemeClr val="tx1"/>
                </a:solidFill>
              </a:rPr>
              <a:t>the digit 5.</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Multiply each of these numbers by 3 and eliminate those products:  </a:t>
            </a:r>
          </a:p>
          <a:p>
            <a:pPr algn="ctr"/>
            <a:r>
              <a:rPr lang="en-US" b="1" dirty="0">
                <a:solidFill>
                  <a:schemeClr val="tx1"/>
                </a:solidFill>
              </a:rPr>
              <a:t>13, 23, and 31.</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41EF8E4E-BFB5-A56F-8951-0DCBADEB0856}"/>
              </a:ext>
            </a:extLst>
          </p:cNvPr>
          <p:cNvGraphicFramePr>
            <a:graphicFrameLocks noGrp="1"/>
          </p:cNvGraphicFramePr>
          <p:nvPr>
            <p:extLst>
              <p:ext uri="{D42A27DB-BD31-4B8C-83A1-F6EECF244321}">
                <p14:modId xmlns:p14="http://schemas.microsoft.com/office/powerpoint/2010/main" val="132614334"/>
              </p:ext>
            </p:extLst>
          </p:nvPr>
        </p:nvGraphicFramePr>
        <p:xfrm>
          <a:off x="228600" y="47244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627691687"/>
                    </a:ext>
                  </a:extLst>
                </a:gridCol>
                <a:gridCol w="441960">
                  <a:extLst>
                    <a:ext uri="{9D8B030D-6E8A-4147-A177-3AD203B41FA5}">
                      <a16:colId xmlns:a16="http://schemas.microsoft.com/office/drawing/2014/main" val="222851326"/>
                    </a:ext>
                  </a:extLst>
                </a:gridCol>
                <a:gridCol w="441960">
                  <a:extLst>
                    <a:ext uri="{9D8B030D-6E8A-4147-A177-3AD203B41FA5}">
                      <a16:colId xmlns:a16="http://schemas.microsoft.com/office/drawing/2014/main" val="4239697431"/>
                    </a:ext>
                  </a:extLst>
                </a:gridCol>
                <a:gridCol w="441960">
                  <a:extLst>
                    <a:ext uri="{9D8B030D-6E8A-4147-A177-3AD203B41FA5}">
                      <a16:colId xmlns:a16="http://schemas.microsoft.com/office/drawing/2014/main" val="4050307630"/>
                    </a:ext>
                  </a:extLst>
                </a:gridCol>
                <a:gridCol w="441960">
                  <a:extLst>
                    <a:ext uri="{9D8B030D-6E8A-4147-A177-3AD203B41FA5}">
                      <a16:colId xmlns:a16="http://schemas.microsoft.com/office/drawing/2014/main" val="2824066635"/>
                    </a:ext>
                  </a:extLst>
                </a:gridCol>
                <a:gridCol w="441960">
                  <a:extLst>
                    <a:ext uri="{9D8B030D-6E8A-4147-A177-3AD203B41FA5}">
                      <a16:colId xmlns:a16="http://schemas.microsoft.com/office/drawing/2014/main" val="3473941106"/>
                    </a:ext>
                  </a:extLst>
                </a:gridCol>
                <a:gridCol w="441960">
                  <a:extLst>
                    <a:ext uri="{9D8B030D-6E8A-4147-A177-3AD203B41FA5}">
                      <a16:colId xmlns:a16="http://schemas.microsoft.com/office/drawing/2014/main" val="2044452051"/>
                    </a:ext>
                  </a:extLst>
                </a:gridCol>
                <a:gridCol w="441960">
                  <a:extLst>
                    <a:ext uri="{9D8B030D-6E8A-4147-A177-3AD203B41FA5}">
                      <a16:colId xmlns:a16="http://schemas.microsoft.com/office/drawing/2014/main" val="2013197327"/>
                    </a:ext>
                  </a:extLst>
                </a:gridCol>
                <a:gridCol w="441960">
                  <a:extLst>
                    <a:ext uri="{9D8B030D-6E8A-4147-A177-3AD203B41FA5}">
                      <a16:colId xmlns:a16="http://schemas.microsoft.com/office/drawing/2014/main" val="1655792201"/>
                    </a:ext>
                  </a:extLst>
                </a:gridCol>
                <a:gridCol w="441960">
                  <a:extLst>
                    <a:ext uri="{9D8B030D-6E8A-4147-A177-3AD203B41FA5}">
                      <a16:colId xmlns:a16="http://schemas.microsoft.com/office/drawing/2014/main" val="292082600"/>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8148685"/>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57143480"/>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55808359"/>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427364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4727553"/>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71979636"/>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1142985"/>
                  </a:ext>
                </a:extLst>
              </a:tr>
            </a:tbl>
          </a:graphicData>
        </a:graphic>
      </p:graphicFrame>
      <p:graphicFrame>
        <p:nvGraphicFramePr>
          <p:cNvPr id="4" name="Table 3">
            <a:extLst>
              <a:ext uri="{FF2B5EF4-FFF2-40B4-BE49-F238E27FC236}">
                <a16:creationId xmlns:a16="http://schemas.microsoft.com/office/drawing/2014/main" id="{F7868CBD-8BE2-313F-E807-87449AEDF230}"/>
              </a:ext>
            </a:extLst>
          </p:cNvPr>
          <p:cNvGraphicFramePr>
            <a:graphicFrameLocks noGrp="1"/>
          </p:cNvGraphicFramePr>
          <p:nvPr>
            <p:extLst>
              <p:ext uri="{D42A27DB-BD31-4B8C-83A1-F6EECF244321}">
                <p14:modId xmlns:p14="http://schemas.microsoft.com/office/powerpoint/2010/main" val="2040184705"/>
              </p:ext>
            </p:extLst>
          </p:nvPr>
        </p:nvGraphicFramePr>
        <p:xfrm>
          <a:off x="228600" y="47244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627691687"/>
                    </a:ext>
                  </a:extLst>
                </a:gridCol>
                <a:gridCol w="441960">
                  <a:extLst>
                    <a:ext uri="{9D8B030D-6E8A-4147-A177-3AD203B41FA5}">
                      <a16:colId xmlns:a16="http://schemas.microsoft.com/office/drawing/2014/main" val="222851326"/>
                    </a:ext>
                  </a:extLst>
                </a:gridCol>
                <a:gridCol w="441960">
                  <a:extLst>
                    <a:ext uri="{9D8B030D-6E8A-4147-A177-3AD203B41FA5}">
                      <a16:colId xmlns:a16="http://schemas.microsoft.com/office/drawing/2014/main" val="4239697431"/>
                    </a:ext>
                  </a:extLst>
                </a:gridCol>
                <a:gridCol w="441960">
                  <a:extLst>
                    <a:ext uri="{9D8B030D-6E8A-4147-A177-3AD203B41FA5}">
                      <a16:colId xmlns:a16="http://schemas.microsoft.com/office/drawing/2014/main" val="4050307630"/>
                    </a:ext>
                  </a:extLst>
                </a:gridCol>
                <a:gridCol w="441960">
                  <a:extLst>
                    <a:ext uri="{9D8B030D-6E8A-4147-A177-3AD203B41FA5}">
                      <a16:colId xmlns:a16="http://schemas.microsoft.com/office/drawing/2014/main" val="2824066635"/>
                    </a:ext>
                  </a:extLst>
                </a:gridCol>
                <a:gridCol w="441960">
                  <a:extLst>
                    <a:ext uri="{9D8B030D-6E8A-4147-A177-3AD203B41FA5}">
                      <a16:colId xmlns:a16="http://schemas.microsoft.com/office/drawing/2014/main" val="3473941106"/>
                    </a:ext>
                  </a:extLst>
                </a:gridCol>
                <a:gridCol w="441960">
                  <a:extLst>
                    <a:ext uri="{9D8B030D-6E8A-4147-A177-3AD203B41FA5}">
                      <a16:colId xmlns:a16="http://schemas.microsoft.com/office/drawing/2014/main" val="2044452051"/>
                    </a:ext>
                  </a:extLst>
                </a:gridCol>
                <a:gridCol w="441960">
                  <a:extLst>
                    <a:ext uri="{9D8B030D-6E8A-4147-A177-3AD203B41FA5}">
                      <a16:colId xmlns:a16="http://schemas.microsoft.com/office/drawing/2014/main" val="2013197327"/>
                    </a:ext>
                  </a:extLst>
                </a:gridCol>
                <a:gridCol w="441960">
                  <a:extLst>
                    <a:ext uri="{9D8B030D-6E8A-4147-A177-3AD203B41FA5}">
                      <a16:colId xmlns:a16="http://schemas.microsoft.com/office/drawing/2014/main" val="1655792201"/>
                    </a:ext>
                  </a:extLst>
                </a:gridCol>
                <a:gridCol w="441960">
                  <a:extLst>
                    <a:ext uri="{9D8B030D-6E8A-4147-A177-3AD203B41FA5}">
                      <a16:colId xmlns:a16="http://schemas.microsoft.com/office/drawing/2014/main" val="292082600"/>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8148685"/>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57143480"/>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55808359"/>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427364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4727553"/>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71979636"/>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31142985"/>
                  </a:ext>
                </a:extLst>
              </a:tr>
            </a:tbl>
          </a:graphicData>
        </a:graphic>
      </p:graphicFrame>
      <p:graphicFrame>
        <p:nvGraphicFramePr>
          <p:cNvPr id="5" name="Table 4">
            <a:extLst>
              <a:ext uri="{FF2B5EF4-FFF2-40B4-BE49-F238E27FC236}">
                <a16:creationId xmlns:a16="http://schemas.microsoft.com/office/drawing/2014/main" id="{CD4D3F67-B68A-304E-69BE-05B2617E0006}"/>
              </a:ext>
            </a:extLst>
          </p:cNvPr>
          <p:cNvGraphicFramePr>
            <a:graphicFrameLocks noGrp="1"/>
          </p:cNvGraphicFramePr>
          <p:nvPr>
            <p:extLst>
              <p:ext uri="{D42A27DB-BD31-4B8C-83A1-F6EECF244321}">
                <p14:modId xmlns:p14="http://schemas.microsoft.com/office/powerpoint/2010/main" val="2890272516"/>
              </p:ext>
            </p:extLst>
          </p:nvPr>
        </p:nvGraphicFramePr>
        <p:xfrm>
          <a:off x="228600" y="47244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627691687"/>
                    </a:ext>
                  </a:extLst>
                </a:gridCol>
                <a:gridCol w="441960">
                  <a:extLst>
                    <a:ext uri="{9D8B030D-6E8A-4147-A177-3AD203B41FA5}">
                      <a16:colId xmlns:a16="http://schemas.microsoft.com/office/drawing/2014/main" val="222851326"/>
                    </a:ext>
                  </a:extLst>
                </a:gridCol>
                <a:gridCol w="441960">
                  <a:extLst>
                    <a:ext uri="{9D8B030D-6E8A-4147-A177-3AD203B41FA5}">
                      <a16:colId xmlns:a16="http://schemas.microsoft.com/office/drawing/2014/main" val="4239697431"/>
                    </a:ext>
                  </a:extLst>
                </a:gridCol>
                <a:gridCol w="441960">
                  <a:extLst>
                    <a:ext uri="{9D8B030D-6E8A-4147-A177-3AD203B41FA5}">
                      <a16:colId xmlns:a16="http://schemas.microsoft.com/office/drawing/2014/main" val="4050307630"/>
                    </a:ext>
                  </a:extLst>
                </a:gridCol>
                <a:gridCol w="441960">
                  <a:extLst>
                    <a:ext uri="{9D8B030D-6E8A-4147-A177-3AD203B41FA5}">
                      <a16:colId xmlns:a16="http://schemas.microsoft.com/office/drawing/2014/main" val="2824066635"/>
                    </a:ext>
                  </a:extLst>
                </a:gridCol>
                <a:gridCol w="441960">
                  <a:extLst>
                    <a:ext uri="{9D8B030D-6E8A-4147-A177-3AD203B41FA5}">
                      <a16:colId xmlns:a16="http://schemas.microsoft.com/office/drawing/2014/main" val="3473941106"/>
                    </a:ext>
                  </a:extLst>
                </a:gridCol>
                <a:gridCol w="441960">
                  <a:extLst>
                    <a:ext uri="{9D8B030D-6E8A-4147-A177-3AD203B41FA5}">
                      <a16:colId xmlns:a16="http://schemas.microsoft.com/office/drawing/2014/main" val="2044452051"/>
                    </a:ext>
                  </a:extLst>
                </a:gridCol>
                <a:gridCol w="441960">
                  <a:extLst>
                    <a:ext uri="{9D8B030D-6E8A-4147-A177-3AD203B41FA5}">
                      <a16:colId xmlns:a16="http://schemas.microsoft.com/office/drawing/2014/main" val="2013197327"/>
                    </a:ext>
                  </a:extLst>
                </a:gridCol>
                <a:gridCol w="441960">
                  <a:extLst>
                    <a:ext uri="{9D8B030D-6E8A-4147-A177-3AD203B41FA5}">
                      <a16:colId xmlns:a16="http://schemas.microsoft.com/office/drawing/2014/main" val="1655792201"/>
                    </a:ext>
                  </a:extLst>
                </a:gridCol>
                <a:gridCol w="441960">
                  <a:extLst>
                    <a:ext uri="{9D8B030D-6E8A-4147-A177-3AD203B41FA5}">
                      <a16:colId xmlns:a16="http://schemas.microsoft.com/office/drawing/2014/main" val="292082600"/>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428148685"/>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457143480"/>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55808359"/>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34427364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374727553"/>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371979636"/>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31142985"/>
                  </a:ext>
                </a:extLst>
              </a:tr>
            </a:tbl>
          </a:graphicData>
        </a:graphic>
      </p:graphicFrame>
      <p:graphicFrame>
        <p:nvGraphicFramePr>
          <p:cNvPr id="6" name="Table 5">
            <a:extLst>
              <a:ext uri="{FF2B5EF4-FFF2-40B4-BE49-F238E27FC236}">
                <a16:creationId xmlns:a16="http://schemas.microsoft.com/office/drawing/2014/main" id="{7FF3A9A7-DD54-C8E2-A973-B788B0DD5D01}"/>
              </a:ext>
            </a:extLst>
          </p:cNvPr>
          <p:cNvGraphicFramePr>
            <a:graphicFrameLocks noGrp="1"/>
          </p:cNvGraphicFramePr>
          <p:nvPr>
            <p:extLst>
              <p:ext uri="{D42A27DB-BD31-4B8C-83A1-F6EECF244321}">
                <p14:modId xmlns:p14="http://schemas.microsoft.com/office/powerpoint/2010/main" val="235348708"/>
              </p:ext>
            </p:extLst>
          </p:nvPr>
        </p:nvGraphicFramePr>
        <p:xfrm>
          <a:off x="228600" y="47244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627691687"/>
                    </a:ext>
                  </a:extLst>
                </a:gridCol>
                <a:gridCol w="441960">
                  <a:extLst>
                    <a:ext uri="{9D8B030D-6E8A-4147-A177-3AD203B41FA5}">
                      <a16:colId xmlns:a16="http://schemas.microsoft.com/office/drawing/2014/main" val="222851326"/>
                    </a:ext>
                  </a:extLst>
                </a:gridCol>
                <a:gridCol w="441960">
                  <a:extLst>
                    <a:ext uri="{9D8B030D-6E8A-4147-A177-3AD203B41FA5}">
                      <a16:colId xmlns:a16="http://schemas.microsoft.com/office/drawing/2014/main" val="4239697431"/>
                    </a:ext>
                  </a:extLst>
                </a:gridCol>
                <a:gridCol w="441960">
                  <a:extLst>
                    <a:ext uri="{9D8B030D-6E8A-4147-A177-3AD203B41FA5}">
                      <a16:colId xmlns:a16="http://schemas.microsoft.com/office/drawing/2014/main" val="4050307630"/>
                    </a:ext>
                  </a:extLst>
                </a:gridCol>
                <a:gridCol w="441960">
                  <a:extLst>
                    <a:ext uri="{9D8B030D-6E8A-4147-A177-3AD203B41FA5}">
                      <a16:colId xmlns:a16="http://schemas.microsoft.com/office/drawing/2014/main" val="2824066635"/>
                    </a:ext>
                  </a:extLst>
                </a:gridCol>
                <a:gridCol w="441960">
                  <a:extLst>
                    <a:ext uri="{9D8B030D-6E8A-4147-A177-3AD203B41FA5}">
                      <a16:colId xmlns:a16="http://schemas.microsoft.com/office/drawing/2014/main" val="3473941106"/>
                    </a:ext>
                  </a:extLst>
                </a:gridCol>
                <a:gridCol w="441960">
                  <a:extLst>
                    <a:ext uri="{9D8B030D-6E8A-4147-A177-3AD203B41FA5}">
                      <a16:colId xmlns:a16="http://schemas.microsoft.com/office/drawing/2014/main" val="2044452051"/>
                    </a:ext>
                  </a:extLst>
                </a:gridCol>
                <a:gridCol w="441960">
                  <a:extLst>
                    <a:ext uri="{9D8B030D-6E8A-4147-A177-3AD203B41FA5}">
                      <a16:colId xmlns:a16="http://schemas.microsoft.com/office/drawing/2014/main" val="2013197327"/>
                    </a:ext>
                  </a:extLst>
                </a:gridCol>
                <a:gridCol w="441960">
                  <a:extLst>
                    <a:ext uri="{9D8B030D-6E8A-4147-A177-3AD203B41FA5}">
                      <a16:colId xmlns:a16="http://schemas.microsoft.com/office/drawing/2014/main" val="1655792201"/>
                    </a:ext>
                  </a:extLst>
                </a:gridCol>
                <a:gridCol w="441960">
                  <a:extLst>
                    <a:ext uri="{9D8B030D-6E8A-4147-A177-3AD203B41FA5}">
                      <a16:colId xmlns:a16="http://schemas.microsoft.com/office/drawing/2014/main" val="292082600"/>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428148685"/>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457143480"/>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55808359"/>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34427364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374727553"/>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371979636"/>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31142985"/>
                  </a:ext>
                </a:extLst>
              </a:tr>
            </a:tbl>
          </a:graphicData>
        </a:graphic>
      </p:graphicFrame>
      <p:graphicFrame>
        <p:nvGraphicFramePr>
          <p:cNvPr id="7" name="Table 6">
            <a:extLst>
              <a:ext uri="{FF2B5EF4-FFF2-40B4-BE49-F238E27FC236}">
                <a16:creationId xmlns:a16="http://schemas.microsoft.com/office/drawing/2014/main" id="{BE1331BE-A266-7613-0F76-B33C0D81D689}"/>
              </a:ext>
            </a:extLst>
          </p:cNvPr>
          <p:cNvGraphicFramePr>
            <a:graphicFrameLocks noGrp="1"/>
          </p:cNvGraphicFramePr>
          <p:nvPr>
            <p:extLst>
              <p:ext uri="{D42A27DB-BD31-4B8C-83A1-F6EECF244321}">
                <p14:modId xmlns:p14="http://schemas.microsoft.com/office/powerpoint/2010/main" val="456428168"/>
              </p:ext>
            </p:extLst>
          </p:nvPr>
        </p:nvGraphicFramePr>
        <p:xfrm>
          <a:off x="228600" y="47244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627691687"/>
                    </a:ext>
                  </a:extLst>
                </a:gridCol>
                <a:gridCol w="441960">
                  <a:extLst>
                    <a:ext uri="{9D8B030D-6E8A-4147-A177-3AD203B41FA5}">
                      <a16:colId xmlns:a16="http://schemas.microsoft.com/office/drawing/2014/main" val="222851326"/>
                    </a:ext>
                  </a:extLst>
                </a:gridCol>
                <a:gridCol w="441960">
                  <a:extLst>
                    <a:ext uri="{9D8B030D-6E8A-4147-A177-3AD203B41FA5}">
                      <a16:colId xmlns:a16="http://schemas.microsoft.com/office/drawing/2014/main" val="4239697431"/>
                    </a:ext>
                  </a:extLst>
                </a:gridCol>
                <a:gridCol w="441960">
                  <a:extLst>
                    <a:ext uri="{9D8B030D-6E8A-4147-A177-3AD203B41FA5}">
                      <a16:colId xmlns:a16="http://schemas.microsoft.com/office/drawing/2014/main" val="4050307630"/>
                    </a:ext>
                  </a:extLst>
                </a:gridCol>
                <a:gridCol w="441960">
                  <a:extLst>
                    <a:ext uri="{9D8B030D-6E8A-4147-A177-3AD203B41FA5}">
                      <a16:colId xmlns:a16="http://schemas.microsoft.com/office/drawing/2014/main" val="2824066635"/>
                    </a:ext>
                  </a:extLst>
                </a:gridCol>
                <a:gridCol w="441960">
                  <a:extLst>
                    <a:ext uri="{9D8B030D-6E8A-4147-A177-3AD203B41FA5}">
                      <a16:colId xmlns:a16="http://schemas.microsoft.com/office/drawing/2014/main" val="3473941106"/>
                    </a:ext>
                  </a:extLst>
                </a:gridCol>
                <a:gridCol w="441960">
                  <a:extLst>
                    <a:ext uri="{9D8B030D-6E8A-4147-A177-3AD203B41FA5}">
                      <a16:colId xmlns:a16="http://schemas.microsoft.com/office/drawing/2014/main" val="2044452051"/>
                    </a:ext>
                  </a:extLst>
                </a:gridCol>
                <a:gridCol w="441960">
                  <a:extLst>
                    <a:ext uri="{9D8B030D-6E8A-4147-A177-3AD203B41FA5}">
                      <a16:colId xmlns:a16="http://schemas.microsoft.com/office/drawing/2014/main" val="2013197327"/>
                    </a:ext>
                  </a:extLst>
                </a:gridCol>
                <a:gridCol w="441960">
                  <a:extLst>
                    <a:ext uri="{9D8B030D-6E8A-4147-A177-3AD203B41FA5}">
                      <a16:colId xmlns:a16="http://schemas.microsoft.com/office/drawing/2014/main" val="1655792201"/>
                    </a:ext>
                  </a:extLst>
                </a:gridCol>
                <a:gridCol w="441960">
                  <a:extLst>
                    <a:ext uri="{9D8B030D-6E8A-4147-A177-3AD203B41FA5}">
                      <a16:colId xmlns:a16="http://schemas.microsoft.com/office/drawing/2014/main" val="292082600"/>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428148685"/>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457143480"/>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55808359"/>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34427364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374727553"/>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371979636"/>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31142985"/>
                  </a:ext>
                </a:extLst>
              </a:tr>
            </a:tbl>
          </a:graphicData>
        </a:graphic>
      </p:graphicFrame>
      <p:graphicFrame>
        <p:nvGraphicFramePr>
          <p:cNvPr id="8" name="Table 7">
            <a:extLst>
              <a:ext uri="{FF2B5EF4-FFF2-40B4-BE49-F238E27FC236}">
                <a16:creationId xmlns:a16="http://schemas.microsoft.com/office/drawing/2014/main" id="{0F3272D6-C572-FD9E-EA05-98BCB38D2630}"/>
              </a:ext>
            </a:extLst>
          </p:cNvPr>
          <p:cNvGraphicFramePr>
            <a:graphicFrameLocks noGrp="1"/>
          </p:cNvGraphicFramePr>
          <p:nvPr>
            <p:extLst>
              <p:ext uri="{D42A27DB-BD31-4B8C-83A1-F6EECF244321}">
                <p14:modId xmlns:p14="http://schemas.microsoft.com/office/powerpoint/2010/main" val="1189913045"/>
              </p:ext>
            </p:extLst>
          </p:nvPr>
        </p:nvGraphicFramePr>
        <p:xfrm>
          <a:off x="228600" y="47244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627691687"/>
                    </a:ext>
                  </a:extLst>
                </a:gridCol>
                <a:gridCol w="441960">
                  <a:extLst>
                    <a:ext uri="{9D8B030D-6E8A-4147-A177-3AD203B41FA5}">
                      <a16:colId xmlns:a16="http://schemas.microsoft.com/office/drawing/2014/main" val="222851326"/>
                    </a:ext>
                  </a:extLst>
                </a:gridCol>
                <a:gridCol w="441960">
                  <a:extLst>
                    <a:ext uri="{9D8B030D-6E8A-4147-A177-3AD203B41FA5}">
                      <a16:colId xmlns:a16="http://schemas.microsoft.com/office/drawing/2014/main" val="4239697431"/>
                    </a:ext>
                  </a:extLst>
                </a:gridCol>
                <a:gridCol w="441960">
                  <a:extLst>
                    <a:ext uri="{9D8B030D-6E8A-4147-A177-3AD203B41FA5}">
                      <a16:colId xmlns:a16="http://schemas.microsoft.com/office/drawing/2014/main" val="4050307630"/>
                    </a:ext>
                  </a:extLst>
                </a:gridCol>
                <a:gridCol w="441960">
                  <a:extLst>
                    <a:ext uri="{9D8B030D-6E8A-4147-A177-3AD203B41FA5}">
                      <a16:colId xmlns:a16="http://schemas.microsoft.com/office/drawing/2014/main" val="2824066635"/>
                    </a:ext>
                  </a:extLst>
                </a:gridCol>
                <a:gridCol w="441960">
                  <a:extLst>
                    <a:ext uri="{9D8B030D-6E8A-4147-A177-3AD203B41FA5}">
                      <a16:colId xmlns:a16="http://schemas.microsoft.com/office/drawing/2014/main" val="3473941106"/>
                    </a:ext>
                  </a:extLst>
                </a:gridCol>
                <a:gridCol w="441960">
                  <a:extLst>
                    <a:ext uri="{9D8B030D-6E8A-4147-A177-3AD203B41FA5}">
                      <a16:colId xmlns:a16="http://schemas.microsoft.com/office/drawing/2014/main" val="2044452051"/>
                    </a:ext>
                  </a:extLst>
                </a:gridCol>
                <a:gridCol w="441960">
                  <a:extLst>
                    <a:ext uri="{9D8B030D-6E8A-4147-A177-3AD203B41FA5}">
                      <a16:colId xmlns:a16="http://schemas.microsoft.com/office/drawing/2014/main" val="2013197327"/>
                    </a:ext>
                  </a:extLst>
                </a:gridCol>
                <a:gridCol w="441960">
                  <a:extLst>
                    <a:ext uri="{9D8B030D-6E8A-4147-A177-3AD203B41FA5}">
                      <a16:colId xmlns:a16="http://schemas.microsoft.com/office/drawing/2014/main" val="1655792201"/>
                    </a:ext>
                  </a:extLst>
                </a:gridCol>
                <a:gridCol w="441960">
                  <a:extLst>
                    <a:ext uri="{9D8B030D-6E8A-4147-A177-3AD203B41FA5}">
                      <a16:colId xmlns:a16="http://schemas.microsoft.com/office/drawing/2014/main" val="292082600"/>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428148685"/>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457143480"/>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55808359"/>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344273643"/>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374727553"/>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371979636"/>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31142985"/>
                  </a:ext>
                </a:extLst>
              </a:tr>
            </a:tbl>
          </a:graphicData>
        </a:graphic>
      </p:graphicFrame>
    </p:spTree>
    <p:extLst>
      <p:ext uri="{BB962C8B-B14F-4D97-AF65-F5344CB8AC3E}">
        <p14:creationId xmlns:p14="http://schemas.microsoft.com/office/powerpoint/2010/main" val="59463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1B19AF-D487-6EB7-EB8E-1AD8A5450F03}"/>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11539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299B0E-78DA-476D-2680-FB3993F16679}"/>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63 pieces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0024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rId21"/>
              </a:rPr>
              <a:t>Day </a:t>
            </a:r>
          </a:p>
          <a:p>
            <a:pPr algn="ctr"/>
            <a:r>
              <a:rPr lang="en-US" sz="1000" b="1" dirty="0">
                <a:hlinkClick r:id="rId21"/>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rId22"/>
              </a:rPr>
              <a:t>-Mysteries and </a:t>
            </a:r>
          </a:p>
          <a:p>
            <a:pPr algn="ctr"/>
            <a:r>
              <a:rPr lang="en-US" sz="1000" b="1" dirty="0">
                <a:hlinkClick r:id="rId22"/>
              </a:rPr>
              <a:t>Number Sense Resources Every Day</a:t>
            </a:r>
          </a:p>
          <a:p>
            <a:pPr algn="ctr"/>
            <a:r>
              <a:rPr lang="en-US" sz="1000" b="1" dirty="0">
                <a:hlinkClick r:id="rId22"/>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rId2"/>
              </a:rPr>
              <a:t>-Mysteries and </a:t>
            </a:r>
          </a:p>
          <a:p>
            <a:pPr algn="ctr"/>
            <a:r>
              <a:rPr lang="en-US" sz="1000" b="1" dirty="0">
                <a:hlinkClick r:id="rId2"/>
              </a:rPr>
              <a:t>Number Sense Resources Every Day </a:t>
            </a:r>
          </a:p>
          <a:p>
            <a:pPr algn="ctr"/>
            <a:r>
              <a:rPr lang="en-US" sz="1000" b="1" dirty="0">
                <a:hlinkClick r:id="rId2"/>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rId31"/>
              </a:rPr>
              <a:t>The 3-Container </a:t>
            </a:r>
          </a:p>
          <a:p>
            <a:pPr algn="ctr"/>
            <a:r>
              <a:rPr lang="en-US" sz="1000" b="1" dirty="0">
                <a:hlinkClick r:id="rId31"/>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4045174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“Cheese Patterns”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F55F3C-C61A-2C30-AAB6-12FA21271250}"/>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pieces of cheese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4BBD97-C403-1CC9-6FB9-8F982DEF8A76}"/>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a 2-digit number </a:t>
            </a:r>
          </a:p>
          <a:p>
            <a:pPr algn="ctr"/>
            <a:r>
              <a:rPr lang="en-US" b="1" dirty="0">
                <a:solidFill>
                  <a:schemeClr val="tx1"/>
                </a:solidFill>
              </a:rPr>
              <a:t>that is greater than 30.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part of this pattern:  </a:t>
            </a:r>
          </a:p>
          <a:p>
            <a:pPr algn="ctr"/>
            <a:r>
              <a:rPr lang="en-US" b="1" dirty="0">
                <a:solidFill>
                  <a:schemeClr val="tx1"/>
                </a:solidFill>
              </a:rPr>
              <a:t>33, 39, 45, 51…</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does not include </a:t>
            </a:r>
          </a:p>
          <a:p>
            <a:pPr algn="ctr"/>
            <a:r>
              <a:rPr lang="en-US" b="1" dirty="0">
                <a:solidFill>
                  <a:schemeClr val="tx1"/>
                </a:solidFill>
              </a:rPr>
              <a:t>the digit 8.</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does not include </a:t>
            </a:r>
          </a:p>
          <a:p>
            <a:pPr algn="ctr"/>
            <a:r>
              <a:rPr lang="en-US" b="1" dirty="0">
                <a:solidFill>
                  <a:schemeClr val="tx1"/>
                </a:solidFill>
              </a:rPr>
              <a:t>the digit 5.</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Multiply each of these numbers by 3 and eliminate those products:  </a:t>
            </a:r>
          </a:p>
          <a:p>
            <a:pPr algn="ctr"/>
            <a:r>
              <a:rPr lang="en-US" b="1" dirty="0">
                <a:solidFill>
                  <a:schemeClr val="tx1"/>
                </a:solidFill>
              </a:rPr>
              <a:t>13, 23, and 31.</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1B19AF-D487-6EB7-EB8E-1AD8A5450F03}"/>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299B0E-78DA-476D-2680-FB3993F16679}"/>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63 pieces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rId21"/>
              </a:rPr>
              <a:t>Day </a:t>
            </a:r>
          </a:p>
          <a:p>
            <a:pPr algn="ctr"/>
            <a:r>
              <a:rPr lang="en-US" sz="1000" b="1" dirty="0">
                <a:hlinkClick r:id="rId21"/>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rId22"/>
              </a:rPr>
              <a:t>-Mysteries and </a:t>
            </a:r>
          </a:p>
          <a:p>
            <a:pPr algn="ctr"/>
            <a:r>
              <a:rPr lang="en-US" sz="1000" b="1" dirty="0">
                <a:hlinkClick r:id="rId22"/>
              </a:rPr>
              <a:t>Number Sense Resources Every Day</a:t>
            </a:r>
          </a:p>
          <a:p>
            <a:pPr algn="ctr"/>
            <a:r>
              <a:rPr lang="en-US" sz="1000" b="1" dirty="0">
                <a:hlinkClick r:id="rId22"/>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rId2"/>
              </a:rPr>
              <a:t>-Mysteries and </a:t>
            </a:r>
          </a:p>
          <a:p>
            <a:pPr algn="ctr"/>
            <a:r>
              <a:rPr lang="en-US" sz="1000" b="1" dirty="0">
                <a:hlinkClick r:id="rId2"/>
              </a:rPr>
              <a:t>Number Sense Resources Every Day </a:t>
            </a:r>
          </a:p>
          <a:p>
            <a:pPr algn="ctr"/>
            <a:r>
              <a:rPr lang="en-US" sz="1000" b="1" dirty="0">
                <a:hlinkClick r:id="rId2"/>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rId31"/>
              </a:rPr>
              <a:t>The 3-Container </a:t>
            </a:r>
          </a:p>
          <a:p>
            <a:pPr algn="ctr"/>
            <a:r>
              <a:rPr lang="en-US" sz="1000" b="1" dirty="0">
                <a:hlinkClick r:id="rId31"/>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1473076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“Cheese Patterns”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55146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F55F3C-C61A-2C30-AAB6-12FA21271250}"/>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pieces of cheese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201281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8948</TotalTime>
  <Words>2720</Words>
  <Application>Microsoft Office PowerPoint</Application>
  <PresentationFormat>On-screen Show (4:3)</PresentationFormat>
  <Paragraphs>817</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cp:lastModifiedBy>
  <cp:revision>173</cp:revision>
  <dcterms:created xsi:type="dcterms:W3CDTF">2020-11-09T02:38:45Z</dcterms:created>
  <dcterms:modified xsi:type="dcterms:W3CDTF">2023-03-06T03:10:14Z</dcterms:modified>
</cp:coreProperties>
</file>