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571" r:id="rId2"/>
    <p:sldId id="455" r:id="rId3"/>
    <p:sldId id="866" r:id="rId4"/>
    <p:sldId id="867" r:id="rId5"/>
    <p:sldId id="1687"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p:cViewPr varScale="1">
        <p:scale>
          <a:sx n="110" d="100"/>
          <a:sy n="110" d="100"/>
        </p:scale>
        <p:origin x="828" y="84"/>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352D73-9177-41E9-8600-596D91AC8A8A}" type="datetimeFigureOut">
              <a:rPr lang="en-US" smtClean="0"/>
              <a:t>1/5/2025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70EDE-6684-47B8-B86E-E3FA23773A78}" type="slidenum">
              <a:rPr lang="en-US" smtClean="0"/>
              <a:t>‹#›</a:t>
            </a:fld>
            <a:endParaRPr lang="en-US"/>
          </a:p>
        </p:txBody>
      </p:sp>
    </p:spTree>
    <p:extLst>
      <p:ext uri="{BB962C8B-B14F-4D97-AF65-F5344CB8AC3E}">
        <p14:creationId xmlns:p14="http://schemas.microsoft.com/office/powerpoint/2010/main" val="447170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5</a:t>
            </a:fld>
            <a:endParaRPr lang="en-US"/>
          </a:p>
        </p:txBody>
      </p:sp>
    </p:spTree>
    <p:extLst>
      <p:ext uri="{BB962C8B-B14F-4D97-AF65-F5344CB8AC3E}">
        <p14:creationId xmlns:p14="http://schemas.microsoft.com/office/powerpoint/2010/main" val="759672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54037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92505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57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D8578F-C5F5-4F92-B0BD-53295C19626A}" type="datetimeFigureOut">
              <a:rPr lang="en-US" smtClean="0"/>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204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D8578F-C5F5-4F92-B0BD-53295C19626A}" type="datetimeFigureOut">
              <a:rPr lang="en-US" smtClean="0"/>
              <a:t>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144422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D8578F-C5F5-4F92-B0BD-53295C19626A}" type="datetimeFigureOut">
              <a:rPr lang="en-US" smtClean="0"/>
              <a:t>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4359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D8578F-C5F5-4F92-B0BD-53295C19626A}" type="datetimeFigureOut">
              <a:rPr lang="en-US" smtClean="0"/>
              <a:t>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27174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D8578F-C5F5-4F92-B0BD-53295C19626A}" type="datetimeFigureOut">
              <a:rPr lang="en-US" smtClean="0"/>
              <a:t>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25704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8578F-C5F5-4F92-B0BD-53295C19626A}" type="datetimeFigureOut">
              <a:rPr lang="en-US" smtClean="0"/>
              <a:t>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61017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394489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D8578F-C5F5-4F92-B0BD-53295C19626A}" type="datetimeFigureOut">
              <a:rPr lang="en-US" smtClean="0"/>
              <a:t>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1208ED-284C-4972-8712-BD1F93A56EBD}" type="slidenum">
              <a:rPr lang="en-US" smtClean="0"/>
              <a:t>‹#›</a:t>
            </a:fld>
            <a:endParaRPr lang="en-US"/>
          </a:p>
        </p:txBody>
      </p:sp>
    </p:spTree>
    <p:extLst>
      <p:ext uri="{BB962C8B-B14F-4D97-AF65-F5344CB8AC3E}">
        <p14:creationId xmlns:p14="http://schemas.microsoft.com/office/powerpoint/2010/main" val="1470801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8578F-C5F5-4F92-B0BD-53295C19626A}" type="datetimeFigureOut">
              <a:rPr lang="en-US" smtClean="0"/>
              <a:t>1/5/2025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208ED-284C-4972-8712-BD1F93A56EBD}" type="slidenum">
              <a:rPr lang="en-US" smtClean="0"/>
              <a:t>‹#›</a:t>
            </a:fld>
            <a:endParaRPr lang="en-US"/>
          </a:p>
        </p:txBody>
      </p:sp>
    </p:spTree>
    <p:extLst>
      <p:ext uri="{BB962C8B-B14F-4D97-AF65-F5344CB8AC3E}">
        <p14:creationId xmlns:p14="http://schemas.microsoft.com/office/powerpoint/2010/main" val="19422339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bjBd9FmrRjc"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hyperlink" Target="http://www.stevewyborney.com/"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hyperlink" Target="http://www.stevewyborney.com/"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13.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11.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6.jpeg"/><Relationship Id="rId33" Type="http://schemas.openxmlformats.org/officeDocument/2006/relationships/image" Target="../media/image20.png"/><Relationship Id="rId38"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hyperlink" Target="http://www.stevewyborney.com/?p=1028" TargetMode="External"/><Relationship Id="rId24" Type="http://schemas.openxmlformats.org/officeDocument/2006/relationships/image" Target="../media/image15.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12.jpeg"/><Relationship Id="rId23" Type="http://schemas.openxmlformats.org/officeDocument/2006/relationships/image" Target="../media/image14.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22.jpeg"/><Relationship Id="rId10" Type="http://schemas.openxmlformats.org/officeDocument/2006/relationships/image" Target="../media/image10.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9.jpeg"/><Relationship Id="rId4" Type="http://schemas.openxmlformats.org/officeDocument/2006/relationships/image" Target="../media/image7.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7.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0" y="25908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8000" dirty="0">
                <a:solidFill>
                  <a:schemeClr val="bg1"/>
                </a:solidFill>
                <a:latin typeface="Calibri" panose="020F0502020204030204" pitchFamily="34" charset="0"/>
                <a:cs typeface="Calibri" panose="020F0502020204030204" pitchFamily="34" charset="0"/>
              </a:rPr>
              <a:t>The 3-Container Estimation Routine</a:t>
            </a:r>
          </a:p>
          <a:p>
            <a:endParaRPr lang="en-US" sz="8000" dirty="0">
              <a:solidFill>
                <a:schemeClr val="bg1"/>
              </a:solidFill>
              <a:latin typeface="Calibri" panose="020F0502020204030204" pitchFamily="34" charset="0"/>
              <a:cs typeface="Calibri" panose="020F0502020204030204" pitchFamily="34" charset="0"/>
            </a:endParaRPr>
          </a:p>
          <a:p>
            <a:r>
              <a:rPr lang="en-US" sz="8000" dirty="0">
                <a:solidFill>
                  <a:schemeClr val="bg1"/>
                </a:solidFill>
                <a:latin typeface="Calibri" panose="020F0502020204030204" pitchFamily="34" charset="0"/>
                <a:cs typeface="Calibri" panose="020F0502020204030204" pitchFamily="34" charset="0"/>
              </a:rPr>
              <a:t>Sets 17 and 18</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874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6858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dirty="0"/>
              <a:t>Tips for Using The 3-Container Estimation Routine</a:t>
            </a:r>
            <a:br>
              <a:rPr lang="en-US" sz="1200" b="1" dirty="0"/>
            </a:br>
            <a:endParaRPr lang="en-US" sz="1200" b="1" dirty="0"/>
          </a:p>
          <a:p>
            <a:pPr algn="l"/>
            <a:r>
              <a:rPr lang="en-US" sz="1200" b="1" dirty="0"/>
              <a:t>1.     If The 3-Container Estimation Routine is new to you, start by watching </a:t>
            </a:r>
            <a:r>
              <a:rPr lang="en-US" sz="1200" b="1" dirty="0">
                <a:hlinkClick r:id="rId2"/>
              </a:rPr>
              <a:t>this video</a:t>
            </a:r>
            <a:r>
              <a:rPr lang="en-US" sz="1200" b="1" dirty="0"/>
              <a:t>. </a:t>
            </a:r>
          </a:p>
          <a:p>
            <a:pPr marL="742950" indent="-742950" algn="l">
              <a:buAutoNum type="arabicPeriod"/>
            </a:pPr>
            <a:endParaRPr lang="en-US" sz="1200" b="1" dirty="0"/>
          </a:p>
          <a:p>
            <a:pPr marL="742950" indent="-742950" algn="l">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742950" indent="-742950" algn="l">
              <a:buFontTx/>
              <a:buAutoNum type="arabicPeriod"/>
            </a:pPr>
            <a:endParaRPr lang="en-US" sz="1200" b="1" dirty="0"/>
          </a:p>
          <a:p>
            <a:pPr marL="342900" indent="-342900" algn="l">
              <a:buAutoNum type="arabicPeriod" startAt="2"/>
            </a:pPr>
            <a:r>
              <a:rPr lang="en-US" sz="1200" b="1" dirty="0"/>
              <a:t>The questions in the routine are embedded and will be displayed (or indicated) as you play the slides. </a:t>
            </a:r>
          </a:p>
          <a:p>
            <a:pPr marL="342900" indent="-342900" algn="l">
              <a:buAutoNum type="arabicPeriod" startAt="2"/>
            </a:pPr>
            <a:endParaRPr lang="en-US" sz="1200" b="1" dirty="0"/>
          </a:p>
          <a:p>
            <a:pPr marL="342900" indent="-342900" algn="l">
              <a:buAutoNum type="arabicPeriod" startAt="2"/>
            </a:pPr>
            <a:r>
              <a:rPr lang="en-US" sz="1200" b="1" dirty="0"/>
              <a:t>There are two estimation slides in this routine. You can use either one of them, or both.  I recommend using both.</a:t>
            </a:r>
          </a:p>
          <a:p>
            <a:pPr marL="342900" indent="-342900" algn="l">
              <a:buAutoNum type="arabicPeriod" startAt="2"/>
            </a:pPr>
            <a:endParaRPr lang="en-US" sz="1200" b="1" dirty="0"/>
          </a:p>
          <a:p>
            <a:pPr marL="342900" indent="-342900" algn="l">
              <a:buFontTx/>
              <a:buAutoNum type="arabicPeriod" startAt="2"/>
            </a:pPr>
            <a:r>
              <a:rPr lang="en-US" sz="1200" b="1" dirty="0"/>
              <a:t>Make sure the PowerPoint (or Google Slide) is playing. The animations (such as revealing the answers) use animations to display. The slide show needs to be playing for those animations to work.</a:t>
            </a:r>
          </a:p>
          <a:p>
            <a:pPr marL="342900" indent="-342900" algn="l">
              <a:buFontTx/>
              <a:buAutoNum type="arabicPeriod" startAt="2"/>
            </a:pPr>
            <a:endParaRPr lang="en-US" sz="1200" b="1" dirty="0"/>
          </a:p>
          <a:p>
            <a:pPr marL="342900" indent="-342900" algn="l">
              <a:buFontTx/>
              <a:buAutoNum type="arabicPeriod" startAt="2"/>
            </a:pPr>
            <a:r>
              <a:rPr lang="en-US" sz="1200" b="1" dirty="0"/>
              <a:t>Students should write down each estimate – and share those estimates and their reasoning with each other.</a:t>
            </a:r>
          </a:p>
          <a:p>
            <a:pPr marL="342900" indent="-342900" algn="l">
              <a:buFontTx/>
              <a:buAutoNum type="arabicPeriod" startAt="2"/>
            </a:pPr>
            <a:endParaRPr lang="en-US" sz="1200" b="1" dirty="0"/>
          </a:p>
          <a:p>
            <a:pPr marL="342900" indent="-342900" algn="l">
              <a:buFontTx/>
              <a:buAutoNum type="arabicPeriod" startAt="2"/>
            </a:pPr>
            <a:r>
              <a:rPr lang="en-US" sz="1200" b="1" dirty="0"/>
              <a:t>The 4 Key Questions Embedded in the routine are:</a:t>
            </a:r>
          </a:p>
          <a:p>
            <a:pPr algn="l"/>
            <a:r>
              <a:rPr lang="en-US" sz="1200" b="1" dirty="0"/>
              <a:t>	</a:t>
            </a:r>
          </a:p>
          <a:p>
            <a:pPr algn="l"/>
            <a:r>
              <a:rPr lang="en-US" sz="1200" b="1" dirty="0"/>
              <a:t>	What is the total number objects?</a:t>
            </a:r>
          </a:p>
          <a:p>
            <a:pPr algn="l"/>
            <a:r>
              <a:rPr lang="en-US" sz="1200" b="1" dirty="0"/>
              <a:t>	How many are in each container?  </a:t>
            </a:r>
          </a:p>
          <a:p>
            <a:pPr algn="l"/>
            <a:r>
              <a:rPr lang="en-US" sz="1200" b="1" dirty="0"/>
              <a:t>	How many are in just the first container?</a:t>
            </a:r>
          </a:p>
          <a:p>
            <a:pPr algn="l"/>
            <a:r>
              <a:rPr lang="en-US" sz="1200" b="1" dirty="0"/>
              <a:t>	How many are in the 2</a:t>
            </a:r>
            <a:r>
              <a:rPr lang="en-US" sz="1200" b="1" baseline="30000" dirty="0"/>
              <a:t>nd</a:t>
            </a:r>
            <a:r>
              <a:rPr lang="en-US" sz="1200" b="1" dirty="0"/>
              <a:t> and 3</a:t>
            </a:r>
            <a:r>
              <a:rPr lang="en-US" sz="1200" b="1" baseline="30000" dirty="0"/>
              <a:t>rd</a:t>
            </a:r>
            <a:r>
              <a:rPr lang="en-US" sz="1200" b="1" dirty="0"/>
              <a:t> containers?</a:t>
            </a:r>
          </a:p>
          <a:p>
            <a:pPr algn="l"/>
            <a:endParaRPr lang="en-US" sz="1200" b="1" dirty="0"/>
          </a:p>
          <a:p>
            <a:pPr algn="l"/>
            <a:r>
              <a:rPr lang="en-US" sz="1200" b="1" dirty="0"/>
              <a:t>6.     Each time you pose a question, or reveal an answer, listen carefully to student discussion.</a:t>
            </a:r>
          </a:p>
          <a:p>
            <a:pPr algn="l"/>
            <a:endParaRPr lang="en-US" sz="1200" b="1" dirty="0"/>
          </a:p>
          <a:p>
            <a:pPr algn="l"/>
            <a:r>
              <a:rPr lang="en-US" sz="1200" b="1" dirty="0"/>
              <a:t>7.     As a learner yourself, engage in the process.  Be a wonderer in front of your students.  Share your what you notice or wonder aloud.  For example, you may notice that one container has a little more (or a little less) than another and you may wonder how many more – or how many less.  </a:t>
            </a:r>
          </a:p>
          <a:p>
            <a:pPr marL="742950" indent="-742950" algn="l">
              <a:buFontTx/>
              <a:buAutoNum type="arabicPeriod"/>
            </a:pPr>
            <a:endParaRPr lang="en-US" sz="1200" b="1" dirty="0"/>
          </a:p>
          <a:p>
            <a:pPr algn="l"/>
            <a:r>
              <a:rPr lang="en-US" sz="1200" b="1" dirty="0"/>
              <a:t>8.     Enjoy the journey and feel free to share your learning experiences with others! </a:t>
            </a:r>
          </a:p>
        </p:txBody>
      </p:sp>
      <p:pic>
        <p:nvPicPr>
          <p:cNvPr id="3" name="Picture 3" descr="C:\Users\Steve Wyborney\AppData\Local\Microsoft\Windows\INetCache\IE\KHN5ZMX0\600px-Uploadform_arrow.svg[1].png">
            <a:extLst>
              <a:ext uri="{FF2B5EF4-FFF2-40B4-BE49-F238E27FC236}">
                <a16:creationId xmlns:a16="http://schemas.microsoft.com/office/drawing/2014/main" id="{90AE48EC-0AC3-7C8B-39B5-6D8AE1D8C1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600200" y="990600"/>
            <a:ext cx="2819400" cy="13389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2"/>
            <a:extLst>
              <a:ext uri="{FF2B5EF4-FFF2-40B4-BE49-F238E27FC236}">
                <a16:creationId xmlns:a16="http://schemas.microsoft.com/office/drawing/2014/main" id="{0CCCA320-10E1-4929-CA80-7FC11C089867}"/>
              </a:ext>
            </a:extLst>
          </p:cNvPr>
          <p:cNvPicPr>
            <a:picLocks noChangeAspect="1"/>
          </p:cNvPicPr>
          <p:nvPr/>
        </p:nvPicPr>
        <p:blipFill>
          <a:blip r:embed="rId4"/>
          <a:stretch>
            <a:fillRect/>
          </a:stretch>
        </p:blipFill>
        <p:spPr>
          <a:xfrm>
            <a:off x="4563533" y="1016000"/>
            <a:ext cx="2292909" cy="1583871"/>
          </a:xfrm>
          <a:prstGeom prst="rect">
            <a:avLst/>
          </a:prstGeom>
          <a:solidFill>
            <a:schemeClr val="bg1"/>
          </a:solidFill>
          <a:ln w="25400">
            <a:solidFill>
              <a:schemeClr val="tx1"/>
            </a:solidFill>
          </a:ln>
        </p:spPr>
      </p:pic>
    </p:spTree>
    <p:extLst>
      <p:ext uri="{BB962C8B-B14F-4D97-AF65-F5344CB8AC3E}">
        <p14:creationId xmlns:p14="http://schemas.microsoft.com/office/powerpoint/2010/main" val="4247907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62CEB57-60F8-1928-3C5C-61CB62D362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
        <p:nvSpPr>
          <p:cNvPr id="18" name="Rectangle 17">
            <a:extLst>
              <a:ext uri="{FF2B5EF4-FFF2-40B4-BE49-F238E27FC236}">
                <a16:creationId xmlns:a16="http://schemas.microsoft.com/office/drawing/2014/main" id="{2AC9C404-C286-40F2-B00C-143F2E70FC0B}"/>
              </a:ext>
            </a:extLst>
          </p:cNvPr>
          <p:cNvSpPr/>
          <p:nvPr/>
        </p:nvSpPr>
        <p:spPr>
          <a:xfrm>
            <a:off x="3586527" y="152400"/>
            <a:ext cx="1947925"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60 blank dice</a:t>
            </a:r>
          </a:p>
        </p:txBody>
      </p:sp>
      <p:sp>
        <p:nvSpPr>
          <p:cNvPr id="20" name="Rectangle 19">
            <a:extLst>
              <a:ext uri="{FF2B5EF4-FFF2-40B4-BE49-F238E27FC236}">
                <a16:creationId xmlns:a16="http://schemas.microsoft.com/office/drawing/2014/main" id="{091E67A6-8251-404C-8E81-B69DE1C379A1}"/>
              </a:ext>
            </a:extLst>
          </p:cNvPr>
          <p:cNvSpPr/>
          <p:nvPr/>
        </p:nvSpPr>
        <p:spPr>
          <a:xfrm>
            <a:off x="660517" y="5040298"/>
            <a:ext cx="1947925"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20 blank dice</a:t>
            </a:r>
          </a:p>
        </p:txBody>
      </p:sp>
      <p:sp>
        <p:nvSpPr>
          <p:cNvPr id="61" name="Rectangle 60">
            <a:extLst>
              <a:ext uri="{FF2B5EF4-FFF2-40B4-BE49-F238E27FC236}">
                <a16:creationId xmlns:a16="http://schemas.microsoft.com/office/drawing/2014/main" id="{E3F0BD14-8A71-4779-A2FA-2B001C1F4270}"/>
              </a:ext>
            </a:extLst>
          </p:cNvPr>
          <p:cNvSpPr/>
          <p:nvPr/>
        </p:nvSpPr>
        <p:spPr>
          <a:xfrm>
            <a:off x="3586527" y="5040294"/>
            <a:ext cx="1947925"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17 blank dice</a:t>
            </a:r>
          </a:p>
        </p:txBody>
      </p:sp>
      <p:sp>
        <p:nvSpPr>
          <p:cNvPr id="63" name="Rectangle 62">
            <a:extLst>
              <a:ext uri="{FF2B5EF4-FFF2-40B4-BE49-F238E27FC236}">
                <a16:creationId xmlns:a16="http://schemas.microsoft.com/office/drawing/2014/main" id="{D24A737B-4AC6-47E9-8AAE-E98E07304FFD}"/>
              </a:ext>
            </a:extLst>
          </p:cNvPr>
          <p:cNvSpPr/>
          <p:nvPr/>
        </p:nvSpPr>
        <p:spPr>
          <a:xfrm>
            <a:off x="6512537" y="5040290"/>
            <a:ext cx="1947925"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23 blank dice</a:t>
            </a:r>
          </a:p>
        </p:txBody>
      </p:sp>
      <p:sp>
        <p:nvSpPr>
          <p:cNvPr id="24" name="Rectangle 23">
            <a:extLst>
              <a:ext uri="{FF2B5EF4-FFF2-40B4-BE49-F238E27FC236}">
                <a16:creationId xmlns:a16="http://schemas.microsoft.com/office/drawing/2014/main" id="{49281A08-619A-48E4-BFA2-D23DF484AD01}"/>
              </a:ext>
            </a:extLst>
          </p:cNvPr>
          <p:cNvSpPr/>
          <p:nvPr/>
        </p:nvSpPr>
        <p:spPr>
          <a:xfrm>
            <a:off x="660517" y="5043411"/>
            <a:ext cx="1947925"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3586527" y="146416"/>
            <a:ext cx="1947925"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Total</a:t>
            </a:r>
          </a:p>
        </p:txBody>
      </p:sp>
      <p:sp>
        <p:nvSpPr>
          <p:cNvPr id="62" name="Rectangle 61">
            <a:extLst>
              <a:ext uri="{FF2B5EF4-FFF2-40B4-BE49-F238E27FC236}">
                <a16:creationId xmlns:a16="http://schemas.microsoft.com/office/drawing/2014/main" id="{7C119E0C-E674-44A5-AB05-7294AD269EB9}"/>
              </a:ext>
            </a:extLst>
          </p:cNvPr>
          <p:cNvSpPr/>
          <p:nvPr/>
        </p:nvSpPr>
        <p:spPr>
          <a:xfrm>
            <a:off x="3586527" y="5043407"/>
            <a:ext cx="1947925"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64" name="Rectangle 63">
            <a:extLst>
              <a:ext uri="{FF2B5EF4-FFF2-40B4-BE49-F238E27FC236}">
                <a16:creationId xmlns:a16="http://schemas.microsoft.com/office/drawing/2014/main" id="{A58979FE-1815-4423-93DE-AADD8D1C7DA1}"/>
              </a:ext>
            </a:extLst>
          </p:cNvPr>
          <p:cNvSpPr/>
          <p:nvPr/>
        </p:nvSpPr>
        <p:spPr>
          <a:xfrm>
            <a:off x="6512537" y="5043403"/>
            <a:ext cx="1947925"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2100393" y="1633982"/>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ounded Rectangular Callout 13">
            <a:extLst>
              <a:ext uri="{FF2B5EF4-FFF2-40B4-BE49-F238E27FC236}">
                <a16:creationId xmlns:a16="http://schemas.microsoft.com/office/drawing/2014/main" id="{3279511A-7344-4615-8C84-3263ADBE5D55}"/>
              </a:ext>
            </a:extLst>
          </p:cNvPr>
          <p:cNvSpPr/>
          <p:nvPr/>
        </p:nvSpPr>
        <p:spPr>
          <a:xfrm>
            <a:off x="713391" y="81716"/>
            <a:ext cx="1828802" cy="1143000"/>
          </a:xfrm>
          <a:prstGeom prst="wedgeRoundRectCallout">
            <a:avLst>
              <a:gd name="adj1" fmla="val -47354"/>
              <a:gd name="adj2" fmla="val 1648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What is the total number of blank dice?</a:t>
            </a:r>
          </a:p>
        </p:txBody>
      </p:sp>
      <p:sp>
        <p:nvSpPr>
          <p:cNvPr id="34" name="Rounded Rectangular Callout 13">
            <a:extLst>
              <a:ext uri="{FF2B5EF4-FFF2-40B4-BE49-F238E27FC236}">
                <a16:creationId xmlns:a16="http://schemas.microsoft.com/office/drawing/2014/main" id="{35E9500B-4DB8-4741-86B5-441CBB2D83FB}"/>
              </a:ext>
            </a:extLst>
          </p:cNvPr>
          <p:cNvSpPr/>
          <p:nvPr/>
        </p:nvSpPr>
        <p:spPr>
          <a:xfrm>
            <a:off x="6585946" y="81716"/>
            <a:ext cx="1828802" cy="1143000"/>
          </a:xfrm>
          <a:prstGeom prst="wedgeRoundRectCallout">
            <a:avLst>
              <a:gd name="adj1" fmla="val -47354"/>
              <a:gd name="adj2" fmla="val 1648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are in each container?</a:t>
            </a:r>
          </a:p>
        </p:txBody>
      </p:sp>
      <p:sp>
        <p:nvSpPr>
          <p:cNvPr id="35" name="Rounded Rectangular Callout 13">
            <a:extLst>
              <a:ext uri="{FF2B5EF4-FFF2-40B4-BE49-F238E27FC236}">
                <a16:creationId xmlns:a16="http://schemas.microsoft.com/office/drawing/2014/main" id="{ED76C42F-61FE-4C09-8321-4536081F64D3}"/>
              </a:ext>
            </a:extLst>
          </p:cNvPr>
          <p:cNvSpPr/>
          <p:nvPr/>
        </p:nvSpPr>
        <p:spPr>
          <a:xfrm>
            <a:off x="773287" y="1401233"/>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grpSp>
        <p:nvGrpSpPr>
          <p:cNvPr id="52" name="Group 51">
            <a:extLst>
              <a:ext uri="{FF2B5EF4-FFF2-40B4-BE49-F238E27FC236}">
                <a16:creationId xmlns:a16="http://schemas.microsoft.com/office/drawing/2014/main" id="{4505DF5A-DC9D-48AB-9725-FF91448E0246}"/>
              </a:ext>
            </a:extLst>
          </p:cNvPr>
          <p:cNvGrpSpPr/>
          <p:nvPr/>
        </p:nvGrpSpPr>
        <p:grpSpPr>
          <a:xfrm rot="5890660" flipH="1">
            <a:off x="4751478" y="1633982"/>
            <a:ext cx="687336" cy="334178"/>
            <a:chOff x="4434472" y="4025131"/>
            <a:chExt cx="1394242" cy="677872"/>
          </a:xfrm>
        </p:grpSpPr>
        <p:sp>
          <p:nvSpPr>
            <p:cNvPr id="53" name="Freeform 74">
              <a:extLst>
                <a:ext uri="{FF2B5EF4-FFF2-40B4-BE49-F238E27FC236}">
                  <a16:creationId xmlns:a16="http://schemas.microsoft.com/office/drawing/2014/main" id="{6550ED2B-7590-4581-85CF-788731BBB901}"/>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75">
              <a:extLst>
                <a:ext uri="{FF2B5EF4-FFF2-40B4-BE49-F238E27FC236}">
                  <a16:creationId xmlns:a16="http://schemas.microsoft.com/office/drawing/2014/main" id="{F72D7AA9-95EE-4667-AA90-09FB7761DAB0}"/>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ed Rectangular Callout 13">
            <a:extLst>
              <a:ext uri="{FF2B5EF4-FFF2-40B4-BE49-F238E27FC236}">
                <a16:creationId xmlns:a16="http://schemas.microsoft.com/office/drawing/2014/main" id="{BC70F4EF-F031-4079-AC13-66B278463F86}"/>
              </a:ext>
            </a:extLst>
          </p:cNvPr>
          <p:cNvSpPr/>
          <p:nvPr/>
        </p:nvSpPr>
        <p:spPr>
          <a:xfrm>
            <a:off x="3478418" y="1401233"/>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grpSp>
        <p:nvGrpSpPr>
          <p:cNvPr id="56" name="Group 55">
            <a:extLst>
              <a:ext uri="{FF2B5EF4-FFF2-40B4-BE49-F238E27FC236}">
                <a16:creationId xmlns:a16="http://schemas.microsoft.com/office/drawing/2014/main" id="{BF94AE18-67E2-4C97-8EE0-36712221051E}"/>
              </a:ext>
            </a:extLst>
          </p:cNvPr>
          <p:cNvGrpSpPr/>
          <p:nvPr/>
        </p:nvGrpSpPr>
        <p:grpSpPr>
          <a:xfrm rot="5890660" flipH="1">
            <a:off x="7751418" y="1637087"/>
            <a:ext cx="687336" cy="334178"/>
            <a:chOff x="4434472" y="4025131"/>
            <a:chExt cx="1394242" cy="677872"/>
          </a:xfrm>
        </p:grpSpPr>
        <p:sp>
          <p:nvSpPr>
            <p:cNvPr id="58" name="Freeform 74">
              <a:extLst>
                <a:ext uri="{FF2B5EF4-FFF2-40B4-BE49-F238E27FC236}">
                  <a16:creationId xmlns:a16="http://schemas.microsoft.com/office/drawing/2014/main" id="{50C4C7A8-583D-4BFB-9EAD-3D6C9BF257E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75">
              <a:extLst>
                <a:ext uri="{FF2B5EF4-FFF2-40B4-BE49-F238E27FC236}">
                  <a16:creationId xmlns:a16="http://schemas.microsoft.com/office/drawing/2014/main" id="{99612651-56DA-4FCD-937D-CC10EE21D8CF}"/>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ounded Rectangular Callout 13">
            <a:extLst>
              <a:ext uri="{FF2B5EF4-FFF2-40B4-BE49-F238E27FC236}">
                <a16:creationId xmlns:a16="http://schemas.microsoft.com/office/drawing/2014/main" id="{A51F1956-B63E-4E93-B619-B249A1CAF0CF}"/>
              </a:ext>
            </a:extLst>
          </p:cNvPr>
          <p:cNvSpPr/>
          <p:nvPr/>
        </p:nvSpPr>
        <p:spPr>
          <a:xfrm>
            <a:off x="6434075" y="1404338"/>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sp>
        <p:nvSpPr>
          <p:cNvPr id="8" name="TextBox 7">
            <a:extLst>
              <a:ext uri="{FF2B5EF4-FFF2-40B4-BE49-F238E27FC236}">
                <a16:creationId xmlns:a16="http://schemas.microsoft.com/office/drawing/2014/main" id="{F88871D4-2245-FB6B-8CDC-B017F7BE0C5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5"/>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AA2196C2-FFED-6502-3C3D-E36FA544A47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4" name="Rectangle 3">
            <a:extLst>
              <a:ext uri="{FF2B5EF4-FFF2-40B4-BE49-F238E27FC236}">
                <a16:creationId xmlns:a16="http://schemas.microsoft.com/office/drawing/2014/main" id="{17441A95-E238-E0DE-E2E2-BB0B79E3CD9A}"/>
              </a:ext>
            </a:extLst>
          </p:cNvPr>
          <p:cNvSpPr/>
          <p:nvPr/>
        </p:nvSpPr>
        <p:spPr>
          <a:xfrm>
            <a:off x="2591496"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Slideshow.</a:t>
            </a:r>
          </a:p>
        </p:txBody>
      </p:sp>
    </p:spTree>
    <p:extLst>
      <p:ext uri="{BB962C8B-B14F-4D97-AF65-F5344CB8AC3E}">
        <p14:creationId xmlns:p14="http://schemas.microsoft.com/office/powerpoint/2010/main" val="154280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3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par>
                                <p:cTn id="63" presetID="10"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500"/>
                                        <p:tgtEl>
                                          <p:spTgt spid="56"/>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6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childTnLst>
                                </p:cTn>
                              </p:par>
                              <p:par>
                                <p:cTn id="76" presetID="1" presetClass="exit" presetSubtype="0" fill="hold" nodeType="withEffect">
                                  <p:stCondLst>
                                    <p:cond delay="0"/>
                                  </p:stCondLst>
                                  <p:childTnLst>
                                    <p:set>
                                      <p:cBhvr>
                                        <p:cTn id="77" dur="1" fill="hold">
                                          <p:stCondLst>
                                            <p:cond delay="0"/>
                                          </p:stCondLst>
                                        </p:cTn>
                                        <p:tgtEl>
                                          <p:spTgt spid="52"/>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55"/>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56"/>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6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6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61" grpId="0" animBg="1"/>
      <p:bldP spid="63" grpId="0" animBg="1"/>
      <p:bldP spid="24" grpId="0" animBg="1"/>
      <p:bldP spid="24" grpId="1" animBg="1"/>
      <p:bldP spid="25" grpId="0" animBg="1"/>
      <p:bldP spid="25" grpId="1" animBg="1"/>
      <p:bldP spid="62" grpId="0" animBg="1"/>
      <p:bldP spid="62" grpId="1" animBg="1"/>
      <p:bldP spid="64" grpId="0" animBg="1"/>
      <p:bldP spid="64" grpId="1" animBg="1"/>
      <p:bldP spid="33" grpId="0" animBg="1"/>
      <p:bldP spid="33" grpId="1" animBg="1"/>
      <p:bldP spid="34" grpId="0" animBg="1"/>
      <p:bldP spid="34" grpId="1" animBg="1"/>
      <p:bldP spid="35" grpId="0" animBg="1"/>
      <p:bldP spid="35" grpId="1" animBg="1"/>
      <p:bldP spid="55" grpId="0" animBg="1"/>
      <p:bldP spid="55" grpId="1" animBg="1"/>
      <p:bldP spid="60" grpId="0" animBg="1"/>
      <p:bldP spid="60" grpId="1"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FC9A5F0-1E45-BC3E-67B1-77B97F79ED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44000" cy="5143500"/>
          </a:xfrm>
          <a:prstGeom prst="rect">
            <a:avLst/>
          </a:prstGeom>
        </p:spPr>
      </p:pic>
      <p:sp>
        <p:nvSpPr>
          <p:cNvPr id="18" name="Rectangle 17">
            <a:extLst>
              <a:ext uri="{FF2B5EF4-FFF2-40B4-BE49-F238E27FC236}">
                <a16:creationId xmlns:a16="http://schemas.microsoft.com/office/drawing/2014/main" id="{2AC9C404-C286-40F2-B00C-143F2E70FC0B}"/>
              </a:ext>
            </a:extLst>
          </p:cNvPr>
          <p:cNvSpPr/>
          <p:nvPr/>
        </p:nvSpPr>
        <p:spPr>
          <a:xfrm>
            <a:off x="3581400" y="152400"/>
            <a:ext cx="195079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78 blank dice</a:t>
            </a:r>
          </a:p>
        </p:txBody>
      </p:sp>
      <p:sp>
        <p:nvSpPr>
          <p:cNvPr id="20" name="Rectangle 19">
            <a:extLst>
              <a:ext uri="{FF2B5EF4-FFF2-40B4-BE49-F238E27FC236}">
                <a16:creationId xmlns:a16="http://schemas.microsoft.com/office/drawing/2014/main" id="{091E67A6-8251-404C-8E81-B69DE1C379A1}"/>
              </a:ext>
            </a:extLst>
          </p:cNvPr>
          <p:cNvSpPr/>
          <p:nvPr/>
        </p:nvSpPr>
        <p:spPr>
          <a:xfrm>
            <a:off x="990600" y="5020047"/>
            <a:ext cx="195079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30 blank dice</a:t>
            </a:r>
          </a:p>
        </p:txBody>
      </p:sp>
      <p:sp>
        <p:nvSpPr>
          <p:cNvPr id="61" name="Rectangle 60">
            <a:extLst>
              <a:ext uri="{FF2B5EF4-FFF2-40B4-BE49-F238E27FC236}">
                <a16:creationId xmlns:a16="http://schemas.microsoft.com/office/drawing/2014/main" id="{E3F0BD14-8A71-4779-A2FA-2B001C1F4270}"/>
              </a:ext>
            </a:extLst>
          </p:cNvPr>
          <p:cNvSpPr/>
          <p:nvPr/>
        </p:nvSpPr>
        <p:spPr>
          <a:xfrm>
            <a:off x="3733800" y="5020043"/>
            <a:ext cx="195079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27 blank dice</a:t>
            </a:r>
          </a:p>
        </p:txBody>
      </p:sp>
      <p:sp>
        <p:nvSpPr>
          <p:cNvPr id="63" name="Rectangle 62">
            <a:extLst>
              <a:ext uri="{FF2B5EF4-FFF2-40B4-BE49-F238E27FC236}">
                <a16:creationId xmlns:a16="http://schemas.microsoft.com/office/drawing/2014/main" id="{D24A737B-4AC6-47E9-8AAE-E98E07304FFD}"/>
              </a:ext>
            </a:extLst>
          </p:cNvPr>
          <p:cNvSpPr/>
          <p:nvPr/>
        </p:nvSpPr>
        <p:spPr>
          <a:xfrm>
            <a:off x="6583610" y="5020039"/>
            <a:ext cx="195079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21 blank dice</a:t>
            </a:r>
          </a:p>
        </p:txBody>
      </p:sp>
      <p:sp>
        <p:nvSpPr>
          <p:cNvPr id="24" name="Rectangle 23">
            <a:extLst>
              <a:ext uri="{FF2B5EF4-FFF2-40B4-BE49-F238E27FC236}">
                <a16:creationId xmlns:a16="http://schemas.microsoft.com/office/drawing/2014/main" id="{49281A08-619A-48E4-BFA2-D23DF484AD01}"/>
              </a:ext>
            </a:extLst>
          </p:cNvPr>
          <p:cNvSpPr/>
          <p:nvPr/>
        </p:nvSpPr>
        <p:spPr>
          <a:xfrm>
            <a:off x="990600" y="5020039"/>
            <a:ext cx="195079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25" name="Rectangle 24">
            <a:extLst>
              <a:ext uri="{FF2B5EF4-FFF2-40B4-BE49-F238E27FC236}">
                <a16:creationId xmlns:a16="http://schemas.microsoft.com/office/drawing/2014/main" id="{82A21D75-2F09-4F47-9049-456ADF0BC7C7}"/>
              </a:ext>
            </a:extLst>
          </p:cNvPr>
          <p:cNvSpPr/>
          <p:nvPr/>
        </p:nvSpPr>
        <p:spPr>
          <a:xfrm>
            <a:off x="3581400" y="146416"/>
            <a:ext cx="195079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Total</a:t>
            </a:r>
          </a:p>
        </p:txBody>
      </p:sp>
      <p:sp>
        <p:nvSpPr>
          <p:cNvPr id="62" name="Rectangle 61">
            <a:extLst>
              <a:ext uri="{FF2B5EF4-FFF2-40B4-BE49-F238E27FC236}">
                <a16:creationId xmlns:a16="http://schemas.microsoft.com/office/drawing/2014/main" id="{7C119E0C-E674-44A5-AB05-7294AD269EB9}"/>
              </a:ext>
            </a:extLst>
          </p:cNvPr>
          <p:cNvSpPr/>
          <p:nvPr/>
        </p:nvSpPr>
        <p:spPr>
          <a:xfrm>
            <a:off x="3733800" y="5020043"/>
            <a:ext cx="195079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sp>
        <p:nvSpPr>
          <p:cNvPr id="64" name="Rectangle 63">
            <a:extLst>
              <a:ext uri="{FF2B5EF4-FFF2-40B4-BE49-F238E27FC236}">
                <a16:creationId xmlns:a16="http://schemas.microsoft.com/office/drawing/2014/main" id="{A58979FE-1815-4423-93DE-AADD8D1C7DA1}"/>
              </a:ext>
            </a:extLst>
          </p:cNvPr>
          <p:cNvSpPr/>
          <p:nvPr/>
        </p:nvSpPr>
        <p:spPr>
          <a:xfrm>
            <a:off x="6583610" y="5020039"/>
            <a:ext cx="1950790" cy="381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p:txBody>
      </p:sp>
      <p:grpSp>
        <p:nvGrpSpPr>
          <p:cNvPr id="10" name="Group 9">
            <a:extLst>
              <a:ext uri="{FF2B5EF4-FFF2-40B4-BE49-F238E27FC236}">
                <a16:creationId xmlns:a16="http://schemas.microsoft.com/office/drawing/2014/main" id="{9A8F94C7-B511-4119-8047-E4CE698747CC}"/>
              </a:ext>
            </a:extLst>
          </p:cNvPr>
          <p:cNvGrpSpPr/>
          <p:nvPr/>
        </p:nvGrpSpPr>
        <p:grpSpPr>
          <a:xfrm rot="5890660" flipH="1">
            <a:off x="2100393" y="1490692"/>
            <a:ext cx="687336" cy="334178"/>
            <a:chOff x="4434472" y="4025131"/>
            <a:chExt cx="1394242" cy="677872"/>
          </a:xfrm>
        </p:grpSpPr>
        <p:sp>
          <p:nvSpPr>
            <p:cNvPr id="11" name="Freeform 74">
              <a:extLst>
                <a:ext uri="{FF2B5EF4-FFF2-40B4-BE49-F238E27FC236}">
                  <a16:creationId xmlns:a16="http://schemas.microsoft.com/office/drawing/2014/main" id="{9CE17187-82F8-4C34-B8F3-192AB72DEECC}"/>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5">
              <a:extLst>
                <a:ext uri="{FF2B5EF4-FFF2-40B4-BE49-F238E27FC236}">
                  <a16:creationId xmlns:a16="http://schemas.microsoft.com/office/drawing/2014/main" id="{81D7E98F-8E31-429D-975B-FAF92D164F03}"/>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ounded Rectangular Callout 13">
            <a:extLst>
              <a:ext uri="{FF2B5EF4-FFF2-40B4-BE49-F238E27FC236}">
                <a16:creationId xmlns:a16="http://schemas.microsoft.com/office/drawing/2014/main" id="{3279511A-7344-4615-8C84-3263ADBE5D55}"/>
              </a:ext>
            </a:extLst>
          </p:cNvPr>
          <p:cNvSpPr/>
          <p:nvPr/>
        </p:nvSpPr>
        <p:spPr>
          <a:xfrm>
            <a:off x="713391" y="81716"/>
            <a:ext cx="1828802" cy="1143000"/>
          </a:xfrm>
          <a:prstGeom prst="wedgeRoundRectCallout">
            <a:avLst>
              <a:gd name="adj1" fmla="val -47354"/>
              <a:gd name="adj2" fmla="val 1648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What is the total number of blank dice?</a:t>
            </a:r>
          </a:p>
        </p:txBody>
      </p:sp>
      <p:sp>
        <p:nvSpPr>
          <p:cNvPr id="34" name="Rounded Rectangular Callout 13">
            <a:extLst>
              <a:ext uri="{FF2B5EF4-FFF2-40B4-BE49-F238E27FC236}">
                <a16:creationId xmlns:a16="http://schemas.microsoft.com/office/drawing/2014/main" id="{35E9500B-4DB8-4741-86B5-441CBB2D83FB}"/>
              </a:ext>
            </a:extLst>
          </p:cNvPr>
          <p:cNvSpPr/>
          <p:nvPr/>
        </p:nvSpPr>
        <p:spPr>
          <a:xfrm>
            <a:off x="6585946" y="81716"/>
            <a:ext cx="1828802" cy="1143000"/>
          </a:xfrm>
          <a:prstGeom prst="wedgeRoundRectCallout">
            <a:avLst>
              <a:gd name="adj1" fmla="val -47354"/>
              <a:gd name="adj2" fmla="val 1648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How many are in each bowl?</a:t>
            </a:r>
          </a:p>
        </p:txBody>
      </p:sp>
      <p:sp>
        <p:nvSpPr>
          <p:cNvPr id="35" name="Rounded Rectangular Callout 13">
            <a:extLst>
              <a:ext uri="{FF2B5EF4-FFF2-40B4-BE49-F238E27FC236}">
                <a16:creationId xmlns:a16="http://schemas.microsoft.com/office/drawing/2014/main" id="{ED76C42F-61FE-4C09-8321-4536081F64D3}"/>
              </a:ext>
            </a:extLst>
          </p:cNvPr>
          <p:cNvSpPr/>
          <p:nvPr/>
        </p:nvSpPr>
        <p:spPr>
          <a:xfrm>
            <a:off x="831733" y="1257943"/>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grpSp>
        <p:nvGrpSpPr>
          <p:cNvPr id="52" name="Group 51">
            <a:extLst>
              <a:ext uri="{FF2B5EF4-FFF2-40B4-BE49-F238E27FC236}">
                <a16:creationId xmlns:a16="http://schemas.microsoft.com/office/drawing/2014/main" id="{4505DF5A-DC9D-48AB-9725-FF91448E0246}"/>
              </a:ext>
            </a:extLst>
          </p:cNvPr>
          <p:cNvGrpSpPr/>
          <p:nvPr/>
        </p:nvGrpSpPr>
        <p:grpSpPr>
          <a:xfrm rot="5890660" flipH="1">
            <a:off x="4751478" y="1570133"/>
            <a:ext cx="687336" cy="334178"/>
            <a:chOff x="4434472" y="4025131"/>
            <a:chExt cx="1394242" cy="677872"/>
          </a:xfrm>
        </p:grpSpPr>
        <p:sp>
          <p:nvSpPr>
            <p:cNvPr id="53" name="Freeform 74">
              <a:extLst>
                <a:ext uri="{FF2B5EF4-FFF2-40B4-BE49-F238E27FC236}">
                  <a16:creationId xmlns:a16="http://schemas.microsoft.com/office/drawing/2014/main" id="{6550ED2B-7590-4581-85CF-788731BBB901}"/>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75">
              <a:extLst>
                <a:ext uri="{FF2B5EF4-FFF2-40B4-BE49-F238E27FC236}">
                  <a16:creationId xmlns:a16="http://schemas.microsoft.com/office/drawing/2014/main" id="{F72D7AA9-95EE-4667-AA90-09FB7761DAB0}"/>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ed Rectangular Callout 13">
            <a:extLst>
              <a:ext uri="{FF2B5EF4-FFF2-40B4-BE49-F238E27FC236}">
                <a16:creationId xmlns:a16="http://schemas.microsoft.com/office/drawing/2014/main" id="{BC70F4EF-F031-4079-AC13-66B278463F86}"/>
              </a:ext>
            </a:extLst>
          </p:cNvPr>
          <p:cNvSpPr/>
          <p:nvPr/>
        </p:nvSpPr>
        <p:spPr>
          <a:xfrm>
            <a:off x="3775044" y="1337384"/>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grpSp>
        <p:nvGrpSpPr>
          <p:cNvPr id="56" name="Group 55">
            <a:extLst>
              <a:ext uri="{FF2B5EF4-FFF2-40B4-BE49-F238E27FC236}">
                <a16:creationId xmlns:a16="http://schemas.microsoft.com/office/drawing/2014/main" id="{BF94AE18-67E2-4C97-8EE0-36712221051E}"/>
              </a:ext>
            </a:extLst>
          </p:cNvPr>
          <p:cNvGrpSpPr/>
          <p:nvPr/>
        </p:nvGrpSpPr>
        <p:grpSpPr>
          <a:xfrm rot="5890660" flipH="1">
            <a:off x="7751418" y="1785351"/>
            <a:ext cx="687336" cy="334178"/>
            <a:chOff x="4434472" y="4025131"/>
            <a:chExt cx="1394242" cy="677872"/>
          </a:xfrm>
        </p:grpSpPr>
        <p:sp>
          <p:nvSpPr>
            <p:cNvPr id="58" name="Freeform 74">
              <a:extLst>
                <a:ext uri="{FF2B5EF4-FFF2-40B4-BE49-F238E27FC236}">
                  <a16:creationId xmlns:a16="http://schemas.microsoft.com/office/drawing/2014/main" id="{50C4C7A8-583D-4BFB-9EAD-3D6C9BF257ED}"/>
                </a:ext>
              </a:extLst>
            </p:cNvPr>
            <p:cNvSpPr/>
            <p:nvPr/>
          </p:nvSpPr>
          <p:spPr>
            <a:xfrm>
              <a:off x="4434472" y="4146550"/>
              <a:ext cx="1096378" cy="556453"/>
            </a:xfrm>
            <a:custGeom>
              <a:avLst/>
              <a:gdLst>
                <a:gd name="connsiteX0" fmla="*/ 0 w 1263650"/>
                <a:gd name="connsiteY0" fmla="*/ 641350 h 641350"/>
                <a:gd name="connsiteX1" fmla="*/ 654050 w 1263650"/>
                <a:gd name="connsiteY1" fmla="*/ 222250 h 641350"/>
                <a:gd name="connsiteX2" fmla="*/ 1149350 w 1263650"/>
                <a:gd name="connsiteY2" fmla="*/ 0 h 641350"/>
                <a:gd name="connsiteX3" fmla="*/ 1263650 w 1263650"/>
                <a:gd name="connsiteY3" fmla="*/ 266700 h 641350"/>
                <a:gd name="connsiteX4" fmla="*/ 768350 w 1263650"/>
                <a:gd name="connsiteY4" fmla="*/ 476250 h 641350"/>
                <a:gd name="connsiteX5" fmla="*/ 0 w 1263650"/>
                <a:gd name="connsiteY5" fmla="*/ 641350 h 64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650" h="641350">
                  <a:moveTo>
                    <a:pt x="0" y="641350"/>
                  </a:moveTo>
                  <a:lnTo>
                    <a:pt x="654050" y="222250"/>
                  </a:lnTo>
                  <a:lnTo>
                    <a:pt x="1149350" y="0"/>
                  </a:lnTo>
                  <a:lnTo>
                    <a:pt x="1263650" y="266700"/>
                  </a:lnTo>
                  <a:lnTo>
                    <a:pt x="768350" y="476250"/>
                  </a:lnTo>
                  <a:lnTo>
                    <a:pt x="0" y="64135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75">
              <a:extLst>
                <a:ext uri="{FF2B5EF4-FFF2-40B4-BE49-F238E27FC236}">
                  <a16:creationId xmlns:a16="http://schemas.microsoft.com/office/drawing/2014/main" id="{99612651-56DA-4FCD-937D-CC10EE21D8CF}"/>
                </a:ext>
              </a:extLst>
            </p:cNvPr>
            <p:cNvSpPr/>
            <p:nvPr/>
          </p:nvSpPr>
          <p:spPr>
            <a:xfrm>
              <a:off x="5370005" y="4025131"/>
              <a:ext cx="458709" cy="377227"/>
            </a:xfrm>
            <a:custGeom>
              <a:avLst/>
              <a:gdLst>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1370 w 458709"/>
                <a:gd name="connsiteY7" fmla="*/ 42249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25513 w 458709"/>
                <a:gd name="connsiteY6" fmla="*/ 69410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 name="connsiteX0" fmla="*/ 0 w 458709"/>
                <a:gd name="connsiteY0" fmla="*/ 147873 h 377227"/>
                <a:gd name="connsiteX1" fmla="*/ 108642 w 458709"/>
                <a:gd name="connsiteY1" fmla="*/ 377227 h 377227"/>
                <a:gd name="connsiteX2" fmla="*/ 458709 w 458709"/>
                <a:gd name="connsiteY2" fmla="*/ 220301 h 377227"/>
                <a:gd name="connsiteX3" fmla="*/ 458709 w 458709"/>
                <a:gd name="connsiteY3" fmla="*/ 199176 h 377227"/>
                <a:gd name="connsiteX4" fmla="*/ 458709 w 458709"/>
                <a:gd name="connsiteY4" fmla="*/ 156926 h 377227"/>
                <a:gd name="connsiteX5" fmla="*/ 449656 w 458709"/>
                <a:gd name="connsiteY5" fmla="*/ 90534 h 377227"/>
                <a:gd name="connsiteX6" fmla="*/ 432657 w 458709"/>
                <a:gd name="connsiteY6" fmla="*/ 62266 h 377227"/>
                <a:gd name="connsiteX7" fmla="*/ 406133 w 458709"/>
                <a:gd name="connsiteY7" fmla="*/ 32724 h 377227"/>
                <a:gd name="connsiteX8" fmla="*/ 371192 w 458709"/>
                <a:gd name="connsiteY8" fmla="*/ 9053 h 377227"/>
                <a:gd name="connsiteX9" fmla="*/ 359121 w 458709"/>
                <a:gd name="connsiteY9" fmla="*/ 0 h 377227"/>
                <a:gd name="connsiteX10" fmla="*/ 328943 w 458709"/>
                <a:gd name="connsiteY10" fmla="*/ 6035 h 377227"/>
                <a:gd name="connsiteX11" fmla="*/ 0 w 458709"/>
                <a:gd name="connsiteY11" fmla="*/ 147873 h 377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8709" h="377227">
                  <a:moveTo>
                    <a:pt x="0" y="147873"/>
                  </a:moveTo>
                  <a:lnTo>
                    <a:pt x="108642" y="377227"/>
                  </a:lnTo>
                  <a:lnTo>
                    <a:pt x="458709" y="220301"/>
                  </a:lnTo>
                  <a:lnTo>
                    <a:pt x="458709" y="199176"/>
                  </a:lnTo>
                  <a:lnTo>
                    <a:pt x="458709" y="156926"/>
                  </a:lnTo>
                  <a:lnTo>
                    <a:pt x="449656" y="90534"/>
                  </a:lnTo>
                  <a:lnTo>
                    <a:pt x="432657" y="62266"/>
                  </a:lnTo>
                  <a:lnTo>
                    <a:pt x="406133" y="32724"/>
                  </a:lnTo>
                  <a:lnTo>
                    <a:pt x="371192" y="9053"/>
                  </a:lnTo>
                  <a:lnTo>
                    <a:pt x="359121" y="0"/>
                  </a:lnTo>
                  <a:lnTo>
                    <a:pt x="328943" y="6035"/>
                  </a:lnTo>
                  <a:lnTo>
                    <a:pt x="0" y="14787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Rounded Rectangular Callout 13">
            <a:extLst>
              <a:ext uri="{FF2B5EF4-FFF2-40B4-BE49-F238E27FC236}">
                <a16:creationId xmlns:a16="http://schemas.microsoft.com/office/drawing/2014/main" id="{A51F1956-B63E-4E93-B619-B249A1CAF0CF}"/>
              </a:ext>
            </a:extLst>
          </p:cNvPr>
          <p:cNvSpPr/>
          <p:nvPr/>
        </p:nvSpPr>
        <p:spPr>
          <a:xfrm>
            <a:off x="6774984" y="1552602"/>
            <a:ext cx="928031" cy="580019"/>
          </a:xfrm>
          <a:prstGeom prst="wedgeRoundRectCallout">
            <a:avLst>
              <a:gd name="adj1" fmla="val 48816"/>
              <a:gd name="adj2" fmla="val 105192"/>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a:t>
            </a:r>
          </a:p>
        </p:txBody>
      </p:sp>
      <p:sp>
        <p:nvSpPr>
          <p:cNvPr id="8" name="TextBox 7">
            <a:extLst>
              <a:ext uri="{FF2B5EF4-FFF2-40B4-BE49-F238E27FC236}">
                <a16:creationId xmlns:a16="http://schemas.microsoft.com/office/drawing/2014/main" id="{F88871D4-2245-FB6B-8CDC-B017F7BE0C5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5"/>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AA2196C2-FFED-6502-3C3D-E36FA544A47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
        <p:nvSpPr>
          <p:cNvPr id="4" name="Rectangle 3">
            <a:extLst>
              <a:ext uri="{FF2B5EF4-FFF2-40B4-BE49-F238E27FC236}">
                <a16:creationId xmlns:a16="http://schemas.microsoft.com/office/drawing/2014/main" id="{17441A95-E238-E0DE-E2E2-BB0B79E3CD9A}"/>
              </a:ext>
            </a:extLst>
          </p:cNvPr>
          <p:cNvSpPr/>
          <p:nvPr/>
        </p:nvSpPr>
        <p:spPr>
          <a:xfrm>
            <a:off x="2591496"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Slideshow.</a:t>
            </a:r>
          </a:p>
        </p:txBody>
      </p:sp>
    </p:spTree>
    <p:extLst>
      <p:ext uri="{BB962C8B-B14F-4D97-AF65-F5344CB8AC3E}">
        <p14:creationId xmlns:p14="http://schemas.microsoft.com/office/powerpoint/2010/main" val="343808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3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1" presetClass="exit" presetSubtype="0" fill="hold" nodeType="withEffect">
                                  <p:stCondLst>
                                    <p:cond delay="0"/>
                                  </p:stCondLst>
                                  <p:childTnLst>
                                    <p:set>
                                      <p:cBhvr>
                                        <p:cTn id="45" dur="1" fill="hold">
                                          <p:stCondLst>
                                            <p:cond delay="0"/>
                                          </p:stCondLst>
                                        </p:cTn>
                                        <p:tgtEl>
                                          <p:spTgt spid="10"/>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3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500"/>
                                        <p:tgtEl>
                                          <p:spTgt spid="52"/>
                                        </p:tgtEl>
                                      </p:cBhvr>
                                    </p:animEffect>
                                  </p:childTnLst>
                                </p:cTn>
                              </p:par>
                              <p:par>
                                <p:cTn id="63" presetID="10" presetClass="entr" presetSubtype="0" fill="hold" nodeType="with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500"/>
                                        <p:tgtEl>
                                          <p:spTgt spid="56"/>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62"/>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64"/>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childTnLst>
                                </p:cTn>
                              </p:par>
                              <p:par>
                                <p:cTn id="76" presetID="1" presetClass="exit" presetSubtype="0" fill="hold" nodeType="withEffect">
                                  <p:stCondLst>
                                    <p:cond delay="0"/>
                                  </p:stCondLst>
                                  <p:childTnLst>
                                    <p:set>
                                      <p:cBhvr>
                                        <p:cTn id="77" dur="1" fill="hold">
                                          <p:stCondLst>
                                            <p:cond delay="0"/>
                                          </p:stCondLst>
                                        </p:cTn>
                                        <p:tgtEl>
                                          <p:spTgt spid="52"/>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55"/>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56"/>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60"/>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grpId="1" nodeType="clickEffect">
                                  <p:stCondLst>
                                    <p:cond delay="0"/>
                                  </p:stCondLst>
                                  <p:childTnLst>
                                    <p:set>
                                      <p:cBhvr>
                                        <p:cTn id="87" dur="1" fill="hold">
                                          <p:stCondLst>
                                            <p:cond delay="0"/>
                                          </p:stCondLst>
                                        </p:cTn>
                                        <p:tgtEl>
                                          <p:spTgt spid="6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 presetClass="exit" presetSubtype="0" fill="hold" grpId="1" nodeType="clickEffect">
                                  <p:stCondLst>
                                    <p:cond delay="0"/>
                                  </p:stCondLst>
                                  <p:childTnLst>
                                    <p:set>
                                      <p:cBhvr>
                                        <p:cTn id="91"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61" grpId="0" animBg="1"/>
      <p:bldP spid="63" grpId="0" animBg="1"/>
      <p:bldP spid="24" grpId="0" animBg="1"/>
      <p:bldP spid="24" grpId="1" animBg="1"/>
      <p:bldP spid="25" grpId="0" animBg="1"/>
      <p:bldP spid="25" grpId="1" animBg="1"/>
      <p:bldP spid="62" grpId="0" animBg="1"/>
      <p:bldP spid="62" grpId="1" animBg="1"/>
      <p:bldP spid="64" grpId="0" animBg="1"/>
      <p:bldP spid="64" grpId="1" animBg="1"/>
      <p:bldP spid="33" grpId="0" animBg="1"/>
      <p:bldP spid="33" grpId="1" animBg="1"/>
      <p:bldP spid="34" grpId="0" animBg="1"/>
      <p:bldP spid="34" grpId="1" animBg="1"/>
      <p:bldP spid="35" grpId="0" animBg="1"/>
      <p:bldP spid="35" grpId="1" animBg="1"/>
      <p:bldP spid="55" grpId="0" animBg="1"/>
      <p:bldP spid="55" grpId="1" animBg="1"/>
      <p:bldP spid="60" grpId="0" animBg="1"/>
      <p:bldP spid="60" grpId="1"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0762625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342</TotalTime>
  <Words>704</Words>
  <Application>Microsoft Office PowerPoint</Application>
  <PresentationFormat>On-screen Show (4:3)</PresentationFormat>
  <Paragraphs>130</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Steve Wyborney</cp:lastModifiedBy>
  <cp:revision>80</cp:revision>
  <dcterms:created xsi:type="dcterms:W3CDTF">2021-07-09T14:41:24Z</dcterms:created>
  <dcterms:modified xsi:type="dcterms:W3CDTF">2025-01-06T04:30:10Z</dcterms:modified>
</cp:coreProperties>
</file>