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71" r:id="rId2"/>
    <p:sldId id="455" r:id="rId3"/>
    <p:sldId id="866" r:id="rId4"/>
    <p:sldId id="867" r:id="rId5"/>
    <p:sldId id="53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3" d="100"/>
          <a:sy n="113" d="100"/>
        </p:scale>
        <p:origin x="153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12/4/2022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bjBd9FmrRjc"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www.stevewyborney.com/"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www.stevewyborney.com/"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12.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7.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21.jpeg"/><Relationship Id="rId7" Type="http://schemas.openxmlformats.org/officeDocument/2006/relationships/image" Target="../media/image9.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20.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3.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11.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9.jpg"/><Relationship Id="rId5" Type="http://schemas.openxmlformats.org/officeDocument/2006/relationships/image" Target="../media/image8.jpeg"/><Relationship Id="rId15" Type="http://schemas.openxmlformats.org/officeDocument/2006/relationships/hyperlink" Target="https://www.stevewyborney.com/?p=1483" TargetMode="External"/><Relationship Id="rId23" Type="http://schemas.openxmlformats.org/officeDocument/2006/relationships/image" Target="../media/image15.jpeg"/><Relationship Id="rId28" Type="http://schemas.openxmlformats.org/officeDocument/2006/relationships/image" Target="../media/image17.jpeg"/><Relationship Id="rId36" Type="http://schemas.openxmlformats.org/officeDocument/2006/relationships/image" Target="../media/image22.jpg"/><Relationship Id="rId10" Type="http://schemas.openxmlformats.org/officeDocument/2006/relationships/hyperlink" Target="http://www.stevewyborney.com/?p=893" TargetMode="External"/><Relationship Id="rId19" Type="http://schemas.openxmlformats.org/officeDocument/2006/relationships/image" Target="../media/image14.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10.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6.jpeg"/><Relationship Id="rId30" Type="http://schemas.openxmlformats.org/officeDocument/2006/relationships/image" Target="../media/image18.png"/><Relationship Id="rId35" Type="http://schemas.openxmlformats.org/officeDocument/2006/relationships/hyperlink" Target="https://stevewyborney.com/2022/10/170-new-esti-myste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25908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dirty="0">
                <a:solidFill>
                  <a:schemeClr val="bg1"/>
                </a:solidFill>
                <a:latin typeface="Calibri" panose="020F0502020204030204" pitchFamily="34" charset="0"/>
                <a:cs typeface="Calibri" panose="020F0502020204030204" pitchFamily="34" charset="0"/>
              </a:rPr>
              <a:t>The 3-Container Estimation Routine</a:t>
            </a:r>
          </a:p>
          <a:p>
            <a:endParaRPr lang="en-US" sz="8000" dirty="0">
              <a:solidFill>
                <a:schemeClr val="bg1"/>
              </a:solidFill>
              <a:latin typeface="Calibri" panose="020F0502020204030204" pitchFamily="34" charset="0"/>
              <a:cs typeface="Calibri" panose="020F0502020204030204" pitchFamily="34" charset="0"/>
            </a:endParaRPr>
          </a:p>
          <a:p>
            <a:r>
              <a:rPr lang="en-US" sz="8000" dirty="0">
                <a:solidFill>
                  <a:schemeClr val="bg1"/>
                </a:solidFill>
                <a:latin typeface="Calibri" panose="020F0502020204030204" pitchFamily="34" charset="0"/>
                <a:cs typeface="Calibri" panose="020F0502020204030204" pitchFamily="34" charset="0"/>
              </a:rPr>
              <a:t>Sets 15 and 16</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87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6858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3-Container Estimation Routine</a:t>
            </a:r>
            <a:br>
              <a:rPr lang="en-US" sz="1200" b="1" dirty="0"/>
            </a:br>
            <a:endParaRPr lang="en-US" sz="1200" b="1" dirty="0"/>
          </a:p>
          <a:p>
            <a:pPr algn="l"/>
            <a:r>
              <a:rPr lang="en-US" sz="1200" b="1" dirty="0"/>
              <a:t>1.     If The 3-Container Estimation Routine is new to you, start by watching </a:t>
            </a:r>
            <a:r>
              <a:rPr lang="en-US" sz="1200" b="1" dirty="0">
                <a:hlinkClick r:id="rId2"/>
              </a:rPr>
              <a:t>this video</a:t>
            </a:r>
            <a:r>
              <a:rPr lang="en-US" sz="1200" b="1" dirty="0"/>
              <a:t>. </a:t>
            </a:r>
          </a:p>
          <a:p>
            <a:pPr marL="742950" indent="-742950" algn="l">
              <a:buAutoNum type="arabicPeriod"/>
            </a:pPr>
            <a:endParaRPr lang="en-US" sz="1200" b="1" dirty="0"/>
          </a:p>
          <a:p>
            <a:pPr marL="742950" indent="-742950" algn="l">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342900" indent="-342900" algn="l">
              <a:buAutoNum type="arabicPeriod" startAt="2"/>
            </a:pPr>
            <a:r>
              <a:rPr lang="en-US" sz="1200" b="1" dirty="0"/>
              <a:t>The questions in the routine are embedded and will be displayed (or indicated) as you play the slides. </a:t>
            </a:r>
          </a:p>
          <a:p>
            <a:pPr marL="342900" indent="-342900" algn="l">
              <a:buAutoNum type="arabicPeriod" startAt="2"/>
            </a:pPr>
            <a:endParaRPr lang="en-US" sz="1200" b="1" dirty="0"/>
          </a:p>
          <a:p>
            <a:pPr marL="342900" indent="-342900" algn="l">
              <a:buAutoNum type="arabicPeriod" startAt="2"/>
            </a:pPr>
            <a:r>
              <a:rPr lang="en-US" sz="1200" b="1" dirty="0"/>
              <a:t>There are two estimation slides in this routine. You can use either one of them, or both.  I recommend using both.</a:t>
            </a:r>
          </a:p>
          <a:p>
            <a:pPr marL="342900" indent="-342900" algn="l">
              <a:buAutoNum type="arabicPeriod" startAt="2"/>
            </a:pPr>
            <a:endParaRPr lang="en-US" sz="1200" b="1" dirty="0"/>
          </a:p>
          <a:p>
            <a:pPr marL="342900" indent="-342900" algn="l">
              <a:buFontTx/>
              <a:buAutoNum type="arabicPeriod" startAt="2"/>
            </a:pPr>
            <a:r>
              <a:rPr lang="en-US" sz="1200" b="1" dirty="0"/>
              <a:t>Make sure the PowerPoint (or Google Slide) is playing. The animations (such as revealing the answers) use animations to display. The slide show needs to be playing for those animations to work.</a:t>
            </a:r>
          </a:p>
          <a:p>
            <a:pPr marL="342900" indent="-342900" algn="l">
              <a:buFontTx/>
              <a:buAutoNum type="arabicPeriod" startAt="2"/>
            </a:pPr>
            <a:endParaRPr lang="en-US" sz="1200" b="1" dirty="0"/>
          </a:p>
          <a:p>
            <a:pPr marL="342900" indent="-342900" algn="l">
              <a:buFontTx/>
              <a:buAutoNum type="arabicPeriod" startAt="2"/>
            </a:pPr>
            <a:r>
              <a:rPr lang="en-US" sz="1200" b="1" dirty="0"/>
              <a:t>Students should write down each estimate – and share those estimates and their reasoning with each other.</a:t>
            </a:r>
          </a:p>
          <a:p>
            <a:pPr marL="342900" indent="-342900" algn="l">
              <a:buFontTx/>
              <a:buAutoNum type="arabicPeriod" startAt="2"/>
            </a:pPr>
            <a:endParaRPr lang="en-US" sz="1200" b="1" dirty="0"/>
          </a:p>
          <a:p>
            <a:pPr marL="342900" indent="-342900" algn="l">
              <a:buFontTx/>
              <a:buAutoNum type="arabicPeriod" startAt="2"/>
            </a:pPr>
            <a:r>
              <a:rPr lang="en-US" sz="1200" b="1" dirty="0"/>
              <a:t>The 4 Key Questions Embedded in the routine are:</a:t>
            </a:r>
          </a:p>
          <a:p>
            <a:pPr algn="l"/>
            <a:r>
              <a:rPr lang="en-US" sz="1200" b="1" dirty="0"/>
              <a:t>	</a:t>
            </a:r>
          </a:p>
          <a:p>
            <a:pPr algn="l"/>
            <a:r>
              <a:rPr lang="en-US" sz="1200" b="1" dirty="0"/>
              <a:t>	What is the total number objects?</a:t>
            </a:r>
          </a:p>
          <a:p>
            <a:pPr algn="l"/>
            <a:r>
              <a:rPr lang="en-US" sz="1200" b="1" dirty="0"/>
              <a:t>	How many are in each container?  </a:t>
            </a:r>
          </a:p>
          <a:p>
            <a:pPr algn="l"/>
            <a:r>
              <a:rPr lang="en-US" sz="1200" b="1" dirty="0"/>
              <a:t>	How many are in just the first container?</a:t>
            </a:r>
          </a:p>
          <a:p>
            <a:pPr algn="l"/>
            <a:r>
              <a:rPr lang="en-US" sz="1200" b="1" dirty="0"/>
              <a:t>	How many are in the 2</a:t>
            </a:r>
            <a:r>
              <a:rPr lang="en-US" sz="1200" b="1" baseline="30000" dirty="0"/>
              <a:t>nd</a:t>
            </a:r>
            <a:r>
              <a:rPr lang="en-US" sz="1200" b="1" dirty="0"/>
              <a:t> and 3</a:t>
            </a:r>
            <a:r>
              <a:rPr lang="en-US" sz="1200" b="1" baseline="30000" dirty="0"/>
              <a:t>rd</a:t>
            </a:r>
            <a:r>
              <a:rPr lang="en-US" sz="1200" b="1" dirty="0"/>
              <a:t> containers?</a:t>
            </a:r>
          </a:p>
          <a:p>
            <a:pPr algn="l"/>
            <a:endParaRPr lang="en-US" sz="1200" b="1" dirty="0"/>
          </a:p>
          <a:p>
            <a:pPr algn="l"/>
            <a:r>
              <a:rPr lang="en-US" sz="1200" b="1" dirty="0"/>
              <a:t>6.     Each time you pose a question, or reveal an answer, listen carefully to student discussion.</a:t>
            </a:r>
          </a:p>
          <a:p>
            <a:pPr algn="l"/>
            <a:endParaRPr lang="en-US" sz="1200" b="1" dirty="0"/>
          </a:p>
          <a:p>
            <a:pPr algn="l"/>
            <a:r>
              <a:rPr lang="en-US" sz="1200" b="1" dirty="0"/>
              <a:t>7.     As a learner yourself, engage in the process.  Be a wonderer in front of your students.  Share your what you notice or wonder aloud.  For example, you may notice that one container has a little more (or a little less) than another and you may wonder how many more – or how many less.  </a:t>
            </a:r>
          </a:p>
          <a:p>
            <a:pPr marL="742950" indent="-742950" algn="l">
              <a:buFontTx/>
              <a:buAutoNum type="arabicPeriod"/>
            </a:pPr>
            <a:endParaRPr lang="en-US" sz="1200" b="1" dirty="0"/>
          </a:p>
          <a:p>
            <a:pPr algn="l"/>
            <a:r>
              <a:rPr lang="en-US" sz="1200" b="1" dirty="0"/>
              <a:t>8.     Enjoy the journey and feel free to share your learning experiences with others! You can find me on Twitter @stevewyborney</a:t>
            </a:r>
          </a:p>
        </p:txBody>
      </p:sp>
      <p:pic>
        <p:nvPicPr>
          <p:cNvPr id="3" name="Picture 3" descr="C:\Users\Steve Wyborney\AppData\Local\Microsoft\Windows\INetCache\IE\KHN5ZMX0\600px-Uploadform_arrow.svg[1].png">
            <a:extLst>
              <a:ext uri="{FF2B5EF4-FFF2-40B4-BE49-F238E27FC236}">
                <a16:creationId xmlns:a16="http://schemas.microsoft.com/office/drawing/2014/main" id="{90AE48EC-0AC3-7C8B-39B5-6D8AE1D8C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00200" y="990600"/>
            <a:ext cx="2819400" cy="13389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2"/>
            <a:extLst>
              <a:ext uri="{FF2B5EF4-FFF2-40B4-BE49-F238E27FC236}">
                <a16:creationId xmlns:a16="http://schemas.microsoft.com/office/drawing/2014/main" id="{0CCCA320-10E1-4929-CA80-7FC11C089867}"/>
              </a:ext>
            </a:extLst>
          </p:cNvPr>
          <p:cNvPicPr>
            <a:picLocks noChangeAspect="1"/>
          </p:cNvPicPr>
          <p:nvPr/>
        </p:nvPicPr>
        <p:blipFill>
          <a:blip r:embed="rId4"/>
          <a:stretch>
            <a:fillRect/>
          </a:stretch>
        </p:blipFill>
        <p:spPr>
          <a:xfrm>
            <a:off x="4563533" y="1016000"/>
            <a:ext cx="2292909" cy="1583871"/>
          </a:xfrm>
          <a:prstGeom prst="rect">
            <a:avLst/>
          </a:prstGeom>
          <a:solidFill>
            <a:schemeClr val="bg1"/>
          </a:solidFill>
          <a:ln w="25400">
            <a:solidFill>
              <a:schemeClr val="tx1"/>
            </a:solidFill>
          </a:ln>
        </p:spPr>
      </p:pic>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46ED603-5171-D76F-120C-63A9C30DA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2100394" y="2065414"/>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3688010" y="1524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47 rocks</a:t>
            </a:r>
          </a:p>
        </p:txBody>
      </p:sp>
      <p:sp>
        <p:nvSpPr>
          <p:cNvPr id="20" name="Rectangle 19">
            <a:extLst>
              <a:ext uri="{FF2B5EF4-FFF2-40B4-BE49-F238E27FC236}">
                <a16:creationId xmlns:a16="http://schemas.microsoft.com/office/drawing/2014/main" id="{091E67A6-8251-404C-8E81-B69DE1C379A1}"/>
              </a:ext>
            </a:extLst>
          </p:cNvPr>
          <p:cNvSpPr/>
          <p:nvPr/>
        </p:nvSpPr>
        <p:spPr>
          <a:xfrm>
            <a:off x="762000" y="5334012"/>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12 rocks</a:t>
            </a:r>
          </a:p>
        </p:txBody>
      </p:sp>
      <p:sp>
        <p:nvSpPr>
          <p:cNvPr id="24" name="Rectangle 23">
            <a:extLst>
              <a:ext uri="{FF2B5EF4-FFF2-40B4-BE49-F238E27FC236}">
                <a16:creationId xmlns:a16="http://schemas.microsoft.com/office/drawing/2014/main" id="{49281A08-619A-48E4-BFA2-D23DF484AD01}"/>
              </a:ext>
            </a:extLst>
          </p:cNvPr>
          <p:cNvSpPr/>
          <p:nvPr/>
        </p:nvSpPr>
        <p:spPr>
          <a:xfrm>
            <a:off x="762000" y="5334008"/>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3688010" y="1524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Total</a:t>
            </a:r>
          </a:p>
        </p:txBody>
      </p:sp>
      <p:sp>
        <p:nvSpPr>
          <p:cNvPr id="33" name="Rounded Rectangular Callout 13">
            <a:extLst>
              <a:ext uri="{FF2B5EF4-FFF2-40B4-BE49-F238E27FC236}">
                <a16:creationId xmlns:a16="http://schemas.microsoft.com/office/drawing/2014/main" id="{3279511A-7344-4615-8C84-3263ADBE5D55}"/>
              </a:ext>
            </a:extLst>
          </p:cNvPr>
          <p:cNvSpPr/>
          <p:nvPr/>
        </p:nvSpPr>
        <p:spPr>
          <a:xfrm>
            <a:off x="713391"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 is the total number of rocks?</a:t>
            </a:r>
          </a:p>
        </p:txBody>
      </p:sp>
      <p:sp>
        <p:nvSpPr>
          <p:cNvPr id="34" name="Rounded Rectangular Callout 13">
            <a:extLst>
              <a:ext uri="{FF2B5EF4-FFF2-40B4-BE49-F238E27FC236}">
                <a16:creationId xmlns:a16="http://schemas.microsoft.com/office/drawing/2014/main" id="{35E9500B-4DB8-4741-86B5-441CBB2D83FB}"/>
              </a:ext>
            </a:extLst>
          </p:cNvPr>
          <p:cNvSpPr/>
          <p:nvPr/>
        </p:nvSpPr>
        <p:spPr>
          <a:xfrm>
            <a:off x="6585946"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are in each cup?</a:t>
            </a:r>
          </a:p>
        </p:txBody>
      </p:sp>
      <p:sp>
        <p:nvSpPr>
          <p:cNvPr id="35" name="Rounded Rectangular Callout 13">
            <a:extLst>
              <a:ext uri="{FF2B5EF4-FFF2-40B4-BE49-F238E27FC236}">
                <a16:creationId xmlns:a16="http://schemas.microsoft.com/office/drawing/2014/main" id="{ED76C42F-61FE-4C09-8321-4536081F64D3}"/>
              </a:ext>
            </a:extLst>
          </p:cNvPr>
          <p:cNvSpPr/>
          <p:nvPr/>
        </p:nvSpPr>
        <p:spPr>
          <a:xfrm>
            <a:off x="1123960" y="1832665"/>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2" name="Group 51">
            <a:extLst>
              <a:ext uri="{FF2B5EF4-FFF2-40B4-BE49-F238E27FC236}">
                <a16:creationId xmlns:a16="http://schemas.microsoft.com/office/drawing/2014/main" id="{4505DF5A-DC9D-48AB-9725-FF91448E0246}"/>
              </a:ext>
            </a:extLst>
          </p:cNvPr>
          <p:cNvGrpSpPr/>
          <p:nvPr/>
        </p:nvGrpSpPr>
        <p:grpSpPr>
          <a:xfrm rot="5890660" flipH="1">
            <a:off x="4751479" y="1722556"/>
            <a:ext cx="687336" cy="334178"/>
            <a:chOff x="4434472" y="4025131"/>
            <a:chExt cx="1394242" cy="677872"/>
          </a:xfrm>
        </p:grpSpPr>
        <p:sp>
          <p:nvSpPr>
            <p:cNvPr id="53" name="Freeform 74">
              <a:extLst>
                <a:ext uri="{FF2B5EF4-FFF2-40B4-BE49-F238E27FC236}">
                  <a16:creationId xmlns:a16="http://schemas.microsoft.com/office/drawing/2014/main" id="{6550ED2B-7590-4581-85CF-788731BBB901}"/>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75">
              <a:extLst>
                <a:ext uri="{FF2B5EF4-FFF2-40B4-BE49-F238E27FC236}">
                  <a16:creationId xmlns:a16="http://schemas.microsoft.com/office/drawing/2014/main" id="{F72D7AA9-95EE-4667-AA90-09FB7761DAB0}"/>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ed Rectangular Callout 13">
            <a:extLst>
              <a:ext uri="{FF2B5EF4-FFF2-40B4-BE49-F238E27FC236}">
                <a16:creationId xmlns:a16="http://schemas.microsoft.com/office/drawing/2014/main" id="{BC70F4EF-F031-4079-AC13-66B278463F86}"/>
              </a:ext>
            </a:extLst>
          </p:cNvPr>
          <p:cNvSpPr/>
          <p:nvPr/>
        </p:nvSpPr>
        <p:spPr>
          <a:xfrm>
            <a:off x="3775045" y="1489807"/>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6" name="Group 55">
            <a:extLst>
              <a:ext uri="{FF2B5EF4-FFF2-40B4-BE49-F238E27FC236}">
                <a16:creationId xmlns:a16="http://schemas.microsoft.com/office/drawing/2014/main" id="{BF94AE18-67E2-4C97-8EE0-36712221051E}"/>
              </a:ext>
            </a:extLst>
          </p:cNvPr>
          <p:cNvGrpSpPr/>
          <p:nvPr/>
        </p:nvGrpSpPr>
        <p:grpSpPr>
          <a:xfrm rot="5890660" flipH="1">
            <a:off x="7457987" y="992970"/>
            <a:ext cx="687336" cy="334178"/>
            <a:chOff x="4434472" y="4025131"/>
            <a:chExt cx="1394242" cy="677872"/>
          </a:xfrm>
        </p:grpSpPr>
        <p:sp>
          <p:nvSpPr>
            <p:cNvPr id="58" name="Freeform 74">
              <a:extLst>
                <a:ext uri="{FF2B5EF4-FFF2-40B4-BE49-F238E27FC236}">
                  <a16:creationId xmlns:a16="http://schemas.microsoft.com/office/drawing/2014/main" id="{50C4C7A8-583D-4BFB-9EAD-3D6C9BF257E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75">
              <a:extLst>
                <a:ext uri="{FF2B5EF4-FFF2-40B4-BE49-F238E27FC236}">
                  <a16:creationId xmlns:a16="http://schemas.microsoft.com/office/drawing/2014/main" id="{99612651-56DA-4FCD-937D-CC10EE21D8CF}"/>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ounded Rectangular Callout 13">
            <a:extLst>
              <a:ext uri="{FF2B5EF4-FFF2-40B4-BE49-F238E27FC236}">
                <a16:creationId xmlns:a16="http://schemas.microsoft.com/office/drawing/2014/main" id="{A51F1956-B63E-4E93-B619-B249A1CAF0CF}"/>
              </a:ext>
            </a:extLst>
          </p:cNvPr>
          <p:cNvSpPr/>
          <p:nvPr/>
        </p:nvSpPr>
        <p:spPr>
          <a:xfrm>
            <a:off x="6481553" y="760221"/>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sp>
        <p:nvSpPr>
          <p:cNvPr id="61" name="Rectangle 60">
            <a:extLst>
              <a:ext uri="{FF2B5EF4-FFF2-40B4-BE49-F238E27FC236}">
                <a16:creationId xmlns:a16="http://schemas.microsoft.com/office/drawing/2014/main" id="{E3F0BD14-8A71-4779-A2FA-2B001C1F4270}"/>
              </a:ext>
            </a:extLst>
          </p:cNvPr>
          <p:cNvSpPr/>
          <p:nvPr/>
        </p:nvSpPr>
        <p:spPr>
          <a:xfrm>
            <a:off x="3688010" y="5334008"/>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15 rocks</a:t>
            </a:r>
          </a:p>
        </p:txBody>
      </p:sp>
      <p:sp>
        <p:nvSpPr>
          <p:cNvPr id="62" name="Rectangle 61">
            <a:extLst>
              <a:ext uri="{FF2B5EF4-FFF2-40B4-BE49-F238E27FC236}">
                <a16:creationId xmlns:a16="http://schemas.microsoft.com/office/drawing/2014/main" id="{7C119E0C-E674-44A5-AB05-7294AD269EB9}"/>
              </a:ext>
            </a:extLst>
          </p:cNvPr>
          <p:cNvSpPr/>
          <p:nvPr/>
        </p:nvSpPr>
        <p:spPr>
          <a:xfrm>
            <a:off x="3688010" y="53340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63" name="Rectangle 62">
            <a:extLst>
              <a:ext uri="{FF2B5EF4-FFF2-40B4-BE49-F238E27FC236}">
                <a16:creationId xmlns:a16="http://schemas.microsoft.com/office/drawing/2014/main" id="{D24A737B-4AC6-47E9-8AAE-E98E07304FFD}"/>
              </a:ext>
            </a:extLst>
          </p:cNvPr>
          <p:cNvSpPr/>
          <p:nvPr/>
        </p:nvSpPr>
        <p:spPr>
          <a:xfrm>
            <a:off x="6614020" y="53340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 rocks</a:t>
            </a:r>
          </a:p>
        </p:txBody>
      </p:sp>
      <p:sp>
        <p:nvSpPr>
          <p:cNvPr id="64" name="Rectangle 63">
            <a:extLst>
              <a:ext uri="{FF2B5EF4-FFF2-40B4-BE49-F238E27FC236}">
                <a16:creationId xmlns:a16="http://schemas.microsoft.com/office/drawing/2014/main" id="{A58979FE-1815-4423-93DE-AADD8D1C7DA1}"/>
              </a:ext>
            </a:extLst>
          </p:cNvPr>
          <p:cNvSpPr/>
          <p:nvPr/>
        </p:nvSpPr>
        <p:spPr>
          <a:xfrm>
            <a:off x="6614020" y="53340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8" name="TextBox 7">
            <a:extLst>
              <a:ext uri="{FF2B5EF4-FFF2-40B4-BE49-F238E27FC236}">
                <a16:creationId xmlns:a16="http://schemas.microsoft.com/office/drawing/2014/main" id="{F88871D4-2245-FB6B-8CDC-B017F7BE0C5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5"/>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A2196C2-FFED-6502-3C3D-E36FA544A47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17441A95-E238-E0DE-E2E2-BB0B79E3CD9A}"/>
              </a:ext>
            </a:extLst>
          </p:cNvPr>
          <p:cNvSpPr/>
          <p:nvPr/>
        </p:nvSpPr>
        <p:spPr>
          <a:xfrm>
            <a:off x="2591496"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Slideshow.</a:t>
            </a:r>
          </a:p>
        </p:txBody>
      </p:sp>
    </p:spTree>
    <p:extLst>
      <p:ext uri="{BB962C8B-B14F-4D97-AF65-F5344CB8AC3E}">
        <p14:creationId xmlns:p14="http://schemas.microsoft.com/office/powerpoint/2010/main" val="154280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3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par>
                                <p:cTn id="63" presetID="10"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0"/>
                                          </p:stCondLst>
                                        </p:cTn>
                                        <p:tgtEl>
                                          <p:spTgt spid="52"/>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55"/>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56"/>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6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6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4" grpId="0" animBg="1"/>
      <p:bldP spid="24" grpId="1" animBg="1"/>
      <p:bldP spid="25" grpId="0" animBg="1"/>
      <p:bldP spid="25" grpId="1" animBg="1"/>
      <p:bldP spid="33" grpId="0" animBg="1"/>
      <p:bldP spid="33" grpId="1" animBg="1"/>
      <p:bldP spid="34" grpId="0" animBg="1"/>
      <p:bldP spid="34" grpId="1" animBg="1"/>
      <p:bldP spid="35" grpId="0" animBg="1"/>
      <p:bldP spid="35" grpId="1" animBg="1"/>
      <p:bldP spid="55" grpId="0" animBg="1"/>
      <p:bldP spid="55" grpId="1" animBg="1"/>
      <p:bldP spid="60" grpId="0" animBg="1"/>
      <p:bldP spid="60" grpId="1" animBg="1"/>
      <p:bldP spid="61" grpId="0" animBg="1"/>
      <p:bldP spid="62" grpId="0" animBg="1"/>
      <p:bldP spid="62" grpId="1" animBg="1"/>
      <p:bldP spid="63" grpId="0" animBg="1"/>
      <p:bldP spid="64" grpId="0" animBg="1"/>
      <p:bldP spid="64" grpId="1"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30DC329-FC3D-64DF-16D9-FAF121211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1848820" y="1637878"/>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3688010" y="1524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59 rocks</a:t>
            </a:r>
          </a:p>
        </p:txBody>
      </p:sp>
      <p:sp>
        <p:nvSpPr>
          <p:cNvPr id="20" name="Rectangle 19">
            <a:extLst>
              <a:ext uri="{FF2B5EF4-FFF2-40B4-BE49-F238E27FC236}">
                <a16:creationId xmlns:a16="http://schemas.microsoft.com/office/drawing/2014/main" id="{091E67A6-8251-404C-8E81-B69DE1C379A1}"/>
              </a:ext>
            </a:extLst>
          </p:cNvPr>
          <p:cNvSpPr/>
          <p:nvPr/>
        </p:nvSpPr>
        <p:spPr>
          <a:xfrm>
            <a:off x="762000" y="5105412"/>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 rocks</a:t>
            </a:r>
          </a:p>
        </p:txBody>
      </p:sp>
      <p:sp>
        <p:nvSpPr>
          <p:cNvPr id="24" name="Rectangle 23">
            <a:extLst>
              <a:ext uri="{FF2B5EF4-FFF2-40B4-BE49-F238E27FC236}">
                <a16:creationId xmlns:a16="http://schemas.microsoft.com/office/drawing/2014/main" id="{49281A08-619A-48E4-BFA2-D23DF484AD01}"/>
              </a:ext>
            </a:extLst>
          </p:cNvPr>
          <p:cNvSpPr/>
          <p:nvPr/>
        </p:nvSpPr>
        <p:spPr>
          <a:xfrm>
            <a:off x="762000" y="5105408"/>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3688010" y="1524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Total</a:t>
            </a:r>
          </a:p>
        </p:txBody>
      </p:sp>
      <p:sp>
        <p:nvSpPr>
          <p:cNvPr id="33" name="Rounded Rectangular Callout 13">
            <a:extLst>
              <a:ext uri="{FF2B5EF4-FFF2-40B4-BE49-F238E27FC236}">
                <a16:creationId xmlns:a16="http://schemas.microsoft.com/office/drawing/2014/main" id="{3279511A-7344-4615-8C84-3263ADBE5D55}"/>
              </a:ext>
            </a:extLst>
          </p:cNvPr>
          <p:cNvSpPr/>
          <p:nvPr/>
        </p:nvSpPr>
        <p:spPr>
          <a:xfrm>
            <a:off x="713391"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 is the total number of rocks?</a:t>
            </a:r>
          </a:p>
        </p:txBody>
      </p:sp>
      <p:sp>
        <p:nvSpPr>
          <p:cNvPr id="34" name="Rounded Rectangular Callout 13">
            <a:extLst>
              <a:ext uri="{FF2B5EF4-FFF2-40B4-BE49-F238E27FC236}">
                <a16:creationId xmlns:a16="http://schemas.microsoft.com/office/drawing/2014/main" id="{35E9500B-4DB8-4741-86B5-441CBB2D83FB}"/>
              </a:ext>
            </a:extLst>
          </p:cNvPr>
          <p:cNvSpPr/>
          <p:nvPr/>
        </p:nvSpPr>
        <p:spPr>
          <a:xfrm>
            <a:off x="6585946"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are in each bowl?</a:t>
            </a:r>
          </a:p>
        </p:txBody>
      </p:sp>
      <p:sp>
        <p:nvSpPr>
          <p:cNvPr id="35" name="Rounded Rectangular Callout 13">
            <a:extLst>
              <a:ext uri="{FF2B5EF4-FFF2-40B4-BE49-F238E27FC236}">
                <a16:creationId xmlns:a16="http://schemas.microsoft.com/office/drawing/2014/main" id="{ED76C42F-61FE-4C09-8321-4536081F64D3}"/>
              </a:ext>
            </a:extLst>
          </p:cNvPr>
          <p:cNvSpPr/>
          <p:nvPr/>
        </p:nvSpPr>
        <p:spPr>
          <a:xfrm>
            <a:off x="872386" y="1405129"/>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2" name="Group 51">
            <a:extLst>
              <a:ext uri="{FF2B5EF4-FFF2-40B4-BE49-F238E27FC236}">
                <a16:creationId xmlns:a16="http://schemas.microsoft.com/office/drawing/2014/main" id="{4505DF5A-DC9D-48AB-9725-FF91448E0246}"/>
              </a:ext>
            </a:extLst>
          </p:cNvPr>
          <p:cNvGrpSpPr/>
          <p:nvPr/>
        </p:nvGrpSpPr>
        <p:grpSpPr>
          <a:xfrm rot="5890660" flipH="1">
            <a:off x="4751478" y="2030893"/>
            <a:ext cx="687336" cy="334178"/>
            <a:chOff x="4434472" y="4025131"/>
            <a:chExt cx="1394242" cy="677872"/>
          </a:xfrm>
        </p:grpSpPr>
        <p:sp>
          <p:nvSpPr>
            <p:cNvPr id="53" name="Freeform 74">
              <a:extLst>
                <a:ext uri="{FF2B5EF4-FFF2-40B4-BE49-F238E27FC236}">
                  <a16:creationId xmlns:a16="http://schemas.microsoft.com/office/drawing/2014/main" id="{6550ED2B-7590-4581-85CF-788731BBB901}"/>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75">
              <a:extLst>
                <a:ext uri="{FF2B5EF4-FFF2-40B4-BE49-F238E27FC236}">
                  <a16:creationId xmlns:a16="http://schemas.microsoft.com/office/drawing/2014/main" id="{F72D7AA9-95EE-4667-AA90-09FB7761DAB0}"/>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ed Rectangular Callout 13">
            <a:extLst>
              <a:ext uri="{FF2B5EF4-FFF2-40B4-BE49-F238E27FC236}">
                <a16:creationId xmlns:a16="http://schemas.microsoft.com/office/drawing/2014/main" id="{BC70F4EF-F031-4079-AC13-66B278463F86}"/>
              </a:ext>
            </a:extLst>
          </p:cNvPr>
          <p:cNvSpPr/>
          <p:nvPr/>
        </p:nvSpPr>
        <p:spPr>
          <a:xfrm>
            <a:off x="3775044" y="1798144"/>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6" name="Group 55">
            <a:extLst>
              <a:ext uri="{FF2B5EF4-FFF2-40B4-BE49-F238E27FC236}">
                <a16:creationId xmlns:a16="http://schemas.microsoft.com/office/drawing/2014/main" id="{BF94AE18-67E2-4C97-8EE0-36712221051E}"/>
              </a:ext>
            </a:extLst>
          </p:cNvPr>
          <p:cNvGrpSpPr/>
          <p:nvPr/>
        </p:nvGrpSpPr>
        <p:grpSpPr>
          <a:xfrm rot="5890660" flipH="1">
            <a:off x="7751419" y="1267114"/>
            <a:ext cx="687336" cy="334178"/>
            <a:chOff x="4434472" y="4025131"/>
            <a:chExt cx="1394242" cy="677872"/>
          </a:xfrm>
        </p:grpSpPr>
        <p:sp>
          <p:nvSpPr>
            <p:cNvPr id="58" name="Freeform 74">
              <a:extLst>
                <a:ext uri="{FF2B5EF4-FFF2-40B4-BE49-F238E27FC236}">
                  <a16:creationId xmlns:a16="http://schemas.microsoft.com/office/drawing/2014/main" id="{50C4C7A8-583D-4BFB-9EAD-3D6C9BF257E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75">
              <a:extLst>
                <a:ext uri="{FF2B5EF4-FFF2-40B4-BE49-F238E27FC236}">
                  <a16:creationId xmlns:a16="http://schemas.microsoft.com/office/drawing/2014/main" id="{99612651-56DA-4FCD-937D-CC10EE21D8CF}"/>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ounded Rectangular Callout 13">
            <a:extLst>
              <a:ext uri="{FF2B5EF4-FFF2-40B4-BE49-F238E27FC236}">
                <a16:creationId xmlns:a16="http://schemas.microsoft.com/office/drawing/2014/main" id="{A51F1956-B63E-4E93-B619-B249A1CAF0CF}"/>
              </a:ext>
            </a:extLst>
          </p:cNvPr>
          <p:cNvSpPr/>
          <p:nvPr/>
        </p:nvSpPr>
        <p:spPr>
          <a:xfrm>
            <a:off x="6774985" y="1034365"/>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sp>
        <p:nvSpPr>
          <p:cNvPr id="61" name="Rectangle 60">
            <a:extLst>
              <a:ext uri="{FF2B5EF4-FFF2-40B4-BE49-F238E27FC236}">
                <a16:creationId xmlns:a16="http://schemas.microsoft.com/office/drawing/2014/main" id="{E3F0BD14-8A71-4779-A2FA-2B001C1F4270}"/>
              </a:ext>
            </a:extLst>
          </p:cNvPr>
          <p:cNvSpPr/>
          <p:nvPr/>
        </p:nvSpPr>
        <p:spPr>
          <a:xfrm>
            <a:off x="3688010" y="5105408"/>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16 rocks</a:t>
            </a:r>
          </a:p>
        </p:txBody>
      </p:sp>
      <p:sp>
        <p:nvSpPr>
          <p:cNvPr id="62" name="Rectangle 61">
            <a:extLst>
              <a:ext uri="{FF2B5EF4-FFF2-40B4-BE49-F238E27FC236}">
                <a16:creationId xmlns:a16="http://schemas.microsoft.com/office/drawing/2014/main" id="{7C119E0C-E674-44A5-AB05-7294AD269EB9}"/>
              </a:ext>
            </a:extLst>
          </p:cNvPr>
          <p:cNvSpPr/>
          <p:nvPr/>
        </p:nvSpPr>
        <p:spPr>
          <a:xfrm>
            <a:off x="3688010" y="51054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63" name="Rectangle 62">
            <a:extLst>
              <a:ext uri="{FF2B5EF4-FFF2-40B4-BE49-F238E27FC236}">
                <a16:creationId xmlns:a16="http://schemas.microsoft.com/office/drawing/2014/main" id="{D24A737B-4AC6-47E9-8AAE-E98E07304FFD}"/>
              </a:ext>
            </a:extLst>
          </p:cNvPr>
          <p:cNvSpPr/>
          <p:nvPr/>
        </p:nvSpPr>
        <p:spPr>
          <a:xfrm>
            <a:off x="6614020" y="51054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23 rocks</a:t>
            </a:r>
          </a:p>
        </p:txBody>
      </p:sp>
      <p:sp>
        <p:nvSpPr>
          <p:cNvPr id="64" name="Rectangle 63">
            <a:extLst>
              <a:ext uri="{FF2B5EF4-FFF2-40B4-BE49-F238E27FC236}">
                <a16:creationId xmlns:a16="http://schemas.microsoft.com/office/drawing/2014/main" id="{A58979FE-1815-4423-93DE-AADD8D1C7DA1}"/>
              </a:ext>
            </a:extLst>
          </p:cNvPr>
          <p:cNvSpPr/>
          <p:nvPr/>
        </p:nvSpPr>
        <p:spPr>
          <a:xfrm>
            <a:off x="6614020" y="51054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8" name="TextBox 7">
            <a:extLst>
              <a:ext uri="{FF2B5EF4-FFF2-40B4-BE49-F238E27FC236}">
                <a16:creationId xmlns:a16="http://schemas.microsoft.com/office/drawing/2014/main" id="{F88871D4-2245-FB6B-8CDC-B017F7BE0C5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5"/>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A2196C2-FFED-6502-3C3D-E36FA544A47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17441A95-E238-E0DE-E2E2-BB0B79E3CD9A}"/>
              </a:ext>
            </a:extLst>
          </p:cNvPr>
          <p:cNvSpPr/>
          <p:nvPr/>
        </p:nvSpPr>
        <p:spPr>
          <a:xfrm>
            <a:off x="2591496"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Slideshow.</a:t>
            </a:r>
          </a:p>
        </p:txBody>
      </p:sp>
    </p:spTree>
    <p:extLst>
      <p:ext uri="{BB962C8B-B14F-4D97-AF65-F5344CB8AC3E}">
        <p14:creationId xmlns:p14="http://schemas.microsoft.com/office/powerpoint/2010/main" val="349818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3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par>
                                <p:cTn id="63" presetID="10"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0"/>
                                          </p:stCondLst>
                                        </p:cTn>
                                        <p:tgtEl>
                                          <p:spTgt spid="52"/>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55"/>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56"/>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6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6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4" grpId="0" animBg="1"/>
      <p:bldP spid="24" grpId="1" animBg="1"/>
      <p:bldP spid="25" grpId="0" animBg="1"/>
      <p:bldP spid="25" grpId="1" animBg="1"/>
      <p:bldP spid="33" grpId="0" animBg="1"/>
      <p:bldP spid="33" grpId="1" animBg="1"/>
      <p:bldP spid="34" grpId="0" animBg="1"/>
      <p:bldP spid="34" grpId="1" animBg="1"/>
      <p:bldP spid="35" grpId="0" animBg="1"/>
      <p:bldP spid="35" grpId="1" animBg="1"/>
      <p:bldP spid="55" grpId="0" animBg="1"/>
      <p:bldP spid="55" grpId="1" animBg="1"/>
      <p:bldP spid="60" grpId="0" animBg="1"/>
      <p:bldP spid="60" grpId="1" animBg="1"/>
      <p:bldP spid="61" grpId="0" animBg="1"/>
      <p:bldP spid="62" grpId="0" animBg="1"/>
      <p:bldP spid="62" grpId="1" animBg="1"/>
      <p:bldP spid="63" grpId="0" animBg="1"/>
      <p:bldP spid="64" grpId="0" animBg="1"/>
      <p:bldP spid="64" grpId="1"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TotalTime>
  <Words>733</Words>
  <Application>Microsoft Office PowerPoint</Application>
  <PresentationFormat>On-screen Show (4:3)</PresentationFormat>
  <Paragraphs>131</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73</cp:revision>
  <dcterms:created xsi:type="dcterms:W3CDTF">2021-07-09T14:41:24Z</dcterms:created>
  <dcterms:modified xsi:type="dcterms:W3CDTF">2022-12-05T01:54:21Z</dcterms:modified>
</cp:coreProperties>
</file>