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4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26" Type="http://schemas.openxmlformats.org/officeDocument/2006/relationships/hyperlink" Target="https://stevewyborney.com/2021/11/150-new-esti-mysteries/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1/01/part-2-new-esti-mysteries-and-number-sense-resources-every-day-for-the-rest-of-the-school-year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hyperlink" Target="https://stevewyborney.com/2021/10/new-estimation-clipboards/" TargetMode="External"/><Relationship Id="rId2" Type="http://schemas.openxmlformats.org/officeDocument/2006/relationships/hyperlink" Target="https://stevewyborney.com/2021/04/part-4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hyperlink" Target="https://stevewyborney.com/2020/08/the-multiplication-course-by-steve-wyborney/" TargetMode="External"/><Relationship Id="rId29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0/11/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0.jpeg"/><Relationship Id="rId28" Type="http://schemas.openxmlformats.org/officeDocument/2006/relationships/image" Target="../media/image12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1/03/part-3-new-esti-mysteries-and-number-sense-resources-every-day-for-the-rest-of-the-school-year/" TargetMode="External"/><Relationship Id="rId27" Type="http://schemas.openxmlformats.org/officeDocument/2006/relationships/image" Target="../media/image11.png"/><Relationship Id="rId30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“Bowl of Pegs”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68EC7FD-F959-4BA0-8628-D18DDBCDC3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pegs 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E3676A3-18E0-4ED3-A271-913768FF03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40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and less than 80.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includes the digit 4.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5 or the digit 6.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3 numbers with this clue.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52, 51, 50, ___ , ___ , ___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3 numbers with this clue.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47, 46, 45, ___ , ___ , 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2403F6-BB5C-4446-A485-7A8D03965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06330"/>
              </p:ext>
            </p:extLst>
          </p:nvPr>
        </p:nvGraphicFramePr>
        <p:xfrm>
          <a:off x="152400" y="52578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8959473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463075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612999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15549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87935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27105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165725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99708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4061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9186536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660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609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948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2222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2DDB549-3DB4-4C38-A05F-62EE6C0C2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27753"/>
              </p:ext>
            </p:extLst>
          </p:nvPr>
        </p:nvGraphicFramePr>
        <p:xfrm>
          <a:off x="152400" y="52578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8959473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463075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612999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15549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87935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27105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165725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99708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4061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9186536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660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609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948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2222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25B4371-DE1F-4BCB-A7AA-9EFB3C65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93727"/>
              </p:ext>
            </p:extLst>
          </p:nvPr>
        </p:nvGraphicFramePr>
        <p:xfrm>
          <a:off x="152400" y="52578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8959473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463075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612999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15549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87935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27105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165725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99708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4061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9186536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660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609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948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2222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F190C26-04EB-4B3F-B5C4-1D02A8A18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15924"/>
              </p:ext>
            </p:extLst>
          </p:nvPr>
        </p:nvGraphicFramePr>
        <p:xfrm>
          <a:off x="152400" y="52578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8959473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463075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612999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15549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87935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27105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165725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99708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4061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9186536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660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609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948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2222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27000C0-7E0F-4C31-AEC8-819F6DEBC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86289"/>
              </p:ext>
            </p:extLst>
          </p:nvPr>
        </p:nvGraphicFramePr>
        <p:xfrm>
          <a:off x="152400" y="52578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8959473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463075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612999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15549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87935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27105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165725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99708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4061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9186536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660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609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948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2222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25BF02C-423F-4BB8-A0A3-5045217B5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227205"/>
              </p:ext>
            </p:extLst>
          </p:nvPr>
        </p:nvGraphicFramePr>
        <p:xfrm>
          <a:off x="152400" y="5257800"/>
          <a:ext cx="44196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89594731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463075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612999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15549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87935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27105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1657255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99708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24061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9186536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660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609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948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22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B436C1-CF0A-4F13-BE03-CBC00755BE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41 pegs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7691F1-DE95-44F4-805E-6105044271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85281E0-BA39-42F6-9A33-8ACE0225B3A0}"/>
              </a:ext>
            </a:extLst>
          </p:cNvPr>
          <p:cNvCxnSpPr>
            <a:cxnSpLocks/>
          </p:cNvCxnSpPr>
          <p:nvPr/>
        </p:nvCxnSpPr>
        <p:spPr>
          <a:xfrm>
            <a:off x="6934200" y="1828800"/>
            <a:ext cx="0" cy="1772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123F51-E411-4C3F-9B20-2AFFB4FB1AB1}"/>
              </a:ext>
            </a:extLst>
          </p:cNvPr>
          <p:cNvCxnSpPr>
            <a:cxnSpLocks/>
          </p:cNvCxnSpPr>
          <p:nvPr/>
        </p:nvCxnSpPr>
        <p:spPr>
          <a:xfrm>
            <a:off x="4648200" y="1828800"/>
            <a:ext cx="0" cy="1772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Steve Wyborney\Desktop\Part 4 Featured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505" y="2023634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3886192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4858623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80 Cube Conversations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Lessons</a:t>
            </a:r>
            <a:endParaRPr lang="en-US" sz="1100" b="1" dirty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7839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3858098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4788805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65249" y="4823928"/>
            <a:ext cx="151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20 Fraction 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5953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More Free, Downloadable Resources From Blog Posts</a:t>
            </a:r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446040" y="4788806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20 Days of Number Sense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&amp; Rich Math Talk</a:t>
            </a:r>
            <a:endParaRPr lang="en-US" sz="1100" b="1" dirty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3888811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58813" y="4903113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17"/>
              </a:rPr>
              <a:t>The Original 40 Estimation Clipboard Sets</a:t>
            </a:r>
            <a:endParaRPr lang="en-US" sz="11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60125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5417451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4800592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rId6"/>
              </a:rPr>
              <a:t>51 </a:t>
            </a:r>
            <a:r>
              <a:rPr lang="en-US" sz="1100" b="1" dirty="0" err="1">
                <a:hlinkClick r:id="rId6"/>
              </a:rPr>
              <a:t>Esti</a:t>
            </a:r>
            <a:r>
              <a:rPr lang="en-US" sz="1100" b="1" dirty="0">
                <a:hlinkClick r:id="rId6"/>
              </a:rPr>
              <a:t>-Mysteries</a:t>
            </a:r>
            <a:endParaRPr lang="en-US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349895"/>
            <a:ext cx="5257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Multiplication Course (a free course for students and teachers)</a:t>
            </a:r>
          </a:p>
          <a:p>
            <a:endParaRPr lang="en-US" sz="1100" b="1" dirty="0"/>
          </a:p>
          <a:p>
            <a:r>
              <a:rPr lang="en-US" sz="1100" b="1" dirty="0"/>
              <a:t>For more information read the blog post about The Multiplication Course </a:t>
            </a:r>
            <a:r>
              <a:rPr lang="en-US" sz="1100" b="1" dirty="0">
                <a:hlinkClick r:id="rId20"/>
              </a:rPr>
              <a:t>here</a:t>
            </a:r>
            <a:r>
              <a:rPr lang="en-US" sz="1100" b="1" dirty="0"/>
              <a:t>. </a:t>
            </a:r>
          </a:p>
          <a:p>
            <a:endParaRPr lang="en-US" sz="1100" b="1" dirty="0"/>
          </a:p>
          <a:p>
            <a:r>
              <a:rPr lang="en-US" sz="1100" b="1" dirty="0"/>
              <a:t>To view the course on YouTube: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Click </a:t>
            </a:r>
            <a:r>
              <a:rPr lang="en-US" sz="1200" b="1" dirty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You’ll see all 12 chapters in the course.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Each chapter includes a sequence of lessons for students.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362200" y="1828800"/>
            <a:ext cx="0" cy="1772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5999" y="2976891"/>
            <a:ext cx="23807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1"/>
              </a:rPr>
              <a:t>Part 2 - New </a:t>
            </a:r>
            <a:r>
              <a:rPr lang="en-US" sz="1100" b="1" dirty="0" err="1">
                <a:hlinkClick r:id="rId21"/>
              </a:rPr>
              <a:t>Esti</a:t>
            </a:r>
            <a:r>
              <a:rPr lang="en-US" sz="1100" b="1" dirty="0">
                <a:hlinkClick r:id="rId21"/>
              </a:rPr>
              <a:t>-Mysteries and </a:t>
            </a:r>
            <a:r>
              <a:rPr lang="en-US" sz="1100" b="1" dirty="0">
                <a:hlinkClick r:id="" action="ppaction://noaction"/>
              </a:rPr>
              <a:t>Number Sense Resources Every </a:t>
            </a:r>
            <a:r>
              <a:rPr lang="en-US" sz="1100" b="1" dirty="0">
                <a:hlinkClick r:id="rId21"/>
              </a:rPr>
              <a:t>Day for the Rest </a:t>
            </a:r>
            <a:r>
              <a:rPr lang="en-US" sz="1100" b="1" dirty="0">
                <a:hlinkClick r:id="" action="ppaction://noaction"/>
              </a:rPr>
              <a:t>of the School Year</a:t>
            </a:r>
            <a:endParaRPr lang="en-US" sz="1100" b="1" dirty="0"/>
          </a:p>
        </p:txBody>
      </p:sp>
      <p:pic>
        <p:nvPicPr>
          <p:cNvPr id="3" name="Picture 2" descr="C:\Users\Steve Wyborney\Desktop\Blog Post Pics and email too\Part 3 Feature Pic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837" y="2023633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6196" y="2976891"/>
            <a:ext cx="25073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4"/>
              </a:rPr>
              <a:t>New </a:t>
            </a:r>
            <a:r>
              <a:rPr lang="en-US" sz="1100" b="1" dirty="0" err="1">
                <a:hlinkClick r:id="rId24"/>
              </a:rPr>
              <a:t>Esti</a:t>
            </a:r>
            <a:r>
              <a:rPr lang="en-US" sz="1100" b="1" dirty="0">
                <a:hlinkClick r:id="rId24"/>
              </a:rPr>
              <a:t>-Mysteries and </a:t>
            </a:r>
            <a:r>
              <a:rPr lang="en-US" sz="1100" b="1" dirty="0">
                <a:hlinkClick r:id="" action="ppaction://noaction"/>
              </a:rPr>
              <a:t>Number Sense Resources Every Day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for the Rest of the School Year</a:t>
            </a:r>
            <a:endParaRPr lang="en-US" sz="11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625002" y="2971800"/>
            <a:ext cx="23853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2"/>
              </a:rPr>
              <a:t>Part 3 - New </a:t>
            </a:r>
            <a:r>
              <a:rPr lang="en-US" sz="1100" b="1" dirty="0" err="1">
                <a:hlinkClick r:id="rId22"/>
              </a:rPr>
              <a:t>Esti</a:t>
            </a:r>
            <a:r>
              <a:rPr lang="en-US" sz="1100" b="1" dirty="0">
                <a:hlinkClick r:id="rId22"/>
              </a:rPr>
              <a:t>-Mysteries and Number Sense Resources Every Day for the Rest of the School Year</a:t>
            </a:r>
            <a:endParaRPr lang="en-US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911002" y="2976891"/>
            <a:ext cx="23853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"/>
              </a:rPr>
              <a:t>Part 4 - New </a:t>
            </a:r>
            <a:r>
              <a:rPr lang="en-US" sz="1100" b="1" dirty="0" err="1">
                <a:hlinkClick r:id="rId2"/>
              </a:rPr>
              <a:t>Esti</a:t>
            </a:r>
            <a:r>
              <a:rPr lang="en-US" sz="1100" b="1" dirty="0">
                <a:hlinkClick r:id="rId2"/>
              </a:rPr>
              <a:t>-Mysteries and Number Sense Resources Every Day for the Rest of the School Year</a:t>
            </a:r>
            <a:endParaRPr lang="en-US" sz="11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2875AF-09AC-4587-87D6-9C191C5F9582}"/>
              </a:ext>
            </a:extLst>
          </p:cNvPr>
          <p:cNvSpPr txBox="1"/>
          <p:nvPr/>
        </p:nvSpPr>
        <p:spPr>
          <a:xfrm>
            <a:off x="0" y="1836228"/>
            <a:ext cx="914400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Daily Resources Posted in the 2020-2021 School Year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C72D34-4448-4691-816D-BA6D6D312D23}"/>
              </a:ext>
            </a:extLst>
          </p:cNvPr>
          <p:cNvCxnSpPr/>
          <p:nvPr/>
        </p:nvCxnSpPr>
        <p:spPr>
          <a:xfrm>
            <a:off x="0" y="182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A48763A-117D-4E06-A282-445DE11ADFC2}"/>
              </a:ext>
            </a:extLst>
          </p:cNvPr>
          <p:cNvSpPr txBox="1"/>
          <p:nvPr/>
        </p:nvSpPr>
        <p:spPr>
          <a:xfrm>
            <a:off x="4713586" y="655804"/>
            <a:ext cx="2451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5"/>
              </a:rPr>
              <a:t>More Estimation Clipboards</a:t>
            </a:r>
            <a:r>
              <a:rPr lang="en-US" sz="1400" b="1" dirty="0"/>
              <a:t>.”</a:t>
            </a:r>
          </a:p>
        </p:txBody>
      </p:sp>
      <p:pic>
        <p:nvPicPr>
          <p:cNvPr id="61" name="Picture 60">
            <a:hlinkClick r:id="rId26"/>
            <a:extLst>
              <a:ext uri="{FF2B5EF4-FFF2-40B4-BE49-F238E27FC236}">
                <a16:creationId xmlns:a16="http://schemas.microsoft.com/office/drawing/2014/main" id="{147DB1D8-CD74-4BC6-9CA1-88C69B141C2B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36" y="276229"/>
            <a:ext cx="1722168" cy="129162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32A63AEC-690B-4960-B022-F4F6B8139EB5}"/>
              </a:ext>
            </a:extLst>
          </p:cNvPr>
          <p:cNvSpPr txBox="1"/>
          <p:nvPr/>
        </p:nvSpPr>
        <p:spPr>
          <a:xfrm>
            <a:off x="15848" y="665185"/>
            <a:ext cx="2123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6"/>
              </a:rPr>
              <a:t>150 New </a:t>
            </a:r>
            <a:r>
              <a:rPr lang="en-US" sz="1400" b="1" dirty="0" err="1">
                <a:hlinkClick r:id="rId26"/>
              </a:rPr>
              <a:t>Esti</a:t>
            </a:r>
            <a:r>
              <a:rPr lang="en-US" sz="1400" b="1" dirty="0">
                <a:hlinkClick r:id="rId26"/>
              </a:rPr>
              <a:t>-Mysteries</a:t>
            </a:r>
            <a:r>
              <a:rPr lang="en-US" sz="1400" b="1" dirty="0"/>
              <a:t>.”</a:t>
            </a:r>
          </a:p>
        </p:txBody>
      </p:sp>
      <p:pic>
        <p:nvPicPr>
          <p:cNvPr id="63" name="Picture 62">
            <a:hlinkClick r:id="rId25"/>
            <a:extLst>
              <a:ext uri="{FF2B5EF4-FFF2-40B4-BE49-F238E27FC236}">
                <a16:creationId xmlns:a16="http://schemas.microsoft.com/office/drawing/2014/main" id="{D547D86C-BC2B-41C5-922E-D2042F17D46E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50" y="276716"/>
            <a:ext cx="1718557" cy="1288918"/>
          </a:xfrm>
          <a:prstGeom prst="rect">
            <a:avLst/>
          </a:prstGeom>
        </p:spPr>
      </p:pic>
      <p:pic>
        <p:nvPicPr>
          <p:cNvPr id="2052" name="Picture 4" descr="C:\Users\Steve Wyborney\Desktop\STEVES Esti-Mystery Clue Toolkit and Templates FALL 2020.jpg">
            <a:hlinkClick r:id="rId24"/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9" y="2024471"/>
            <a:ext cx="1263105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21"/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26" y="2024471"/>
            <a:ext cx="1263106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DB7E4962-D91C-4B41-9BBC-EC7BD71DF121}"/>
              </a:ext>
            </a:extLst>
          </p:cNvPr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Daily Resources Posted in the 2021-2022 School Year</a:t>
            </a:r>
          </a:p>
        </p:txBody>
      </p:sp>
    </p:spTree>
    <p:extLst>
      <p:ext uri="{BB962C8B-B14F-4D97-AF65-F5344CB8AC3E}">
        <p14:creationId xmlns:p14="http://schemas.microsoft.com/office/powerpoint/2010/main" val="384809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844</Words>
  <Application>Microsoft Office PowerPoint</Application>
  <PresentationFormat>On-screen Show (4:3)</PresentationFormat>
  <Paragraphs>324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</cp:lastModifiedBy>
  <cp:revision>125</cp:revision>
  <dcterms:created xsi:type="dcterms:W3CDTF">2020-11-09T02:38:45Z</dcterms:created>
  <dcterms:modified xsi:type="dcterms:W3CDTF">2022-02-20T00:12:06Z</dcterms:modified>
</cp:coreProperties>
</file>