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4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B050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s://www.youtube.com/c/SteveWyborneyMath/playlists?view=1&amp;sort=da&amp;flow=grid" TargetMode="External"/><Relationship Id="rId26" Type="http://schemas.openxmlformats.org/officeDocument/2006/relationships/hyperlink" Target="https://stevewyborney.com/2021/11/150-new-esti-mysteries/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stevewyborney.com/2021/01/part-2-new-esti-mysteries-and-number-sense-resources-every-day-for-the-rest-of-the-school-year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5" Type="http://schemas.openxmlformats.org/officeDocument/2006/relationships/hyperlink" Target="https://stevewyborney.com/2021/10/new-estimation-clipboards/" TargetMode="External"/><Relationship Id="rId2" Type="http://schemas.openxmlformats.org/officeDocument/2006/relationships/hyperlink" Target="https://stevewyborney.com/2021/04/part-4-new-esti-mysteries-and-number-sense-resources-every-day-for-the-rest-of-the-school-year/" TargetMode="External"/><Relationship Id="rId16" Type="http://schemas.openxmlformats.org/officeDocument/2006/relationships/image" Target="../media/image8.jpeg"/><Relationship Id="rId20" Type="http://schemas.openxmlformats.org/officeDocument/2006/relationships/hyperlink" Target="https://stevewyborney.com/2020/08/the-multiplication-course-by-steve-wyborney/" TargetMode="External"/><Relationship Id="rId29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6.jpeg"/><Relationship Id="rId24" Type="http://schemas.openxmlformats.org/officeDocument/2006/relationships/hyperlink" Target="https://stevewyborney.com/2020/11/new-esti-mysteries-and-number-sense-resources-every-day-for-the-rest-of-the-school-year/" TargetMode="External"/><Relationship Id="rId5" Type="http://schemas.openxmlformats.org/officeDocument/2006/relationships/image" Target="../media/image3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0.jpeg"/><Relationship Id="rId28" Type="http://schemas.openxmlformats.org/officeDocument/2006/relationships/image" Target="../media/image12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1/03/part-3-new-esti-mysteries-and-number-sense-resources-every-day-for-the-rest-of-the-school-year/" TargetMode="External"/><Relationship Id="rId27" Type="http://schemas.openxmlformats.org/officeDocument/2006/relationships/image" Target="../media/image11.png"/><Relationship Id="rId30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FF00"/>
                </a:solidFill>
              </a:rPr>
              <a:t>“Ultra Bright Beads”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click on View then Present.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36E5999-AD3D-4148-8E32-3A78C63C8A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many beads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are in the container?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5EDAF562-EA3E-4B3C-AB5F-7CB96A0537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less than 31.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greater than 15.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does not include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digit 2.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17, 18, or 19.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767E40F-4647-4FCD-8797-838FC6B218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70286"/>
              </p:ext>
            </p:extLst>
          </p:nvPr>
        </p:nvGraphicFramePr>
        <p:xfrm>
          <a:off x="152400" y="76200"/>
          <a:ext cx="4419600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179889955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20575516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05885252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3817807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4051488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95287545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3223277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32441815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01890047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3600042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09712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00198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920200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F05CABC-D3B2-450E-8D45-821022DB68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528005"/>
              </p:ext>
            </p:extLst>
          </p:nvPr>
        </p:nvGraphicFramePr>
        <p:xfrm>
          <a:off x="152400" y="76200"/>
          <a:ext cx="4419600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179889955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20575516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05885252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3817807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4051488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95287545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3223277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32441815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01890047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3600042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09712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00198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920200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549E058B-4568-40B2-9F15-933162EE17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124350"/>
              </p:ext>
            </p:extLst>
          </p:nvPr>
        </p:nvGraphicFramePr>
        <p:xfrm>
          <a:off x="152400" y="76200"/>
          <a:ext cx="4419600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179889955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20575516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05885252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3817807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4051488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95287545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3223277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32441815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01890047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3600042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09712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00198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920200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8EF3C32C-4891-4266-A1BE-34A0861F61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219511"/>
              </p:ext>
            </p:extLst>
          </p:nvPr>
        </p:nvGraphicFramePr>
        <p:xfrm>
          <a:off x="152400" y="76200"/>
          <a:ext cx="4419600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179889955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20575516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05885252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3817807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4051488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95287545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3223277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32441815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01890047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3600042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09712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00198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920200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A8859EAD-C567-4E5B-94D5-F583B037A1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852337"/>
              </p:ext>
            </p:extLst>
          </p:nvPr>
        </p:nvGraphicFramePr>
        <p:xfrm>
          <a:off x="152400" y="76200"/>
          <a:ext cx="4419600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179889955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20575516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05885252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3817807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4051488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95287545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3223277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32441815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01890047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3600042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09712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00198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920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94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8DF92C5-9E48-4A68-A1E6-B6E2F3923C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0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30 beads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1B32B26-4EDD-4E35-8D44-8A77B61CD65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click on View then Present.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0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85281E0-BA39-42F6-9A33-8ACE0225B3A0}"/>
              </a:ext>
            </a:extLst>
          </p:cNvPr>
          <p:cNvCxnSpPr>
            <a:cxnSpLocks/>
          </p:cNvCxnSpPr>
          <p:nvPr/>
        </p:nvCxnSpPr>
        <p:spPr>
          <a:xfrm>
            <a:off x="6934200" y="1828800"/>
            <a:ext cx="0" cy="17724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123F51-E411-4C3F-9B20-2AFFB4FB1AB1}"/>
              </a:ext>
            </a:extLst>
          </p:cNvPr>
          <p:cNvCxnSpPr>
            <a:cxnSpLocks/>
          </p:cNvCxnSpPr>
          <p:nvPr/>
        </p:nvCxnSpPr>
        <p:spPr>
          <a:xfrm>
            <a:off x="4648200" y="1828800"/>
            <a:ext cx="0" cy="17724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C:\Users\Steve Wyborney\Desktop\Part 4 Featured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505" y="2023634"/>
            <a:ext cx="1256957" cy="942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3886192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4858623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hlinkClick r:id="" action="ppaction://noaction"/>
              </a:rPr>
              <a:t>80 Cube Conversations</a:t>
            </a:r>
          </a:p>
          <a:p>
            <a:pPr algn="ctr"/>
            <a:r>
              <a:rPr lang="en-US" sz="1100" b="1" dirty="0">
                <a:hlinkClick r:id="" action="ppaction://noaction"/>
              </a:rPr>
              <a:t>Lessons</a:t>
            </a:r>
            <a:endParaRPr lang="en-US" sz="1100" b="1" dirty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87839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3858098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86192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4788805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hlinkClick r:id="" action="ppaction://noaction"/>
              </a:rPr>
              <a:t>The Original </a:t>
            </a:r>
          </a:p>
          <a:p>
            <a:pPr algn="ctr"/>
            <a:r>
              <a:rPr lang="en-US" sz="1100" b="1" dirty="0">
                <a:hlinkClick r:id="" action="ppaction://noaction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3886192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065249" y="4823928"/>
            <a:ext cx="15199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hlinkClick r:id="" action="ppaction://noaction"/>
              </a:rPr>
              <a:t>The Original 20 Fraction 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35953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More Free, Downloadable Resources From Blog Posts</a:t>
            </a:r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446040" y="4788806"/>
            <a:ext cx="18158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hlinkClick r:id="" action="ppaction://noaction"/>
              </a:rPr>
              <a:t>20 Days of Number Sense </a:t>
            </a:r>
          </a:p>
          <a:p>
            <a:pPr algn="ctr"/>
            <a:r>
              <a:rPr lang="en-US" sz="1100" b="1" dirty="0">
                <a:hlinkClick r:id="" action="ppaction://noaction"/>
              </a:rPr>
              <a:t>&amp; Rich Math Talk</a:t>
            </a:r>
            <a:endParaRPr lang="en-US" sz="1100" b="1" dirty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3888811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358813" y="4903113"/>
            <a:ext cx="18158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hlinkClick r:id="rId17"/>
              </a:rPr>
              <a:t>The Original 40 Estimation Clipboard Sets</a:t>
            </a:r>
            <a:endParaRPr lang="en-US" sz="11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3601254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5334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5417451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4800592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hlinkClick r:id="rId6"/>
              </a:rPr>
              <a:t>51 </a:t>
            </a:r>
            <a:r>
              <a:rPr lang="en-US" sz="1100" b="1" dirty="0" err="1">
                <a:hlinkClick r:id="rId6"/>
              </a:rPr>
              <a:t>Esti</a:t>
            </a:r>
            <a:r>
              <a:rPr lang="en-US" sz="1100" b="1" dirty="0">
                <a:hlinkClick r:id="rId6"/>
              </a:rPr>
              <a:t>-Mysteries</a:t>
            </a:r>
            <a:endParaRPr lang="en-US" sz="11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5349895"/>
            <a:ext cx="5257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The Multiplication Course (a free course for students and teachers)</a:t>
            </a:r>
          </a:p>
          <a:p>
            <a:endParaRPr lang="en-US" sz="1100" b="1" dirty="0"/>
          </a:p>
          <a:p>
            <a:r>
              <a:rPr lang="en-US" sz="1100" b="1" dirty="0"/>
              <a:t>For more information read the blog post about The Multiplication Course </a:t>
            </a:r>
            <a:r>
              <a:rPr lang="en-US" sz="1100" b="1" dirty="0">
                <a:hlinkClick r:id="rId20"/>
              </a:rPr>
              <a:t>here</a:t>
            </a:r>
            <a:r>
              <a:rPr lang="en-US" sz="1100" b="1" dirty="0"/>
              <a:t>. </a:t>
            </a:r>
          </a:p>
          <a:p>
            <a:endParaRPr lang="en-US" sz="1100" b="1" dirty="0"/>
          </a:p>
          <a:p>
            <a:r>
              <a:rPr lang="en-US" sz="1100" b="1" dirty="0"/>
              <a:t>To view the course on YouTube: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Click </a:t>
            </a:r>
            <a:r>
              <a:rPr lang="en-US" sz="1200" b="1" dirty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You’ll see all 12 chapters in the course.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Each chapter includes a sequence of lessons for students.</a:t>
            </a:r>
          </a:p>
        </p:txBody>
      </p: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2362200" y="1828800"/>
            <a:ext cx="0" cy="17724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285999" y="2976891"/>
            <a:ext cx="238076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hlinkClick r:id="rId21"/>
              </a:rPr>
              <a:t>Part 2 - New </a:t>
            </a:r>
            <a:r>
              <a:rPr lang="en-US" sz="1100" b="1" dirty="0" err="1">
                <a:hlinkClick r:id="rId21"/>
              </a:rPr>
              <a:t>Esti</a:t>
            </a:r>
            <a:r>
              <a:rPr lang="en-US" sz="1100" b="1" dirty="0">
                <a:hlinkClick r:id="rId21"/>
              </a:rPr>
              <a:t>-Mysteries and </a:t>
            </a:r>
            <a:r>
              <a:rPr lang="en-US" sz="1100" b="1" dirty="0">
                <a:hlinkClick r:id="" action="ppaction://noaction"/>
              </a:rPr>
              <a:t>Number Sense Resources Every </a:t>
            </a:r>
            <a:r>
              <a:rPr lang="en-US" sz="1100" b="1" dirty="0">
                <a:hlinkClick r:id="rId21"/>
              </a:rPr>
              <a:t>Day for the Rest </a:t>
            </a:r>
            <a:r>
              <a:rPr lang="en-US" sz="1100" b="1" dirty="0">
                <a:hlinkClick r:id="" action="ppaction://noaction"/>
              </a:rPr>
              <a:t>of the School Year</a:t>
            </a:r>
            <a:endParaRPr lang="en-US" sz="1100" b="1" dirty="0"/>
          </a:p>
        </p:txBody>
      </p:sp>
      <p:pic>
        <p:nvPicPr>
          <p:cNvPr id="3" name="Picture 2" descr="C:\Users\Steve Wyborney\Desktop\Blog Post Pics and email too\Part 3 Feature Pic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837" y="2023633"/>
            <a:ext cx="1256957" cy="942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-76196" y="2976891"/>
            <a:ext cx="250733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hlinkClick r:id="rId24"/>
              </a:rPr>
              <a:t>New </a:t>
            </a:r>
            <a:r>
              <a:rPr lang="en-US" sz="1100" b="1" dirty="0" err="1">
                <a:hlinkClick r:id="rId24"/>
              </a:rPr>
              <a:t>Esti</a:t>
            </a:r>
            <a:r>
              <a:rPr lang="en-US" sz="1100" b="1" dirty="0">
                <a:hlinkClick r:id="rId24"/>
              </a:rPr>
              <a:t>-Mysteries and </a:t>
            </a:r>
            <a:r>
              <a:rPr lang="en-US" sz="1100" b="1" dirty="0">
                <a:hlinkClick r:id="" action="ppaction://noaction"/>
              </a:rPr>
              <a:t>Number Sense Resources Every Day </a:t>
            </a:r>
          </a:p>
          <a:p>
            <a:pPr algn="ctr"/>
            <a:r>
              <a:rPr lang="en-US" sz="1100" b="1" dirty="0">
                <a:hlinkClick r:id="" action="ppaction://noaction"/>
              </a:rPr>
              <a:t>for the Rest of the School Year</a:t>
            </a:r>
            <a:endParaRPr lang="en-US" sz="11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4625002" y="2971800"/>
            <a:ext cx="238539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hlinkClick r:id="rId22"/>
              </a:rPr>
              <a:t>Part 3 - New </a:t>
            </a:r>
            <a:r>
              <a:rPr lang="en-US" sz="1100" b="1" dirty="0" err="1">
                <a:hlinkClick r:id="rId22"/>
              </a:rPr>
              <a:t>Esti</a:t>
            </a:r>
            <a:r>
              <a:rPr lang="en-US" sz="1100" b="1" dirty="0">
                <a:hlinkClick r:id="rId22"/>
              </a:rPr>
              <a:t>-Mysteries and Number Sense Resources Every Day for the Rest of the School Year</a:t>
            </a:r>
            <a:endParaRPr lang="en-US" sz="11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911002" y="2976891"/>
            <a:ext cx="238539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hlinkClick r:id="rId2"/>
              </a:rPr>
              <a:t>Part 4 - New </a:t>
            </a:r>
            <a:r>
              <a:rPr lang="en-US" sz="1100" b="1" dirty="0" err="1">
                <a:hlinkClick r:id="rId2"/>
              </a:rPr>
              <a:t>Esti</a:t>
            </a:r>
            <a:r>
              <a:rPr lang="en-US" sz="1100" b="1" dirty="0">
                <a:hlinkClick r:id="rId2"/>
              </a:rPr>
              <a:t>-Mysteries and Number Sense Resources Every Day for the Rest of the School Year</a:t>
            </a:r>
            <a:endParaRPr lang="en-US" sz="1100" b="1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F2875AF-09AC-4587-87D6-9C191C5F9582}"/>
              </a:ext>
            </a:extLst>
          </p:cNvPr>
          <p:cNvSpPr txBox="1"/>
          <p:nvPr/>
        </p:nvSpPr>
        <p:spPr>
          <a:xfrm>
            <a:off x="0" y="1836228"/>
            <a:ext cx="9144000" cy="2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/>
              <a:t>Daily Resources Posted in the 2020-2021 School Year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1C72D34-4448-4691-816D-BA6D6D312D23}"/>
              </a:ext>
            </a:extLst>
          </p:cNvPr>
          <p:cNvCxnSpPr/>
          <p:nvPr/>
        </p:nvCxnSpPr>
        <p:spPr>
          <a:xfrm>
            <a:off x="0" y="18288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0A48763A-117D-4E06-A282-445DE11ADFC2}"/>
              </a:ext>
            </a:extLst>
          </p:cNvPr>
          <p:cNvSpPr txBox="1"/>
          <p:nvPr/>
        </p:nvSpPr>
        <p:spPr>
          <a:xfrm>
            <a:off x="4713586" y="655804"/>
            <a:ext cx="24511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Click here to find</a:t>
            </a:r>
          </a:p>
          <a:p>
            <a:r>
              <a:rPr lang="en-US" sz="1400" b="1" dirty="0"/>
              <a:t>“</a:t>
            </a:r>
            <a:r>
              <a:rPr lang="en-US" sz="1400" b="1" dirty="0">
                <a:hlinkClick r:id="rId25"/>
              </a:rPr>
              <a:t>More Estimation Clipboards</a:t>
            </a:r>
            <a:r>
              <a:rPr lang="en-US" sz="1400" b="1" dirty="0"/>
              <a:t>.”</a:t>
            </a:r>
          </a:p>
        </p:txBody>
      </p:sp>
      <p:pic>
        <p:nvPicPr>
          <p:cNvPr id="61" name="Picture 60">
            <a:hlinkClick r:id="rId26"/>
            <a:extLst>
              <a:ext uri="{FF2B5EF4-FFF2-40B4-BE49-F238E27FC236}">
                <a16:creationId xmlns:a16="http://schemas.microsoft.com/office/drawing/2014/main" id="{147DB1D8-CD74-4BC6-9CA1-88C69B141C2B}"/>
              </a:ext>
            </a:extLst>
          </p:cNvPr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636" y="276229"/>
            <a:ext cx="1722168" cy="1291626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32A63AEC-690B-4960-B022-F4F6B8139EB5}"/>
              </a:ext>
            </a:extLst>
          </p:cNvPr>
          <p:cNvSpPr txBox="1"/>
          <p:nvPr/>
        </p:nvSpPr>
        <p:spPr>
          <a:xfrm>
            <a:off x="15848" y="665185"/>
            <a:ext cx="2123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Click here to find</a:t>
            </a:r>
          </a:p>
          <a:p>
            <a:r>
              <a:rPr lang="en-US" sz="1400" b="1" dirty="0"/>
              <a:t>“</a:t>
            </a:r>
            <a:r>
              <a:rPr lang="en-US" sz="1400" b="1" dirty="0">
                <a:hlinkClick r:id="rId26"/>
              </a:rPr>
              <a:t>150 New </a:t>
            </a:r>
            <a:r>
              <a:rPr lang="en-US" sz="1400" b="1" dirty="0" err="1">
                <a:hlinkClick r:id="rId26"/>
              </a:rPr>
              <a:t>Esti</a:t>
            </a:r>
            <a:r>
              <a:rPr lang="en-US" sz="1400" b="1" dirty="0">
                <a:hlinkClick r:id="rId26"/>
              </a:rPr>
              <a:t>-Mysteries</a:t>
            </a:r>
            <a:r>
              <a:rPr lang="en-US" sz="1400" b="1" dirty="0"/>
              <a:t>.”</a:t>
            </a:r>
          </a:p>
        </p:txBody>
      </p:sp>
      <p:pic>
        <p:nvPicPr>
          <p:cNvPr id="63" name="Picture 62">
            <a:hlinkClick r:id="rId25"/>
            <a:extLst>
              <a:ext uri="{FF2B5EF4-FFF2-40B4-BE49-F238E27FC236}">
                <a16:creationId xmlns:a16="http://schemas.microsoft.com/office/drawing/2014/main" id="{D547D86C-BC2B-41C5-922E-D2042F17D46E}"/>
              </a:ext>
            </a:extLst>
          </p:cNvPr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650" y="276716"/>
            <a:ext cx="1718557" cy="1288918"/>
          </a:xfrm>
          <a:prstGeom prst="rect">
            <a:avLst/>
          </a:prstGeom>
        </p:spPr>
      </p:pic>
      <p:pic>
        <p:nvPicPr>
          <p:cNvPr id="2052" name="Picture 4" descr="C:\Users\Steve Wyborney\Desktop\STEVES Esti-Mystery Clue Toolkit and Templates FALL 2020.jpg">
            <a:hlinkClick r:id="rId24"/>
          </p:cNvPr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79" y="2024471"/>
            <a:ext cx="1263105" cy="94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Steve Wyborney\Desktop\Blog Post Pics and email too\Clipboard Dice.jpg">
            <a:hlinkClick r:id="rId21"/>
          </p:cNvPr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826" y="2024471"/>
            <a:ext cx="1263106" cy="94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DB7E4962-D91C-4B41-9BBC-EC7BD71DF121}"/>
              </a:ext>
            </a:extLst>
          </p:cNvPr>
          <p:cNvSpPr txBox="1"/>
          <p:nvPr/>
        </p:nvSpPr>
        <p:spPr>
          <a:xfrm>
            <a:off x="0" y="0"/>
            <a:ext cx="9144000" cy="2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/>
              <a:t>Daily Resources Posted in the 2021-2022 School Year</a:t>
            </a:r>
          </a:p>
        </p:txBody>
      </p:sp>
    </p:spTree>
    <p:extLst>
      <p:ext uri="{BB962C8B-B14F-4D97-AF65-F5344CB8AC3E}">
        <p14:creationId xmlns:p14="http://schemas.microsoft.com/office/powerpoint/2010/main" val="3848099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3873</TotalTime>
  <Words>714</Words>
  <Application>Microsoft Office PowerPoint</Application>
  <PresentationFormat>On-screen Show (4:3)</PresentationFormat>
  <Paragraphs>227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</cp:lastModifiedBy>
  <cp:revision>119</cp:revision>
  <dcterms:created xsi:type="dcterms:W3CDTF">2020-11-09T02:38:45Z</dcterms:created>
  <dcterms:modified xsi:type="dcterms:W3CDTF">2022-02-18T21:02:02Z</dcterms:modified>
</cp:coreProperties>
</file>