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487" r:id="rId4"/>
    <p:sldId id="260" r:id="rId5"/>
    <p:sldId id="261" r:id="rId6"/>
    <p:sldId id="4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66" autoAdjust="0"/>
    <p:restoredTop sz="94660"/>
  </p:normalViewPr>
  <p:slideViewPr>
    <p:cSldViewPr showGuides="1">
      <p:cViewPr>
        <p:scale>
          <a:sx n="100" d="100"/>
          <a:sy n="100" d="100"/>
        </p:scale>
        <p:origin x="498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tevewyborney.com/2019/09/51-esti-mysteries/" TargetMode="External"/><Relationship Id="rId13" Type="http://schemas.openxmlformats.org/officeDocument/2006/relationships/image" Target="../media/image7.jpeg"/><Relationship Id="rId18" Type="http://schemas.openxmlformats.org/officeDocument/2006/relationships/image" Target="../media/image9.jpeg"/><Relationship Id="rId26" Type="http://schemas.openxmlformats.org/officeDocument/2006/relationships/image" Target="../media/image12.jpeg"/><Relationship Id="rId3" Type="http://schemas.openxmlformats.org/officeDocument/2006/relationships/image" Target="../media/image2.jpeg"/><Relationship Id="rId21" Type="http://schemas.openxmlformats.org/officeDocument/2006/relationships/image" Target="../media/image10.png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893" TargetMode="External"/><Relationship Id="rId17" Type="http://schemas.openxmlformats.org/officeDocument/2006/relationships/hyperlink" Target="https://www.stevewyborney.com/?p=1483" TargetMode="External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hyperlink" Target="https://stevewyborney.com/2021/04/part-4-new-esti-mysteries-and-number-sense-resources-every-day-for-the-rest-of-the-school-year/" TargetMode="External"/><Relationship Id="rId16" Type="http://schemas.openxmlformats.org/officeDocument/2006/relationships/hyperlink" Target="https://stevewyborney.com/2019/02/20-days-of-number-sense-rich-math-talk/" TargetMode="External"/><Relationship Id="rId20" Type="http://schemas.openxmlformats.org/officeDocument/2006/relationships/hyperlink" Target="https://www.youtube.com/c/SteveWyborneyMath/playlists?view=1&amp;sort=da&amp;flow=grid" TargetMode="External"/><Relationship Id="rId29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6.jpeg"/><Relationship Id="rId24" Type="http://schemas.openxmlformats.org/officeDocument/2006/relationships/image" Target="../media/image11.jpe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28" Type="http://schemas.openxmlformats.org/officeDocument/2006/relationships/hyperlink" Target="https://stevewyborney.com/2021/11/150-new-esti-mysteries/" TargetMode="External"/><Relationship Id="rId10" Type="http://schemas.openxmlformats.org/officeDocument/2006/relationships/hyperlink" Target="https://www.stevewyborney.com/?p=1891" TargetMode="External"/><Relationship Id="rId19" Type="http://schemas.openxmlformats.org/officeDocument/2006/relationships/hyperlink" Target="https://stevewyborney.com/2018/04/the-estimation-clipboard/" TargetMode="External"/><Relationship Id="rId4" Type="http://schemas.openxmlformats.org/officeDocument/2006/relationships/hyperlink" Target="https://stevewyborney.com/2021/01/part-2-new-esti-mysteries-and-number-sense-resources-every-day-for-the-rest-of-the-school-year/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www.stevewyborney.com/?p=1028" TargetMode="External"/><Relationship Id="rId22" Type="http://schemas.openxmlformats.org/officeDocument/2006/relationships/hyperlink" Target="https://stevewyborney.com/2020/08/the-multiplication-course-by-steve-wyborney/" TargetMode="External"/><Relationship Id="rId27" Type="http://schemas.openxmlformats.org/officeDocument/2006/relationships/hyperlink" Target="https://stevewyborney.com/2021/10/new-estimation-clipboards/" TargetMode="External"/><Relationship Id="rId30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“Whistles”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E7BA4D7-8C4B-446E-AFD9-3EBD7A7BE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 b="16667"/>
          <a:stretch/>
        </p:blipFill>
        <p:spPr>
          <a:xfrm>
            <a:off x="1905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whistles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1833C74-869A-41F5-82FD-8DF3700F52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 b="16667"/>
          <a:stretch/>
        </p:blipFill>
        <p:spPr>
          <a:xfrm>
            <a:off x="19050" y="0"/>
            <a:ext cx="4572000" cy="685800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F4BD47-4D74-461B-9CAE-88B9B56F3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912095"/>
              </p:ext>
            </p:extLst>
          </p:nvPr>
        </p:nvGraphicFramePr>
        <p:xfrm>
          <a:off x="4038600" y="5029200"/>
          <a:ext cx="47244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93927581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206170650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942261696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247747763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40366031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3972537529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745040027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637898623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264210254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14832839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0266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023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8934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424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3889823-88FF-4D2E-B7E2-F18F232D3299}"/>
              </a:ext>
            </a:extLst>
          </p:cNvPr>
          <p:cNvGraphicFramePr>
            <a:graphicFrameLocks noGrp="1"/>
          </p:cNvGraphicFramePr>
          <p:nvPr/>
        </p:nvGraphicFramePr>
        <p:xfrm>
          <a:off x="4038600" y="5029200"/>
          <a:ext cx="47244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93927581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206170650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942261696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247747763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40366031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3972537529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745040027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637898623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264210254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14832839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0266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023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8934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424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57A5B2F-8235-4DB7-B32F-8881E85CF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50317"/>
              </p:ext>
            </p:extLst>
          </p:nvPr>
        </p:nvGraphicFramePr>
        <p:xfrm>
          <a:off x="4038600" y="5029200"/>
          <a:ext cx="47244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93927581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206170650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942261696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247747763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40366031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3972537529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745040027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637898623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264210254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14832839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0266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023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8934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4248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greater than 20.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There are 3 colors of whistles.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less than 33.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includes the digit 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F680D17-2183-450C-B47C-85A738262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14620"/>
              </p:ext>
            </p:extLst>
          </p:nvPr>
        </p:nvGraphicFramePr>
        <p:xfrm>
          <a:off x="4038600" y="5029200"/>
          <a:ext cx="47244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93927581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206170650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942261696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247747763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40366031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3972537529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745040027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637898623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264210254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14832839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0266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023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8934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4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02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802B93-CB12-48D9-BF77-293395C27D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 b="16667"/>
          <a:stretch/>
        </p:blipFill>
        <p:spPr>
          <a:xfrm>
            <a:off x="1905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6AABB56-0CBB-4A49-A600-543BD3588A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 b="16667"/>
          <a:stretch/>
        </p:blipFill>
        <p:spPr>
          <a:xfrm>
            <a:off x="1905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21 whistles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305" y="2343040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26" y="2343877"/>
            <a:ext cx="1263106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3886192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4858623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80 Cube Conversations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Lessons</a:t>
            </a:r>
            <a:endParaRPr lang="en-US" sz="1100" b="1" dirty="0"/>
          </a:p>
        </p:txBody>
      </p:sp>
      <p:pic>
        <p:nvPicPr>
          <p:cNvPr id="30" name="Picture 29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7839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3858098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4788805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65249" y="4823928"/>
            <a:ext cx="151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20 Fraction 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5953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More Free, Downloadable Resources From Blog Posts</a:t>
            </a:r>
          </a:p>
        </p:txBody>
      </p:sp>
      <p:sp>
        <p:nvSpPr>
          <p:cNvPr id="20" name="TextBox 19">
            <a:hlinkClick r:id="rId16"/>
          </p:cNvPr>
          <p:cNvSpPr txBox="1"/>
          <p:nvPr/>
        </p:nvSpPr>
        <p:spPr>
          <a:xfrm>
            <a:off x="7446040" y="4788806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20 Days of Number Sense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&amp; Rich Math Talk</a:t>
            </a:r>
            <a:endParaRPr lang="en-US" sz="1100" b="1" dirty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3888811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58813" y="4903113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19"/>
              </a:rPr>
              <a:t>The Original 40 Estimation Clipboard Sets</a:t>
            </a:r>
            <a:endParaRPr lang="en-US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60125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20"/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5417451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8"/>
          </p:cNvPr>
          <p:cNvSpPr txBox="1"/>
          <p:nvPr/>
        </p:nvSpPr>
        <p:spPr>
          <a:xfrm>
            <a:off x="393026" y="4800592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rId8"/>
              </a:rPr>
              <a:t>51 </a:t>
            </a:r>
            <a:r>
              <a:rPr lang="en-US" sz="1100" b="1" dirty="0" err="1">
                <a:hlinkClick r:id="rId8"/>
              </a:rPr>
              <a:t>Esti</a:t>
            </a:r>
            <a:r>
              <a:rPr lang="en-US" sz="1100" b="1" dirty="0">
                <a:hlinkClick r:id="rId8"/>
              </a:rPr>
              <a:t>-Mysteries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349895"/>
            <a:ext cx="5257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Multiplication Course (a free course for students and teachers)</a:t>
            </a:r>
          </a:p>
          <a:p>
            <a:r>
              <a:rPr lang="en-US" sz="1100" b="1" dirty="0"/>
              <a:t>140 short videos arranged in playlists to help your students learn about multiplication</a:t>
            </a:r>
          </a:p>
          <a:p>
            <a:r>
              <a:rPr lang="en-US" sz="1100" b="1" dirty="0"/>
              <a:t>For more information read the blog post about The Multiplication Course </a:t>
            </a:r>
            <a:r>
              <a:rPr lang="en-US" sz="1100" b="1" dirty="0">
                <a:hlinkClick r:id="rId22"/>
              </a:rPr>
              <a:t>here</a:t>
            </a:r>
            <a:r>
              <a:rPr lang="en-US" sz="1100" b="1" dirty="0"/>
              <a:t>. </a:t>
            </a:r>
          </a:p>
          <a:p>
            <a:endParaRPr lang="en-US" sz="1100" b="1" dirty="0"/>
          </a:p>
          <a:p>
            <a:r>
              <a:rPr lang="en-US" sz="1100" b="1" dirty="0"/>
              <a:t>To view the course on YouTube: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Click </a:t>
            </a:r>
            <a:r>
              <a:rPr lang="en-US" sz="1200" b="1" dirty="0">
                <a:hlinkClick r:id="rId20"/>
              </a:rPr>
              <a:t>here</a:t>
            </a:r>
            <a:r>
              <a:rPr lang="en-US" sz="1200" b="1" dirty="0"/>
              <a:t> </a:t>
            </a:r>
            <a:r>
              <a:rPr lang="en-US" sz="1100" b="1" dirty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You’ll see all 12 chapters in the course.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Each chapter includes a sequence of lessons for students.</a:t>
            </a:r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79" y="2343877"/>
            <a:ext cx="1263105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323541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November  1 – January 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35940" y="323541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January 11 – February 26 </a:t>
            </a:r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637" y="2343039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5056278" y="323541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March 1 – April 16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68216" y="323541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April 19 – May 28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2875AF-09AC-4587-87D6-9C191C5F9582}"/>
              </a:ext>
            </a:extLst>
          </p:cNvPr>
          <p:cNvSpPr txBox="1"/>
          <p:nvPr/>
        </p:nvSpPr>
        <p:spPr>
          <a:xfrm>
            <a:off x="0" y="1996521"/>
            <a:ext cx="7884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2020-2021</a:t>
            </a:r>
            <a:r>
              <a:rPr lang="en-US" sz="1400" b="1" dirty="0"/>
              <a:t> “New </a:t>
            </a:r>
            <a:r>
              <a:rPr lang="en-US" sz="1400" b="1" dirty="0" err="1"/>
              <a:t>Esti</a:t>
            </a:r>
            <a:r>
              <a:rPr lang="en-US" sz="1400" b="1" dirty="0"/>
              <a:t>-Mysteries and Number Sense Resources Every Day for the Rest of the School Year”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C72D34-4448-4691-816D-BA6D6D312D23}"/>
              </a:ext>
            </a:extLst>
          </p:cNvPr>
          <p:cNvCxnSpPr/>
          <p:nvPr/>
        </p:nvCxnSpPr>
        <p:spPr>
          <a:xfrm>
            <a:off x="0" y="1898182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9984F25-DCC5-418E-AB32-006FFDE72FA8}"/>
              </a:ext>
            </a:extLst>
          </p:cNvPr>
          <p:cNvSpPr txBox="1"/>
          <p:nvPr/>
        </p:nvSpPr>
        <p:spPr>
          <a:xfrm>
            <a:off x="4713586" y="655804"/>
            <a:ext cx="2451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7"/>
              </a:rPr>
              <a:t>More Estimation Clipboards</a:t>
            </a:r>
            <a:r>
              <a:rPr lang="en-US" sz="1400" b="1" dirty="0"/>
              <a:t>.”</a:t>
            </a:r>
          </a:p>
        </p:txBody>
      </p:sp>
      <p:pic>
        <p:nvPicPr>
          <p:cNvPr id="8" name="Picture 7">
            <a:hlinkClick r:id="rId28"/>
            <a:extLst>
              <a:ext uri="{FF2B5EF4-FFF2-40B4-BE49-F238E27FC236}">
                <a16:creationId xmlns:a16="http://schemas.microsoft.com/office/drawing/2014/main" id="{7D099C77-1566-4042-A8D8-788E24872B43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36" y="276229"/>
            <a:ext cx="1722168" cy="1291626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6C7E5E2D-79A1-46C6-9194-A313E43024E8}"/>
              </a:ext>
            </a:extLst>
          </p:cNvPr>
          <p:cNvSpPr txBox="1"/>
          <p:nvPr/>
        </p:nvSpPr>
        <p:spPr>
          <a:xfrm>
            <a:off x="15848" y="665185"/>
            <a:ext cx="212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8"/>
              </a:rPr>
              <a:t>150 New </a:t>
            </a:r>
            <a:r>
              <a:rPr lang="en-US" sz="1400" b="1" dirty="0" err="1">
                <a:hlinkClick r:id="rId28"/>
              </a:rPr>
              <a:t>Esti</a:t>
            </a:r>
            <a:r>
              <a:rPr lang="en-US" sz="1400" b="1" dirty="0">
                <a:hlinkClick r:id="rId28"/>
              </a:rPr>
              <a:t>-Mysteries</a:t>
            </a:r>
            <a:r>
              <a:rPr lang="en-US" sz="1400" b="1" dirty="0"/>
              <a:t>.”</a:t>
            </a:r>
          </a:p>
        </p:txBody>
      </p:sp>
      <p:pic>
        <p:nvPicPr>
          <p:cNvPr id="7" name="Picture 6">
            <a:hlinkClick r:id="rId27"/>
            <a:extLst>
              <a:ext uri="{FF2B5EF4-FFF2-40B4-BE49-F238E27FC236}">
                <a16:creationId xmlns:a16="http://schemas.microsoft.com/office/drawing/2014/main" id="{C2C2E47C-101A-4B9A-9252-F78B18F0103C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0" y="276716"/>
            <a:ext cx="1718557" cy="128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3861</TotalTime>
  <Words>677</Words>
  <Application>Microsoft Office PowerPoint</Application>
  <PresentationFormat>On-screen Show (4:3)</PresentationFormat>
  <Paragraphs>231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</cp:lastModifiedBy>
  <cp:revision>107</cp:revision>
  <dcterms:created xsi:type="dcterms:W3CDTF">2020-11-09T02:38:45Z</dcterms:created>
  <dcterms:modified xsi:type="dcterms:W3CDTF">2021-11-13T23:30:33Z</dcterms:modified>
</cp:coreProperties>
</file>