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4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09" autoAdjust="0"/>
    <p:restoredTop sz="94660"/>
  </p:normalViewPr>
  <p:slideViewPr>
    <p:cSldViewPr showGuides="1">
      <p:cViewPr>
        <p:scale>
          <a:sx n="68" d="100"/>
          <a:sy n="68" d="100"/>
        </p:scale>
        <p:origin x="2124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tevewyborney.com/2019/09/51-esti-mysteries/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9.jpeg"/><Relationship Id="rId26" Type="http://schemas.openxmlformats.org/officeDocument/2006/relationships/image" Target="../media/image12.jpeg"/><Relationship Id="rId3" Type="http://schemas.openxmlformats.org/officeDocument/2006/relationships/image" Target="../media/image2.jpeg"/><Relationship Id="rId21" Type="http://schemas.openxmlformats.org/officeDocument/2006/relationships/image" Target="../media/image10.png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893" TargetMode="External"/><Relationship Id="rId17" Type="http://schemas.openxmlformats.org/officeDocument/2006/relationships/hyperlink" Target="https://www.stevewyborney.com/?p=1483" TargetMode="External"/><Relationship Id="rId25" Type="http://schemas.openxmlformats.org/officeDocument/2006/relationships/hyperlink" Target="https://stevewyborney.com/2021/03/part-3-new-esti-mysteries-and-number-sense-resources-every-day-for-the-rest-of-the-school-year/" TargetMode="External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hyperlink" Target="https://stevewyborney.com/2019/02/20-days-of-number-sense-rich-math-talk/" TargetMode="External"/><Relationship Id="rId20" Type="http://schemas.openxmlformats.org/officeDocument/2006/relationships/hyperlink" Target="https://www.youtube.com/c/SteveWyborneyMath/playlists?view=1&amp;sort=da&amp;flow=grid" TargetMode="External"/><Relationship Id="rId2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6.jpeg"/><Relationship Id="rId24" Type="http://schemas.openxmlformats.org/officeDocument/2006/relationships/image" Target="../media/image11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hyperlink" Target="https://stevewyborney.com/2020/11/new-esti-mysteries-and-number-sense-resources-every-day-for-the-rest-of-the-school-year/" TargetMode="External"/><Relationship Id="rId28" Type="http://schemas.openxmlformats.org/officeDocument/2006/relationships/hyperlink" Target="https://stevewyborney.com/2021/11/150-new-esti-mysteries/" TargetMode="External"/><Relationship Id="rId10" Type="http://schemas.openxmlformats.org/officeDocument/2006/relationships/hyperlink" Target="https://www.stevewyborney.com/?p=1891" TargetMode="External"/><Relationship Id="rId19" Type="http://schemas.openxmlformats.org/officeDocument/2006/relationships/hyperlink" Target="https://stevewyborney.com/2018/04/the-estimation-clipboard/" TargetMode="External"/><Relationship Id="rId4" Type="http://schemas.openxmlformats.org/officeDocument/2006/relationships/hyperlink" Target="https://stevewyborney.com/2021/01/part-2-new-esti-mysteries-and-number-sense-resources-every-day-for-the-rest-of-the-school-year/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stevewyborney.com/?p=1028" TargetMode="External"/><Relationship Id="rId22" Type="http://schemas.openxmlformats.org/officeDocument/2006/relationships/hyperlink" Target="https://stevewyborney.com/2020/08/the-multiplication-course-by-steve-wyborney/" TargetMode="External"/><Relationship Id="rId27" Type="http://schemas.openxmlformats.org/officeDocument/2006/relationships/hyperlink" Target="https://stevewyborney.com/2021/10/new-estimation-clipboards/" TargetMode="External"/><Relationship Id="rId30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“Capsules”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69519D3-81D3-4483-A6BC-7AB86267B2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" r="57500" b="9333"/>
          <a:stretch/>
        </p:blipFill>
        <p:spPr>
          <a:xfrm>
            <a:off x="0" y="1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capsules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bowl?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F65F57E-3148-4FED-9803-729230A92C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" r="57500" b="9333"/>
          <a:stretch/>
        </p:blipFill>
        <p:spPr>
          <a:xfrm>
            <a:off x="0" y="1"/>
            <a:ext cx="457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more than 18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and less than 28.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20 or 21.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Look at the die.  The answer does not include the digits 4, 5, or 6.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22 or 23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87E86A-E08A-4993-99CE-D9DF79612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7466"/>
              </p:ext>
            </p:extLst>
          </p:nvPr>
        </p:nvGraphicFramePr>
        <p:xfrm>
          <a:off x="152400" y="5105400"/>
          <a:ext cx="4572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234220117"/>
                    </a:ext>
                  </a:extLst>
                </a:gridCol>
                <a:gridCol w="408944">
                  <a:extLst>
                    <a:ext uri="{9D8B030D-6E8A-4147-A177-3AD203B41FA5}">
                      <a16:colId xmlns:a16="http://schemas.microsoft.com/office/drawing/2014/main" val="1571063150"/>
                    </a:ext>
                  </a:extLst>
                </a:gridCol>
                <a:gridCol w="505456">
                  <a:extLst>
                    <a:ext uri="{9D8B030D-6E8A-4147-A177-3AD203B41FA5}">
                      <a16:colId xmlns:a16="http://schemas.microsoft.com/office/drawing/2014/main" val="119200787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7182194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365729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4418821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006122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112111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936428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4327216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7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649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62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E0B5838-E760-4283-8C60-532564E74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0825"/>
              </p:ext>
            </p:extLst>
          </p:nvPr>
        </p:nvGraphicFramePr>
        <p:xfrm>
          <a:off x="152400" y="5105400"/>
          <a:ext cx="4572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234220117"/>
                    </a:ext>
                  </a:extLst>
                </a:gridCol>
                <a:gridCol w="408944">
                  <a:extLst>
                    <a:ext uri="{9D8B030D-6E8A-4147-A177-3AD203B41FA5}">
                      <a16:colId xmlns:a16="http://schemas.microsoft.com/office/drawing/2014/main" val="1571063150"/>
                    </a:ext>
                  </a:extLst>
                </a:gridCol>
                <a:gridCol w="505456">
                  <a:extLst>
                    <a:ext uri="{9D8B030D-6E8A-4147-A177-3AD203B41FA5}">
                      <a16:colId xmlns:a16="http://schemas.microsoft.com/office/drawing/2014/main" val="119200787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7182194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365729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4418821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006122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112111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936428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4327216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7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649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62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F7413CD-E37D-4A8F-89FE-667FCA9B2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43946"/>
              </p:ext>
            </p:extLst>
          </p:nvPr>
        </p:nvGraphicFramePr>
        <p:xfrm>
          <a:off x="152400" y="5105400"/>
          <a:ext cx="4572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234220117"/>
                    </a:ext>
                  </a:extLst>
                </a:gridCol>
                <a:gridCol w="408944">
                  <a:extLst>
                    <a:ext uri="{9D8B030D-6E8A-4147-A177-3AD203B41FA5}">
                      <a16:colId xmlns:a16="http://schemas.microsoft.com/office/drawing/2014/main" val="1571063150"/>
                    </a:ext>
                  </a:extLst>
                </a:gridCol>
                <a:gridCol w="505456">
                  <a:extLst>
                    <a:ext uri="{9D8B030D-6E8A-4147-A177-3AD203B41FA5}">
                      <a16:colId xmlns:a16="http://schemas.microsoft.com/office/drawing/2014/main" val="119200787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7182194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365729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4418821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006122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112111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936428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4327216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7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649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62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152F11A-44A0-442A-887A-3E492EA12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87625"/>
              </p:ext>
            </p:extLst>
          </p:nvPr>
        </p:nvGraphicFramePr>
        <p:xfrm>
          <a:off x="152400" y="5105400"/>
          <a:ext cx="4572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234220117"/>
                    </a:ext>
                  </a:extLst>
                </a:gridCol>
                <a:gridCol w="408944">
                  <a:extLst>
                    <a:ext uri="{9D8B030D-6E8A-4147-A177-3AD203B41FA5}">
                      <a16:colId xmlns:a16="http://schemas.microsoft.com/office/drawing/2014/main" val="1571063150"/>
                    </a:ext>
                  </a:extLst>
                </a:gridCol>
                <a:gridCol w="505456">
                  <a:extLst>
                    <a:ext uri="{9D8B030D-6E8A-4147-A177-3AD203B41FA5}">
                      <a16:colId xmlns:a16="http://schemas.microsoft.com/office/drawing/2014/main" val="119200787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7182194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365729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4418821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006122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112111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936428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4327216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7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649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62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8C9678C-0D86-470A-B7D0-32C150E55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348157"/>
              </p:ext>
            </p:extLst>
          </p:nvPr>
        </p:nvGraphicFramePr>
        <p:xfrm>
          <a:off x="152400" y="5105400"/>
          <a:ext cx="4572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4234220117"/>
                    </a:ext>
                  </a:extLst>
                </a:gridCol>
                <a:gridCol w="408944">
                  <a:extLst>
                    <a:ext uri="{9D8B030D-6E8A-4147-A177-3AD203B41FA5}">
                      <a16:colId xmlns:a16="http://schemas.microsoft.com/office/drawing/2014/main" val="1571063150"/>
                    </a:ext>
                  </a:extLst>
                </a:gridCol>
                <a:gridCol w="505456">
                  <a:extLst>
                    <a:ext uri="{9D8B030D-6E8A-4147-A177-3AD203B41FA5}">
                      <a16:colId xmlns:a16="http://schemas.microsoft.com/office/drawing/2014/main" val="119200787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7182194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3657299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4418821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006122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5112111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9364286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4327216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57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6491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8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2491F4-9A48-4ED3-8C84-9B24D3C681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" r="57500" b="9333"/>
          <a:stretch/>
        </p:blipFill>
        <p:spPr>
          <a:xfrm>
            <a:off x="0" y="1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19 capsules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BD2C5A-2DC2-4CEE-90E7-870828520A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7" r="57500" b="9333"/>
          <a:stretch/>
        </p:blipFill>
        <p:spPr>
          <a:xfrm>
            <a:off x="0" y="1"/>
            <a:ext cx="457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305" y="2343040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26" y="2343877"/>
            <a:ext cx="1263106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3886192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4858623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7839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3858098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478880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65249" y="4823928"/>
            <a:ext cx="151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20 Fraction 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5953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6"/>
          </p:cNvPr>
          <p:cNvSpPr txBox="1"/>
          <p:nvPr/>
        </p:nvSpPr>
        <p:spPr>
          <a:xfrm>
            <a:off x="7446040" y="4788806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3888811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58813" y="4903113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9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0125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20"/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5417451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8"/>
          </p:cNvPr>
          <p:cNvSpPr txBox="1"/>
          <p:nvPr/>
        </p:nvSpPr>
        <p:spPr>
          <a:xfrm>
            <a:off x="393026" y="4800592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8"/>
              </a:rPr>
              <a:t>51 </a:t>
            </a:r>
            <a:r>
              <a:rPr lang="en-US" sz="1100" b="1" dirty="0" err="1">
                <a:hlinkClick r:id="rId8"/>
              </a:rPr>
              <a:t>Esti</a:t>
            </a:r>
            <a:r>
              <a:rPr lang="en-US" sz="1100" b="1" dirty="0">
                <a:hlinkClick r:id="rId8"/>
              </a:rPr>
              <a:t>-Mysteries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49895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Multiplication Course (a free course for students and teachers)</a:t>
            </a:r>
          </a:p>
          <a:p>
            <a:r>
              <a:rPr lang="en-US" sz="1100" b="1" dirty="0"/>
              <a:t>140 short videos arranged in playlists to help your students learn about multiplication</a:t>
            </a:r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22"/>
              </a:rPr>
              <a:t>here</a:t>
            </a:r>
            <a:r>
              <a:rPr lang="en-US" sz="1100" b="1" dirty="0"/>
              <a:t>. </a:t>
            </a:r>
          </a:p>
          <a:p>
            <a:endParaRPr lang="en-US" sz="1100" b="1" dirty="0"/>
          </a:p>
          <a:p>
            <a:r>
              <a:rPr lang="en-US" sz="1100" b="1" dirty="0"/>
              <a:t>To view the course on YouTube: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20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Each chapter includes a sequence of lessons for students.</a:t>
            </a:r>
          </a:p>
        </p:txBody>
      </p:sp>
      <p:pic>
        <p:nvPicPr>
          <p:cNvPr id="2052" name="Picture 4" descr="C:\Users\Steve Wyborney\Desktop\STEVES Esti-Mystery Clue Toolkit and Templates FALL 2020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79" y="2343877"/>
            <a:ext cx="1263105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323541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November  1 – January 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35940" y="323541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January 11 – February 26 </a:t>
            </a:r>
          </a:p>
        </p:txBody>
      </p:sp>
      <p:pic>
        <p:nvPicPr>
          <p:cNvPr id="3" name="Picture 2" descr="C:\Users\Steve Wyborney\Desktop\Blog Post Pics and email too\Part 3 Feature Pic.jpg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637" y="2343039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5056278" y="323541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March 1 – April 16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8216" y="323541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April 19 – May 28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875AF-09AC-4587-87D6-9C191C5F9582}"/>
              </a:ext>
            </a:extLst>
          </p:cNvPr>
          <p:cNvSpPr txBox="1"/>
          <p:nvPr/>
        </p:nvSpPr>
        <p:spPr>
          <a:xfrm>
            <a:off x="0" y="1996521"/>
            <a:ext cx="7884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2020-2021</a:t>
            </a:r>
            <a:r>
              <a:rPr lang="en-US" sz="1400" b="1" dirty="0"/>
              <a:t> “New </a:t>
            </a:r>
            <a:r>
              <a:rPr lang="en-US" sz="1400" b="1" dirty="0" err="1"/>
              <a:t>Esti</a:t>
            </a:r>
            <a:r>
              <a:rPr lang="en-US" sz="1400" b="1" dirty="0"/>
              <a:t>-Mysteries and Number Sense Resources Every Day for the Rest of the School Year”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C72D34-4448-4691-816D-BA6D6D312D23}"/>
              </a:ext>
            </a:extLst>
          </p:cNvPr>
          <p:cNvCxnSpPr/>
          <p:nvPr/>
        </p:nvCxnSpPr>
        <p:spPr>
          <a:xfrm>
            <a:off x="0" y="1898182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99984F25-DCC5-418E-AB32-006FFDE72FA8}"/>
              </a:ext>
            </a:extLst>
          </p:cNvPr>
          <p:cNvSpPr txBox="1"/>
          <p:nvPr/>
        </p:nvSpPr>
        <p:spPr>
          <a:xfrm>
            <a:off x="4713586" y="655804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7"/>
              </a:rPr>
              <a:t>More Estimation Clipboards</a:t>
            </a:r>
            <a:r>
              <a:rPr lang="en-US" sz="1400" b="1" dirty="0"/>
              <a:t>.”</a:t>
            </a:r>
          </a:p>
        </p:txBody>
      </p:sp>
      <p:pic>
        <p:nvPicPr>
          <p:cNvPr id="8" name="Picture 7">
            <a:hlinkClick r:id="rId28"/>
            <a:extLst>
              <a:ext uri="{FF2B5EF4-FFF2-40B4-BE49-F238E27FC236}">
                <a16:creationId xmlns:a16="http://schemas.microsoft.com/office/drawing/2014/main" id="{7D099C77-1566-4042-A8D8-788E24872B4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36" y="276229"/>
            <a:ext cx="1722168" cy="129162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6C7E5E2D-79A1-46C6-9194-A313E43024E8}"/>
              </a:ext>
            </a:extLst>
          </p:cNvPr>
          <p:cNvSpPr txBox="1"/>
          <p:nvPr/>
        </p:nvSpPr>
        <p:spPr>
          <a:xfrm>
            <a:off x="15848" y="665185"/>
            <a:ext cx="212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8"/>
              </a:rPr>
              <a:t>150 New </a:t>
            </a:r>
            <a:r>
              <a:rPr lang="en-US" sz="1400" b="1" dirty="0" err="1">
                <a:hlinkClick r:id="rId28"/>
              </a:rPr>
              <a:t>Esti</a:t>
            </a:r>
            <a:r>
              <a:rPr lang="en-US" sz="1400" b="1" dirty="0">
                <a:hlinkClick r:id="rId28"/>
              </a:rPr>
              <a:t>-Mysteries</a:t>
            </a:r>
            <a:r>
              <a:rPr lang="en-US" sz="1400" b="1" dirty="0"/>
              <a:t>.”</a:t>
            </a:r>
          </a:p>
        </p:txBody>
      </p:sp>
      <p:pic>
        <p:nvPicPr>
          <p:cNvPr id="7" name="Picture 6">
            <a:hlinkClick r:id="rId27"/>
            <a:extLst>
              <a:ext uri="{FF2B5EF4-FFF2-40B4-BE49-F238E27FC236}">
                <a16:creationId xmlns:a16="http://schemas.microsoft.com/office/drawing/2014/main" id="{C2C2E47C-101A-4B9A-9252-F78B18F0103C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76716"/>
            <a:ext cx="1718557" cy="12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690</Words>
  <Application>Microsoft Office PowerPoint</Application>
  <PresentationFormat>On-screen Show (4:3)</PresentationFormat>
  <Paragraphs>225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107</cp:revision>
  <dcterms:created xsi:type="dcterms:W3CDTF">2020-11-09T02:38:45Z</dcterms:created>
  <dcterms:modified xsi:type="dcterms:W3CDTF">2021-11-13T20:54:01Z</dcterms:modified>
</cp:coreProperties>
</file>