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0" r:id="rId8"/>
    <p:sldId id="491" r:id="rId9"/>
    <p:sldId id="492" r:id="rId10"/>
    <p:sldId id="493" r:id="rId11"/>
    <p:sldId id="494" r:id="rId12"/>
    <p:sldId id="495" r:id="rId13"/>
    <p:sldId id="496" r:id="rId14"/>
    <p:sldId id="497" r:id="rId15"/>
    <p:sldId id="498" r:id="rId16"/>
    <p:sldId id="503" r:id="rId17"/>
    <p:sldId id="500" r:id="rId18"/>
    <p:sldId id="501" r:id="rId19"/>
    <p:sldId id="50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FF000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p:scale>
          <a:sx n="110" d="100"/>
          <a:sy n="110" d="100"/>
        </p:scale>
        <p:origin x="1086" y="6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11/13/2021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11/13/2021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11/13/2021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11/13/2021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11/13/2021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stevewyborney.com/2019/09/51-esti-mysteries/" TargetMode="External"/><Relationship Id="rId13" Type="http://schemas.openxmlformats.org/officeDocument/2006/relationships/image" Target="../media/image7.jpeg"/><Relationship Id="rId18" Type="http://schemas.openxmlformats.org/officeDocument/2006/relationships/image" Target="../media/image9.jpeg"/><Relationship Id="rId26" Type="http://schemas.openxmlformats.org/officeDocument/2006/relationships/image" Target="../media/image12.jpeg"/><Relationship Id="rId3" Type="http://schemas.openxmlformats.org/officeDocument/2006/relationships/image" Target="../media/image2.jpeg"/><Relationship Id="rId21" Type="http://schemas.openxmlformats.org/officeDocument/2006/relationships/image" Target="../media/image10.png"/><Relationship Id="rId7" Type="http://schemas.openxmlformats.org/officeDocument/2006/relationships/image" Target="../media/image4.jpeg"/><Relationship Id="rId12" Type="http://schemas.openxmlformats.org/officeDocument/2006/relationships/hyperlink" Target="http://www.stevewyborney.com/?p=893" TargetMode="External"/><Relationship Id="rId17" Type="http://schemas.openxmlformats.org/officeDocument/2006/relationships/hyperlink" Target="https://www.stevewyborney.com/?p=1483" TargetMode="External"/><Relationship Id="rId25" Type="http://schemas.openxmlformats.org/officeDocument/2006/relationships/hyperlink" Target="https://stevewyborney.com/2021/03/part-3-new-esti-mysteries-and-number-sense-resources-every-day-for-the-rest-of-the-school-year/"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hyperlink" Target="https://stevewyborney.com/2019/02/20-days-of-number-sense-rich-math-talk/" TargetMode="External"/><Relationship Id="rId20" Type="http://schemas.openxmlformats.org/officeDocument/2006/relationships/hyperlink" Target="https://www.youtube.com/c/SteveWyborneyMath/playlists?view=1&amp;sort=da&amp;flow=grid" TargetMode="External"/><Relationship Id="rId29"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www.stevewyborney.com/?p=1253" TargetMode="External"/><Relationship Id="rId11" Type="http://schemas.openxmlformats.org/officeDocument/2006/relationships/image" Target="../media/image6.jpeg"/><Relationship Id="rId24" Type="http://schemas.openxmlformats.org/officeDocument/2006/relationships/image" Target="../media/image11.jpeg"/><Relationship Id="rId5" Type="http://schemas.openxmlformats.org/officeDocument/2006/relationships/image" Target="../media/image3.jpeg"/><Relationship Id="rId15" Type="http://schemas.openxmlformats.org/officeDocument/2006/relationships/image" Target="../media/image8.jpeg"/><Relationship Id="rId23" Type="http://schemas.openxmlformats.org/officeDocument/2006/relationships/hyperlink" Target="https://stevewyborney.com/2020/11/new-esti-mysteries-and-number-sense-resources-every-day-for-the-rest-of-the-school-year/" TargetMode="External"/><Relationship Id="rId28" Type="http://schemas.openxmlformats.org/officeDocument/2006/relationships/hyperlink" Target="https://stevewyborney.com/2021/11/150-new-esti-mysteries/" TargetMode="External"/><Relationship Id="rId10" Type="http://schemas.openxmlformats.org/officeDocument/2006/relationships/hyperlink" Target="https://www.stevewyborney.com/?p=1891" TargetMode="External"/><Relationship Id="rId19" Type="http://schemas.openxmlformats.org/officeDocument/2006/relationships/hyperlink" Target="https://stevewyborney.com/2018/04/the-estimation-clipboard/" TargetMode="External"/><Relationship Id="rId4" Type="http://schemas.openxmlformats.org/officeDocument/2006/relationships/hyperlink" Target="https://stevewyborney.com/2021/01/part-2-new-esti-mysteries-and-number-sense-resources-every-day-for-the-rest-of-the-school-year/" TargetMode="External"/><Relationship Id="rId9" Type="http://schemas.openxmlformats.org/officeDocument/2006/relationships/image" Target="../media/image5.jpeg"/><Relationship Id="rId14" Type="http://schemas.openxmlformats.org/officeDocument/2006/relationships/hyperlink" Target="http://www.stevewyborney.com/?p=1028" TargetMode="External"/><Relationship Id="rId22" Type="http://schemas.openxmlformats.org/officeDocument/2006/relationships/hyperlink" Target="https://stevewyborney.com/2020/08/the-multiplication-course-by-steve-wyborney/" TargetMode="External"/><Relationship Id="rId27" Type="http://schemas.openxmlformats.org/officeDocument/2006/relationships/hyperlink" Target="https://stevewyborney.com/2021/10/new-estimation-clipboards/" TargetMode="External"/><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0470FEA5-14B8-4B34-AE71-D6B95A1AB154}"/>
              </a:ext>
            </a:extLst>
          </p:cNvPr>
          <p:cNvPicPr>
            <a:picLocks noChangeAspect="1"/>
          </p:cNvPicPr>
          <p:nvPr/>
        </p:nvPicPr>
        <p:blipFill rotWithShape="1">
          <a:blip r:embed="rId2">
            <a:extLst>
              <a:ext uri="{28A0092B-C50C-407E-A947-70E740481C1C}">
                <a14:useLocalDpi xmlns:a14="http://schemas.microsoft.com/office/drawing/2010/main" val="0"/>
              </a:ext>
            </a:extLst>
          </a:blip>
          <a:srcRect t="10683" r="58333" b="16667"/>
          <a:stretch/>
        </p:blipFill>
        <p:spPr>
          <a:xfrm>
            <a:off x="381000" y="0"/>
            <a:ext cx="3962400" cy="51816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a 2-digit number </a:t>
            </a:r>
          </a:p>
          <a:p>
            <a:pPr algn="ctr"/>
            <a:r>
              <a:rPr lang="en-US" sz="2000" b="1" dirty="0">
                <a:solidFill>
                  <a:schemeClr val="tx1"/>
                </a:solidFill>
              </a:rPr>
              <a:t>that is 1 less than a multiple of 9.</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not a multiple of 4.</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7.</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5 is not a factor of the answer.</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a prime number.</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E7B84BAC-C72E-4775-924E-21C748291315}"/>
              </a:ext>
            </a:extLst>
          </p:cNvPr>
          <p:cNvGraphicFramePr>
            <a:graphicFrameLocks noGrp="1"/>
          </p:cNvGraphicFramePr>
          <p:nvPr>
            <p:extLst>
              <p:ext uri="{D42A27DB-BD31-4B8C-83A1-F6EECF244321}">
                <p14:modId xmlns:p14="http://schemas.microsoft.com/office/powerpoint/2010/main" val="2887842429"/>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9297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E0E9CD6-68CF-4477-BD55-A969BBF5899F}"/>
              </a:ext>
            </a:extLst>
          </p:cNvPr>
          <p:cNvPicPr>
            <a:picLocks noChangeAspect="1"/>
          </p:cNvPicPr>
          <p:nvPr/>
        </p:nvPicPr>
        <p:blipFill rotWithShape="1">
          <a:blip r:embed="rId2">
            <a:extLst>
              <a:ext uri="{28A0092B-C50C-407E-A947-70E740481C1C}">
                <a14:useLocalDpi xmlns:a14="http://schemas.microsoft.com/office/drawing/2010/main" val="0"/>
              </a:ext>
            </a:extLst>
          </a:blip>
          <a:srcRect r="58333" b="16667"/>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68535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534FA80-9BCC-45E7-959D-F9207BFB2158}"/>
              </a:ext>
            </a:extLst>
          </p:cNvPr>
          <p:cNvPicPr>
            <a:picLocks noChangeAspect="1"/>
          </p:cNvPicPr>
          <p:nvPr/>
        </p:nvPicPr>
        <p:blipFill rotWithShape="1">
          <a:blip r:embed="rId2">
            <a:extLst>
              <a:ext uri="{28A0092B-C50C-407E-A947-70E740481C1C}">
                <a14:useLocalDpi xmlns:a14="http://schemas.microsoft.com/office/drawing/2010/main" val="0"/>
              </a:ext>
            </a:extLst>
          </a:blip>
          <a:srcRect r="58333" b="16667"/>
          <a:stretch/>
        </p:blipFill>
        <p:spPr>
          <a:xfrm>
            <a:off x="0"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62 whistles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9310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2140589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“Multiple Whistles”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73474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whistles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pic>
        <p:nvPicPr>
          <p:cNvPr id="9" name="Picture 8">
            <a:extLst>
              <a:ext uri="{FF2B5EF4-FFF2-40B4-BE49-F238E27FC236}">
                <a16:creationId xmlns:a16="http://schemas.microsoft.com/office/drawing/2014/main" id="{CD5277FB-6F0D-4FCB-B642-4E3434A5E616}"/>
              </a:ext>
            </a:extLst>
          </p:cNvPr>
          <p:cNvPicPr>
            <a:picLocks noChangeAspect="1"/>
          </p:cNvPicPr>
          <p:nvPr/>
        </p:nvPicPr>
        <p:blipFill rotWithShape="1">
          <a:blip r:embed="rId3">
            <a:extLst>
              <a:ext uri="{28A0092B-C50C-407E-A947-70E740481C1C}">
                <a14:useLocalDpi xmlns:a14="http://schemas.microsoft.com/office/drawing/2010/main" val="0"/>
              </a:ext>
            </a:extLst>
          </a:blip>
          <a:srcRect r="58333"/>
          <a:stretch/>
        </p:blipFill>
        <p:spPr>
          <a:xfrm>
            <a:off x="0" y="0"/>
            <a:ext cx="3810000" cy="6858000"/>
          </a:xfrm>
          <a:prstGeom prst="rect">
            <a:avLst/>
          </a:prstGeom>
        </p:spPr>
      </p:pic>
    </p:spTree>
    <p:extLst>
      <p:ext uri="{BB962C8B-B14F-4D97-AF65-F5344CB8AC3E}">
        <p14:creationId xmlns:p14="http://schemas.microsoft.com/office/powerpoint/2010/main" val="327583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0470FEA5-14B8-4B34-AE71-D6B95A1AB154}"/>
              </a:ext>
            </a:extLst>
          </p:cNvPr>
          <p:cNvPicPr>
            <a:picLocks noChangeAspect="1"/>
          </p:cNvPicPr>
          <p:nvPr/>
        </p:nvPicPr>
        <p:blipFill rotWithShape="1">
          <a:blip r:embed="rId2">
            <a:extLst>
              <a:ext uri="{28A0092B-C50C-407E-A947-70E740481C1C}">
                <a14:useLocalDpi xmlns:a14="http://schemas.microsoft.com/office/drawing/2010/main" val="0"/>
              </a:ext>
            </a:extLst>
          </a:blip>
          <a:srcRect t="10683" r="58333" b="16667"/>
          <a:stretch/>
        </p:blipFill>
        <p:spPr>
          <a:xfrm>
            <a:off x="381000" y="0"/>
            <a:ext cx="3962400" cy="51816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a 2-digit number </a:t>
            </a:r>
          </a:p>
          <a:p>
            <a:pPr algn="ctr"/>
            <a:r>
              <a:rPr lang="en-US" sz="2000" b="1" dirty="0">
                <a:solidFill>
                  <a:schemeClr val="tx1"/>
                </a:solidFill>
              </a:rPr>
              <a:t>that is 1 less than a multiple of 9.</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not a multiple of 4.</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7.</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5 is not a factor of the answer.</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a prime number.</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E7B84BAC-C72E-4775-924E-21C748291315}"/>
              </a:ext>
            </a:extLst>
          </p:cNvPr>
          <p:cNvGraphicFramePr>
            <a:graphicFrameLocks noGrp="1"/>
          </p:cNvGraphicFramePr>
          <p:nvPr>
            <p:extLst>
              <p:ext uri="{D42A27DB-BD31-4B8C-83A1-F6EECF244321}">
                <p14:modId xmlns:p14="http://schemas.microsoft.com/office/powerpoint/2010/main" val="3169583199"/>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20" name="Table 19">
            <a:extLst>
              <a:ext uri="{FF2B5EF4-FFF2-40B4-BE49-F238E27FC236}">
                <a16:creationId xmlns:a16="http://schemas.microsoft.com/office/drawing/2014/main" id="{D0711B32-603E-4C09-8EF9-908018CE67C3}"/>
              </a:ext>
            </a:extLst>
          </p:cNvPr>
          <p:cNvGraphicFramePr>
            <a:graphicFrameLocks noGrp="1"/>
          </p:cNvGraphicFramePr>
          <p:nvPr>
            <p:extLst>
              <p:ext uri="{D42A27DB-BD31-4B8C-83A1-F6EECF244321}">
                <p14:modId xmlns:p14="http://schemas.microsoft.com/office/powerpoint/2010/main" val="2527814504"/>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graphicFrame>
        <p:nvGraphicFramePr>
          <p:cNvPr id="21" name="Table 20">
            <a:extLst>
              <a:ext uri="{FF2B5EF4-FFF2-40B4-BE49-F238E27FC236}">
                <a16:creationId xmlns:a16="http://schemas.microsoft.com/office/drawing/2014/main" id="{0738A9CF-9FF5-4B09-9AF9-F9D61FD97230}"/>
              </a:ext>
            </a:extLst>
          </p:cNvPr>
          <p:cNvGraphicFramePr>
            <a:graphicFrameLocks noGrp="1"/>
          </p:cNvGraphicFramePr>
          <p:nvPr>
            <p:extLst>
              <p:ext uri="{D42A27DB-BD31-4B8C-83A1-F6EECF244321}">
                <p14:modId xmlns:p14="http://schemas.microsoft.com/office/powerpoint/2010/main" val="3799112391"/>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graphicFrame>
        <p:nvGraphicFramePr>
          <p:cNvPr id="22" name="Table 21">
            <a:extLst>
              <a:ext uri="{FF2B5EF4-FFF2-40B4-BE49-F238E27FC236}">
                <a16:creationId xmlns:a16="http://schemas.microsoft.com/office/drawing/2014/main" id="{31BDFD63-CAF4-4333-B14F-338C77EEBB79}"/>
              </a:ext>
            </a:extLst>
          </p:cNvPr>
          <p:cNvGraphicFramePr>
            <a:graphicFrameLocks noGrp="1"/>
          </p:cNvGraphicFramePr>
          <p:nvPr>
            <p:extLst>
              <p:ext uri="{D42A27DB-BD31-4B8C-83A1-F6EECF244321}">
                <p14:modId xmlns:p14="http://schemas.microsoft.com/office/powerpoint/2010/main" val="2110653013"/>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graphicFrame>
        <p:nvGraphicFramePr>
          <p:cNvPr id="23" name="Table 22">
            <a:extLst>
              <a:ext uri="{FF2B5EF4-FFF2-40B4-BE49-F238E27FC236}">
                <a16:creationId xmlns:a16="http://schemas.microsoft.com/office/drawing/2014/main" id="{762A7DCF-377D-4E1A-91B9-F04FD6477E1C}"/>
              </a:ext>
            </a:extLst>
          </p:cNvPr>
          <p:cNvGraphicFramePr>
            <a:graphicFrameLocks noGrp="1"/>
          </p:cNvGraphicFramePr>
          <p:nvPr>
            <p:extLst>
              <p:ext uri="{D42A27DB-BD31-4B8C-83A1-F6EECF244321}">
                <p14:modId xmlns:p14="http://schemas.microsoft.com/office/powerpoint/2010/main" val="1859624401"/>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graphicFrame>
        <p:nvGraphicFramePr>
          <p:cNvPr id="24" name="Table 23">
            <a:extLst>
              <a:ext uri="{FF2B5EF4-FFF2-40B4-BE49-F238E27FC236}">
                <a16:creationId xmlns:a16="http://schemas.microsoft.com/office/drawing/2014/main" id="{F6FA5DAB-40B5-4F86-96D7-44019205F577}"/>
              </a:ext>
            </a:extLst>
          </p:cNvPr>
          <p:cNvGraphicFramePr>
            <a:graphicFrameLocks noGrp="1"/>
          </p:cNvGraphicFramePr>
          <p:nvPr>
            <p:extLst>
              <p:ext uri="{D42A27DB-BD31-4B8C-83A1-F6EECF244321}">
                <p14:modId xmlns:p14="http://schemas.microsoft.com/office/powerpoint/2010/main" val="2385977065"/>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6913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E0E9CD6-68CF-4477-BD55-A969BBF5899F}"/>
              </a:ext>
            </a:extLst>
          </p:cNvPr>
          <p:cNvPicPr>
            <a:picLocks noChangeAspect="1"/>
          </p:cNvPicPr>
          <p:nvPr/>
        </p:nvPicPr>
        <p:blipFill rotWithShape="1">
          <a:blip r:embed="rId2">
            <a:extLst>
              <a:ext uri="{28A0092B-C50C-407E-A947-70E740481C1C}">
                <a14:useLocalDpi xmlns:a14="http://schemas.microsoft.com/office/drawing/2010/main" val="0"/>
              </a:ext>
            </a:extLst>
          </a:blip>
          <a:srcRect r="58333" b="16667"/>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57453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534FA80-9BCC-45E7-959D-F9207BFB2158}"/>
              </a:ext>
            </a:extLst>
          </p:cNvPr>
          <p:cNvPicPr>
            <a:picLocks noChangeAspect="1"/>
          </p:cNvPicPr>
          <p:nvPr/>
        </p:nvPicPr>
        <p:blipFill rotWithShape="1">
          <a:blip r:embed="rId2">
            <a:extLst>
              <a:ext uri="{28A0092B-C50C-407E-A947-70E740481C1C}">
                <a14:useLocalDpi xmlns:a14="http://schemas.microsoft.com/office/drawing/2010/main" val="0"/>
              </a:ext>
            </a:extLst>
          </a:blip>
          <a:srcRect r="58333" b="16667"/>
          <a:stretch/>
        </p:blipFill>
        <p:spPr>
          <a:xfrm>
            <a:off x="0"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62 whistles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35259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1966652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“Multiple Whistles”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whistles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pic>
        <p:nvPicPr>
          <p:cNvPr id="9" name="Picture 8">
            <a:extLst>
              <a:ext uri="{FF2B5EF4-FFF2-40B4-BE49-F238E27FC236}">
                <a16:creationId xmlns:a16="http://schemas.microsoft.com/office/drawing/2014/main" id="{CD5277FB-6F0D-4FCB-B642-4E3434A5E616}"/>
              </a:ext>
            </a:extLst>
          </p:cNvPr>
          <p:cNvPicPr>
            <a:picLocks noChangeAspect="1"/>
          </p:cNvPicPr>
          <p:nvPr/>
        </p:nvPicPr>
        <p:blipFill rotWithShape="1">
          <a:blip r:embed="rId3">
            <a:extLst>
              <a:ext uri="{28A0092B-C50C-407E-A947-70E740481C1C}">
                <a14:useLocalDpi xmlns:a14="http://schemas.microsoft.com/office/drawing/2010/main" val="0"/>
              </a:ext>
            </a:extLst>
          </a:blip>
          <a:srcRect r="58333"/>
          <a:stretch/>
        </p:blipFill>
        <p:spPr>
          <a:xfrm>
            <a:off x="0" y="0"/>
            <a:ext cx="3810000" cy="6858000"/>
          </a:xfrm>
          <a:prstGeom prst="rect">
            <a:avLst/>
          </a:prstGeom>
        </p:spPr>
      </p:pic>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0470FEA5-14B8-4B34-AE71-D6B95A1AB154}"/>
              </a:ext>
            </a:extLst>
          </p:cNvPr>
          <p:cNvPicPr>
            <a:picLocks noChangeAspect="1"/>
          </p:cNvPicPr>
          <p:nvPr/>
        </p:nvPicPr>
        <p:blipFill rotWithShape="1">
          <a:blip r:embed="rId2">
            <a:extLst>
              <a:ext uri="{28A0092B-C50C-407E-A947-70E740481C1C}">
                <a14:useLocalDpi xmlns:a14="http://schemas.microsoft.com/office/drawing/2010/main" val="0"/>
              </a:ext>
            </a:extLst>
          </a:blip>
          <a:srcRect r="58333" b="16667"/>
          <a:stretch/>
        </p:blipFill>
        <p:spPr>
          <a:xfrm>
            <a:off x="0" y="0"/>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a 2-digit number </a:t>
            </a:r>
          </a:p>
          <a:p>
            <a:pPr algn="ctr"/>
            <a:r>
              <a:rPr lang="en-US" sz="2000" b="1" dirty="0">
                <a:solidFill>
                  <a:schemeClr val="tx1"/>
                </a:solidFill>
              </a:rPr>
              <a:t>that is 1 less than a multiple of 9.</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not a multiple of 4.</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include </a:t>
            </a:r>
          </a:p>
          <a:p>
            <a:pPr algn="ctr"/>
            <a:r>
              <a:rPr lang="en-US" sz="2000" b="1" dirty="0">
                <a:solidFill>
                  <a:schemeClr val="tx1"/>
                </a:solidFill>
              </a:rPr>
              <a:t>the digit 7.</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5 is not a factor of the answer.</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a prime number.</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E0E9CD6-68CF-4477-BD55-A969BBF5899F}"/>
              </a:ext>
            </a:extLst>
          </p:cNvPr>
          <p:cNvPicPr>
            <a:picLocks noChangeAspect="1"/>
          </p:cNvPicPr>
          <p:nvPr/>
        </p:nvPicPr>
        <p:blipFill rotWithShape="1">
          <a:blip r:embed="rId2">
            <a:extLst>
              <a:ext uri="{28A0092B-C50C-407E-A947-70E740481C1C}">
                <a14:useLocalDpi xmlns:a14="http://schemas.microsoft.com/office/drawing/2010/main" val="0"/>
              </a:ext>
            </a:extLst>
          </a:blip>
          <a:srcRect r="58333" b="16667"/>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534FA80-9BCC-45E7-959D-F9207BFB2158}"/>
              </a:ext>
            </a:extLst>
          </p:cNvPr>
          <p:cNvPicPr>
            <a:picLocks noChangeAspect="1"/>
          </p:cNvPicPr>
          <p:nvPr/>
        </p:nvPicPr>
        <p:blipFill rotWithShape="1">
          <a:blip r:embed="rId2">
            <a:extLst>
              <a:ext uri="{28A0092B-C50C-407E-A947-70E740481C1C}">
                <a14:useLocalDpi xmlns:a14="http://schemas.microsoft.com/office/drawing/2010/main" val="0"/>
              </a:ext>
            </a:extLst>
          </a:blip>
          <a:srcRect r="58333" b="16667"/>
          <a:stretch/>
        </p:blipFill>
        <p:spPr>
          <a:xfrm>
            <a:off x="0" y="0"/>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62 whistles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4305" y="2343040"/>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8626" y="2343877"/>
            <a:ext cx="1263106" cy="94732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6"/>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9"/>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20"/>
          </p:cNvPr>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8"/>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8"/>
              </a:rPr>
              <a:t>51 </a:t>
            </a:r>
            <a:r>
              <a:rPr lang="en-US" sz="1100" b="1" dirty="0" err="1">
                <a:hlinkClick r:id="rId8"/>
              </a:rPr>
              <a:t>Esti</a:t>
            </a:r>
            <a:r>
              <a:rPr lang="en-US" sz="1100" b="1" dirty="0">
                <a:hlinkClick r:id="rId8"/>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r>
              <a:rPr lang="en-US" sz="1100" b="1" dirty="0"/>
              <a:t>140 short videos arranged in playlists to help your students learn about multiplication</a:t>
            </a:r>
          </a:p>
          <a:p>
            <a:r>
              <a:rPr lang="en-US" sz="1100" b="1" dirty="0"/>
              <a:t>For more information read the blog post about The Multiplication Course </a:t>
            </a:r>
            <a:r>
              <a:rPr lang="en-US" sz="1100" b="1" dirty="0">
                <a:hlinkClick r:id="rId22"/>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20"/>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pic>
        <p:nvPicPr>
          <p:cNvPr id="2052" name="Picture 4" descr="C:\Users\Steve Wyborney\Desktop\STEVES Esti-Mystery Clue Toolkit and Templates FALL 2020.jpg">
            <a:hlinkClick r:id="rId2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71879" y="2343877"/>
            <a:ext cx="1263105" cy="947329"/>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277352" y="3235410"/>
            <a:ext cx="1762470" cy="276999"/>
          </a:xfrm>
          <a:prstGeom prst="rect">
            <a:avLst/>
          </a:prstGeom>
          <a:noFill/>
        </p:spPr>
        <p:txBody>
          <a:bodyPr wrap="none" rtlCol="0">
            <a:spAutoFit/>
          </a:bodyPr>
          <a:lstStyle/>
          <a:p>
            <a:r>
              <a:rPr lang="en-US" sz="1200" b="1" dirty="0"/>
              <a:t>November  1 – January 8</a:t>
            </a:r>
          </a:p>
        </p:txBody>
      </p:sp>
      <p:sp>
        <p:nvSpPr>
          <p:cNvPr id="32" name="TextBox 31"/>
          <p:cNvSpPr txBox="1"/>
          <p:nvPr/>
        </p:nvSpPr>
        <p:spPr>
          <a:xfrm>
            <a:off x="2535940" y="3235410"/>
            <a:ext cx="1817292" cy="276999"/>
          </a:xfrm>
          <a:prstGeom prst="rect">
            <a:avLst/>
          </a:prstGeom>
          <a:noFill/>
        </p:spPr>
        <p:txBody>
          <a:bodyPr wrap="none" rtlCol="0">
            <a:spAutoFit/>
          </a:bodyPr>
          <a:lstStyle/>
          <a:p>
            <a:r>
              <a:rPr lang="en-US" sz="1200" b="1" dirty="0"/>
              <a:t>January 11 – February 26 </a:t>
            </a:r>
          </a:p>
        </p:txBody>
      </p:sp>
      <p:pic>
        <p:nvPicPr>
          <p:cNvPr id="3" name="Picture 2" descr="C:\Users\Steve Wyborney\Desktop\Blog Post Pics and email too\Part 3 Feature Pic.jpg">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118637" y="2343039"/>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5056278" y="3235410"/>
            <a:ext cx="1355884" cy="276999"/>
          </a:xfrm>
          <a:prstGeom prst="rect">
            <a:avLst/>
          </a:prstGeom>
          <a:noFill/>
        </p:spPr>
        <p:txBody>
          <a:bodyPr wrap="none" rtlCol="0">
            <a:spAutoFit/>
          </a:bodyPr>
          <a:lstStyle/>
          <a:p>
            <a:pPr algn="ctr"/>
            <a:r>
              <a:rPr lang="en-US" sz="1200" b="1" dirty="0"/>
              <a:t>March 1 – April 16</a:t>
            </a:r>
          </a:p>
        </p:txBody>
      </p:sp>
      <p:sp>
        <p:nvSpPr>
          <p:cNvPr id="41" name="TextBox 40"/>
          <p:cNvSpPr txBox="1"/>
          <p:nvPr/>
        </p:nvSpPr>
        <p:spPr>
          <a:xfrm>
            <a:off x="7368216" y="3235410"/>
            <a:ext cx="1304011" cy="276999"/>
          </a:xfrm>
          <a:prstGeom prst="rect">
            <a:avLst/>
          </a:prstGeom>
          <a:noFill/>
        </p:spPr>
        <p:txBody>
          <a:bodyPr wrap="none" rtlCol="0">
            <a:spAutoFit/>
          </a:bodyPr>
          <a:lstStyle/>
          <a:p>
            <a:pPr algn="ctr"/>
            <a:r>
              <a:rPr lang="en-US" sz="1200" b="1" dirty="0"/>
              <a:t>April 19 – May 28</a:t>
            </a:r>
          </a:p>
        </p:txBody>
      </p:sp>
      <p:sp>
        <p:nvSpPr>
          <p:cNvPr id="38" name="TextBox 37">
            <a:extLst>
              <a:ext uri="{FF2B5EF4-FFF2-40B4-BE49-F238E27FC236}">
                <a16:creationId xmlns:a16="http://schemas.microsoft.com/office/drawing/2014/main" id="{7F2875AF-09AC-4587-87D6-9C191C5F9582}"/>
              </a:ext>
            </a:extLst>
          </p:cNvPr>
          <p:cNvSpPr txBox="1"/>
          <p:nvPr/>
        </p:nvSpPr>
        <p:spPr>
          <a:xfrm>
            <a:off x="0" y="1996521"/>
            <a:ext cx="7884915" cy="307777"/>
          </a:xfrm>
          <a:prstGeom prst="rect">
            <a:avLst/>
          </a:prstGeom>
          <a:noFill/>
        </p:spPr>
        <p:txBody>
          <a:bodyPr wrap="none" rtlCol="0">
            <a:spAutoFit/>
          </a:bodyPr>
          <a:lstStyle/>
          <a:p>
            <a:r>
              <a:rPr lang="en-US" sz="1400" b="1" u="sng" dirty="0"/>
              <a:t>2020-2021</a:t>
            </a:r>
            <a:r>
              <a:rPr lang="en-US" sz="1400" b="1" dirty="0"/>
              <a:t> “New </a:t>
            </a:r>
            <a:r>
              <a:rPr lang="en-US" sz="1400" b="1" dirty="0" err="1"/>
              <a:t>Esti</a:t>
            </a:r>
            <a:r>
              <a:rPr lang="en-US" sz="1400" b="1" dirty="0"/>
              <a:t>-Mysteries and Number Sense Resources Every Day for the Rest of the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98182"/>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99984F25-DCC5-418E-AB32-006FFDE72FA8}"/>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7"/>
              </a:rPr>
              <a:t>More Estimation Clipboards</a:t>
            </a:r>
            <a:r>
              <a:rPr lang="en-US" sz="1400" b="1" dirty="0"/>
              <a:t>.”</a:t>
            </a:r>
          </a:p>
        </p:txBody>
      </p:sp>
      <p:pic>
        <p:nvPicPr>
          <p:cNvPr id="8" name="Picture 7">
            <a:hlinkClick r:id="rId28"/>
            <a:extLst>
              <a:ext uri="{FF2B5EF4-FFF2-40B4-BE49-F238E27FC236}">
                <a16:creationId xmlns:a16="http://schemas.microsoft.com/office/drawing/2014/main" id="{7D099C77-1566-4042-A8D8-788E24872B43}"/>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52" name="TextBox 51">
            <a:extLst>
              <a:ext uri="{FF2B5EF4-FFF2-40B4-BE49-F238E27FC236}">
                <a16:creationId xmlns:a16="http://schemas.microsoft.com/office/drawing/2014/main" id="{6C7E5E2D-79A1-46C6-9194-A313E43024E8}"/>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8"/>
              </a:rPr>
              <a:t>150 New </a:t>
            </a:r>
            <a:r>
              <a:rPr lang="en-US" sz="1400" b="1" dirty="0" err="1">
                <a:hlinkClick r:id="rId28"/>
              </a:rPr>
              <a:t>Esti</a:t>
            </a:r>
            <a:r>
              <a:rPr lang="en-US" sz="1400" b="1" dirty="0">
                <a:hlinkClick r:id="rId28"/>
              </a:rPr>
              <a:t>-Mysteries</a:t>
            </a:r>
            <a:r>
              <a:rPr lang="en-US" sz="1400" b="1" dirty="0"/>
              <a:t>.”</a:t>
            </a:r>
          </a:p>
        </p:txBody>
      </p:sp>
      <p:pic>
        <p:nvPicPr>
          <p:cNvPr id="7" name="Picture 6">
            <a:hlinkClick r:id="rId27"/>
            <a:extLst>
              <a:ext uri="{FF2B5EF4-FFF2-40B4-BE49-F238E27FC236}">
                <a16:creationId xmlns:a16="http://schemas.microsoft.com/office/drawing/2014/main" id="{C2C2E47C-101A-4B9A-9252-F78B18F0103C}"/>
              </a:ext>
            </a:extLst>
          </p:cNvPr>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spTree>
    <p:extLst>
      <p:ext uri="{BB962C8B-B14F-4D97-AF65-F5344CB8AC3E}">
        <p14:creationId xmlns:p14="http://schemas.microsoft.com/office/powerpoint/2010/main" val="248123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“Multiple Whistles”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66087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whistles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pic>
        <p:nvPicPr>
          <p:cNvPr id="9" name="Picture 8">
            <a:extLst>
              <a:ext uri="{FF2B5EF4-FFF2-40B4-BE49-F238E27FC236}">
                <a16:creationId xmlns:a16="http://schemas.microsoft.com/office/drawing/2014/main" id="{CD5277FB-6F0D-4FCB-B642-4E3434A5E616}"/>
              </a:ext>
            </a:extLst>
          </p:cNvPr>
          <p:cNvPicPr>
            <a:picLocks noChangeAspect="1"/>
          </p:cNvPicPr>
          <p:nvPr/>
        </p:nvPicPr>
        <p:blipFill rotWithShape="1">
          <a:blip r:embed="rId3">
            <a:extLst>
              <a:ext uri="{28A0092B-C50C-407E-A947-70E740481C1C}">
                <a14:useLocalDpi xmlns:a14="http://schemas.microsoft.com/office/drawing/2010/main" val="0"/>
              </a:ext>
            </a:extLst>
          </a:blip>
          <a:srcRect r="58333"/>
          <a:stretch/>
        </p:blipFill>
        <p:spPr>
          <a:xfrm>
            <a:off x="0" y="0"/>
            <a:ext cx="3810000" cy="6858000"/>
          </a:xfrm>
          <a:prstGeom prst="rect">
            <a:avLst/>
          </a:prstGeom>
        </p:spPr>
      </p:pic>
    </p:spTree>
    <p:extLst>
      <p:ext uri="{BB962C8B-B14F-4D97-AF65-F5344CB8AC3E}">
        <p14:creationId xmlns:p14="http://schemas.microsoft.com/office/powerpoint/2010/main" val="251675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4732</TotalTime>
  <Words>2684</Words>
  <Application>Microsoft Office PowerPoint</Application>
  <PresentationFormat>On-screen Show (4:3)</PresentationFormat>
  <Paragraphs>952</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110</cp:revision>
  <dcterms:created xsi:type="dcterms:W3CDTF">2020-11-09T02:38:45Z</dcterms:created>
  <dcterms:modified xsi:type="dcterms:W3CDTF">2021-11-14T14:14:29Z</dcterms:modified>
</cp:coreProperties>
</file>