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464" r:id="rId8"/>
    <p:sldId id="494" r:id="rId9"/>
    <p:sldId id="495" r:id="rId10"/>
    <p:sldId id="496" r:id="rId11"/>
    <p:sldId id="497" r:id="rId12"/>
    <p:sldId id="498" r:id="rId13"/>
    <p:sldId id="507" r:id="rId14"/>
    <p:sldId id="500" r:id="rId15"/>
    <p:sldId id="501" r:id="rId16"/>
    <p:sldId id="506" r:id="rId17"/>
    <p:sldId id="503" r:id="rId18"/>
    <p:sldId id="504" r:id="rId19"/>
    <p:sldId id="50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B05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howGuides="1">
      <p:cViewPr>
        <p:scale>
          <a:sx n="90" d="100"/>
          <a:sy n="90" d="100"/>
        </p:scale>
        <p:origin x="1656" y="492"/>
      </p:cViewPr>
      <p:guideLst>
        <p:guide orient="horz" pos="2112"/>
        <p:guide pos="2880"/>
      </p:guideLst>
    </p:cSldViewPr>
  </p:slideViewPr>
  <p:notesTextViewPr>
    <p:cViewPr>
      <p:scale>
        <a:sx n="1" d="1"/>
        <a:sy n="1" d="1"/>
      </p:scale>
      <p:origin x="0" y="0"/>
    </p:cViewPr>
  </p:notesTextViewPr>
  <p:sorterViewPr>
    <p:cViewPr varScale="1">
      <p:scale>
        <a:sx n="1" d="1"/>
        <a:sy n="1" d="1"/>
      </p:scale>
      <p:origin x="0" y="-6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1/17/2022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1/17/2022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1/17/2022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1/17/2022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1/17/2022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E1882F2-8349-44C5-814F-3EA3AAC52369}"/>
              </a:ext>
            </a:extLst>
          </p:cNvPr>
          <p:cNvPicPr>
            <a:picLocks noChangeAspect="1"/>
          </p:cNvPicPr>
          <p:nvPr/>
        </p:nvPicPr>
        <p:blipFill rotWithShape="1">
          <a:blip r:embed="rId2">
            <a:extLst>
              <a:ext uri="{28A0092B-C50C-407E-A947-70E740481C1C}">
                <a14:useLocalDpi xmlns:a14="http://schemas.microsoft.com/office/drawing/2010/main" val="0"/>
              </a:ext>
            </a:extLst>
          </a:blip>
          <a:srcRect t="16040" r="57500" b="7547"/>
          <a:stretch/>
        </p:blipFill>
        <p:spPr>
          <a:xfrm>
            <a:off x="446161" y="0"/>
            <a:ext cx="3832078" cy="5167423"/>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 answer is part of this pattern:  </a:t>
            </a:r>
          </a:p>
          <a:p>
            <a:pPr algn="ctr"/>
            <a:r>
              <a:rPr lang="en-US" b="1" dirty="0">
                <a:solidFill>
                  <a:schemeClr val="tx1"/>
                </a:solidFill>
              </a:rPr>
              <a:t>3, 9, 15, 21 …</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 answer is greater than 30, </a:t>
            </a:r>
          </a:p>
          <a:p>
            <a:pPr algn="ctr"/>
            <a:r>
              <a:rPr lang="en-US" b="1" dirty="0">
                <a:solidFill>
                  <a:schemeClr val="tx1"/>
                </a:solidFill>
              </a:rPr>
              <a:t>but it does not include the digit 3.</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b="1" dirty="0">
                <a:solidFill>
                  <a:schemeClr val="tx1"/>
                </a:solidFill>
              </a:rPr>
              <a:t>The answer is not a multiple of 9.</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The answer is not a multiple of 23.</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There are 2 numbers remaining that have the same 2 digits as each other.  Eliminate both of those numbers.</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CE5DA451-AA10-40BB-A74F-F38CDED81ED8}"/>
              </a:ext>
            </a:extLst>
          </p:cNvPr>
          <p:cNvGraphicFramePr>
            <a:graphicFrameLocks noGrp="1"/>
          </p:cNvGraphicFramePr>
          <p:nvPr>
            <p:extLst>
              <p:ext uri="{D42A27DB-BD31-4B8C-83A1-F6EECF244321}">
                <p14:modId xmlns:p14="http://schemas.microsoft.com/office/powerpoint/2010/main" val="3264026249"/>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57478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850497C-86D8-4B90-8AC6-5CA44704E37A}"/>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97453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C4FA87E-7D94-4A06-BBB2-07256F0076B9}"/>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51 erasers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250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a:t>
            </a:r>
            <a:r>
              <a:rPr lang="en-US" sz="1100" b="1" dirty="0">
                <a:hlinkClick r:id="" action="ppaction://noaction"/>
              </a:rPr>
              <a:t>Day </a:t>
            </a:r>
          </a:p>
          <a:p>
            <a:pPr algn="ctr"/>
            <a:r>
              <a:rPr lang="en-US" sz="1100" b="1" dirty="0">
                <a:hlinkClick r:id="" action="ppaction://noaction"/>
              </a:rPr>
              <a:t>for the Rest </a:t>
            </a:r>
            <a:r>
              <a:rPr lang="en-US" sz="1100" b="1" dirty="0">
                <a:hlinkClick r:id="" action="ppaction://noaction"/>
              </a:rPr>
              <a:t>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90018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“What are the </a:t>
            </a:r>
          </a:p>
          <a:p>
            <a:r>
              <a:rPr lang="en-US" sz="6000" b="1" dirty="0">
                <a:solidFill>
                  <a:srgbClr val="FFFF00"/>
                </a:solidFill>
              </a:rPr>
              <a:t>Multiples of 23?”</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41414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0BECA40-798E-462F-8225-0705FABD2B47}"/>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erasers are in the cup?</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794862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E1882F2-8349-44C5-814F-3EA3AAC52369}"/>
              </a:ext>
            </a:extLst>
          </p:cNvPr>
          <p:cNvPicPr>
            <a:picLocks noChangeAspect="1"/>
          </p:cNvPicPr>
          <p:nvPr/>
        </p:nvPicPr>
        <p:blipFill rotWithShape="1">
          <a:blip r:embed="rId2">
            <a:extLst>
              <a:ext uri="{28A0092B-C50C-407E-A947-70E740481C1C}">
                <a14:useLocalDpi xmlns:a14="http://schemas.microsoft.com/office/drawing/2010/main" val="0"/>
              </a:ext>
            </a:extLst>
          </a:blip>
          <a:srcRect t="16040" r="57500" b="7547"/>
          <a:stretch/>
        </p:blipFill>
        <p:spPr>
          <a:xfrm>
            <a:off x="446161" y="0"/>
            <a:ext cx="3832078" cy="5167423"/>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 answer is part of this pattern:  </a:t>
            </a:r>
          </a:p>
          <a:p>
            <a:pPr algn="ctr"/>
            <a:r>
              <a:rPr lang="en-US" b="1" dirty="0">
                <a:solidFill>
                  <a:schemeClr val="tx1"/>
                </a:solidFill>
              </a:rPr>
              <a:t>3, 9, 15, 21 …</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 answer is greater than 30, </a:t>
            </a:r>
          </a:p>
          <a:p>
            <a:pPr algn="ctr"/>
            <a:r>
              <a:rPr lang="en-US" b="1" dirty="0">
                <a:solidFill>
                  <a:schemeClr val="tx1"/>
                </a:solidFill>
              </a:rPr>
              <a:t>but it does not include the digit 3.</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b="1" dirty="0">
                <a:solidFill>
                  <a:schemeClr val="tx1"/>
                </a:solidFill>
              </a:rPr>
              <a:t>The answer is not a multiple of 9.</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The answer is not a multiple of 23.</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There are 2 numbers remaining that have the same 2 digits as each other.  Eliminate both of those numbers.</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CE5DA451-AA10-40BB-A74F-F38CDED81ED8}"/>
              </a:ext>
            </a:extLst>
          </p:cNvPr>
          <p:cNvGraphicFramePr>
            <a:graphicFrameLocks noGrp="1"/>
          </p:cNvGraphicFramePr>
          <p:nvPr>
            <p:extLst>
              <p:ext uri="{D42A27DB-BD31-4B8C-83A1-F6EECF244321}">
                <p14:modId xmlns:p14="http://schemas.microsoft.com/office/powerpoint/2010/main" val="543535841"/>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20" name="Table 19">
            <a:extLst>
              <a:ext uri="{FF2B5EF4-FFF2-40B4-BE49-F238E27FC236}">
                <a16:creationId xmlns:a16="http://schemas.microsoft.com/office/drawing/2014/main" id="{AF660B44-1359-4AE4-99F7-83EDF714E79D}"/>
              </a:ext>
            </a:extLst>
          </p:cNvPr>
          <p:cNvGraphicFramePr>
            <a:graphicFrameLocks noGrp="1"/>
          </p:cNvGraphicFramePr>
          <p:nvPr>
            <p:extLst>
              <p:ext uri="{D42A27DB-BD31-4B8C-83A1-F6EECF244321}">
                <p14:modId xmlns:p14="http://schemas.microsoft.com/office/powerpoint/2010/main" val="4263792662"/>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graphicFrame>
        <p:nvGraphicFramePr>
          <p:cNvPr id="21" name="Table 20">
            <a:extLst>
              <a:ext uri="{FF2B5EF4-FFF2-40B4-BE49-F238E27FC236}">
                <a16:creationId xmlns:a16="http://schemas.microsoft.com/office/drawing/2014/main" id="{96FEFB5D-7C63-4713-95EA-3D3A12825A38}"/>
              </a:ext>
            </a:extLst>
          </p:cNvPr>
          <p:cNvGraphicFramePr>
            <a:graphicFrameLocks noGrp="1"/>
          </p:cNvGraphicFramePr>
          <p:nvPr>
            <p:extLst>
              <p:ext uri="{D42A27DB-BD31-4B8C-83A1-F6EECF244321}">
                <p14:modId xmlns:p14="http://schemas.microsoft.com/office/powerpoint/2010/main" val="3741851360"/>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graphicFrame>
        <p:nvGraphicFramePr>
          <p:cNvPr id="24" name="Table 23">
            <a:extLst>
              <a:ext uri="{FF2B5EF4-FFF2-40B4-BE49-F238E27FC236}">
                <a16:creationId xmlns:a16="http://schemas.microsoft.com/office/drawing/2014/main" id="{54AC91B8-E4E8-4DDF-B1C4-D21887B4EF16}"/>
              </a:ext>
            </a:extLst>
          </p:cNvPr>
          <p:cNvGraphicFramePr>
            <a:graphicFrameLocks noGrp="1"/>
          </p:cNvGraphicFramePr>
          <p:nvPr>
            <p:extLst>
              <p:ext uri="{D42A27DB-BD31-4B8C-83A1-F6EECF244321}">
                <p14:modId xmlns:p14="http://schemas.microsoft.com/office/powerpoint/2010/main" val="3888505411"/>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graphicFrame>
        <p:nvGraphicFramePr>
          <p:cNvPr id="33" name="Table 32">
            <a:extLst>
              <a:ext uri="{FF2B5EF4-FFF2-40B4-BE49-F238E27FC236}">
                <a16:creationId xmlns:a16="http://schemas.microsoft.com/office/drawing/2014/main" id="{80E96F8B-7894-4003-A86F-8AEF671E6A44}"/>
              </a:ext>
            </a:extLst>
          </p:cNvPr>
          <p:cNvGraphicFramePr>
            <a:graphicFrameLocks noGrp="1"/>
          </p:cNvGraphicFramePr>
          <p:nvPr>
            <p:extLst>
              <p:ext uri="{D42A27DB-BD31-4B8C-83A1-F6EECF244321}">
                <p14:modId xmlns:p14="http://schemas.microsoft.com/office/powerpoint/2010/main" val="1291451927"/>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graphicFrame>
        <p:nvGraphicFramePr>
          <p:cNvPr id="34" name="Table 33">
            <a:extLst>
              <a:ext uri="{FF2B5EF4-FFF2-40B4-BE49-F238E27FC236}">
                <a16:creationId xmlns:a16="http://schemas.microsoft.com/office/drawing/2014/main" id="{8FED4642-8CFC-4211-91E3-93718097B47D}"/>
              </a:ext>
            </a:extLst>
          </p:cNvPr>
          <p:cNvGraphicFramePr>
            <a:graphicFrameLocks noGrp="1"/>
          </p:cNvGraphicFramePr>
          <p:nvPr>
            <p:extLst>
              <p:ext uri="{D42A27DB-BD31-4B8C-83A1-F6EECF244321}">
                <p14:modId xmlns:p14="http://schemas.microsoft.com/office/powerpoint/2010/main" val="384722961"/>
              </p:ext>
            </p:extLst>
          </p:nvPr>
        </p:nvGraphicFramePr>
        <p:xfrm>
          <a:off x="152400" y="3962400"/>
          <a:ext cx="4419600" cy="256516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56516">
                <a:tc>
                  <a:txBody>
                    <a:bodyPr/>
                    <a:lstStyle/>
                    <a:p>
                      <a:pPr algn="ctr" rtl="0" fontAlgn="ctr"/>
                      <a:r>
                        <a:rPr lang="en-US" sz="1400" b="1" u="none" strike="noStrike" dirty="0">
                          <a:solidFill>
                            <a:schemeClr val="tx1"/>
                          </a:solidFill>
                          <a:effectLst/>
                        </a:rPr>
                        <a:t>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0"/>
                  </a:ext>
                </a:extLst>
              </a:tr>
              <a:tr h="256516">
                <a:tc>
                  <a:txBody>
                    <a:bodyPr/>
                    <a:lstStyle/>
                    <a:p>
                      <a:pPr algn="ctr" rtl="0" fontAlgn="ctr"/>
                      <a:r>
                        <a:rPr lang="en-US" sz="1400" b="1" u="none" strike="noStrike" dirty="0">
                          <a:solidFill>
                            <a:schemeClr val="tx1"/>
                          </a:solidFill>
                          <a:effectLst/>
                        </a:rPr>
                        <a:t>11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1"/>
                  </a:ext>
                </a:extLst>
              </a:tr>
              <a:tr h="256516">
                <a:tc>
                  <a:txBody>
                    <a:bodyPr/>
                    <a:lstStyle/>
                    <a:p>
                      <a:pPr algn="ctr" rtl="0" fontAlgn="ctr"/>
                      <a:r>
                        <a:rPr lang="en-US" sz="1400" b="1" u="none" strike="noStrike" dirty="0">
                          <a:solidFill>
                            <a:schemeClr val="tx1"/>
                          </a:solidFill>
                          <a:effectLst/>
                        </a:rPr>
                        <a:t>21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29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2"/>
                  </a:ext>
                </a:extLst>
              </a:tr>
              <a:tr h="256516">
                <a:tc>
                  <a:txBody>
                    <a:bodyPr/>
                    <a:lstStyle/>
                    <a:p>
                      <a:pPr algn="ctr" rtl="0" fontAlgn="ctr"/>
                      <a:r>
                        <a:rPr lang="en-US" sz="1400" b="1" u="none" strike="noStrike" dirty="0">
                          <a:solidFill>
                            <a:schemeClr val="tx1"/>
                          </a:solidFill>
                          <a:effectLst/>
                        </a:rPr>
                        <a:t>31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39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3"/>
                  </a:ext>
                </a:extLst>
              </a:tr>
              <a:tr h="256516">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4"/>
                  </a:ext>
                </a:extLst>
              </a:tr>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3108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500"/>
                                        <p:tgtEl>
                                          <p:spTgt spid="24"/>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fade">
                                      <p:cBhvr>
                                        <p:cTn id="64" dur="500"/>
                                        <p:tgtEl>
                                          <p:spTgt spid="3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4"/>
                                        </p:tgtEl>
                                        <p:attrNameLst>
                                          <p:attrName>style.visibility</p:attrName>
                                        </p:attrNameLst>
                                      </p:cBhvr>
                                      <p:to>
                                        <p:strVal val="visible"/>
                                      </p:to>
                                    </p:set>
                                    <p:animEffect transition="in" filter="fade">
                                      <p:cBhvr>
                                        <p:cTn id="74"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850497C-86D8-4B90-8AC6-5CA44704E37A}"/>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6409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C4FA87E-7D94-4A06-BBB2-07256F0076B9}"/>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51 erasers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34156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a:t>
            </a:r>
            <a:r>
              <a:rPr lang="en-US" sz="1100" b="1" dirty="0">
                <a:hlinkClick r:id="" action="ppaction://noaction"/>
              </a:rPr>
              <a:t>Day </a:t>
            </a:r>
          </a:p>
          <a:p>
            <a:pPr algn="ctr"/>
            <a:r>
              <a:rPr lang="en-US" sz="1100" b="1" dirty="0">
                <a:hlinkClick r:id="" action="ppaction://noaction"/>
              </a:rPr>
              <a:t>for the Rest </a:t>
            </a:r>
            <a:r>
              <a:rPr lang="en-US" sz="1100" b="1" dirty="0">
                <a:hlinkClick r:id="" action="ppaction://noaction"/>
              </a:rPr>
              <a:t>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2391296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“What are the </a:t>
            </a:r>
          </a:p>
          <a:p>
            <a:r>
              <a:rPr lang="en-US" sz="6000" b="1" dirty="0">
                <a:solidFill>
                  <a:srgbClr val="FFFF00"/>
                </a:solidFill>
              </a:rPr>
              <a:t>Multiples of 23?”</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0BECA40-798E-462F-8225-0705FABD2B47}"/>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erasers are in the cup?</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E1882F2-8349-44C5-814F-3EA3AAC52369}"/>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 answer is part of this pattern:  </a:t>
            </a:r>
          </a:p>
          <a:p>
            <a:pPr algn="ctr"/>
            <a:r>
              <a:rPr lang="en-US" b="1" dirty="0">
                <a:solidFill>
                  <a:schemeClr val="tx1"/>
                </a:solidFill>
              </a:rPr>
              <a:t>3, 9, 15, 21 …</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 answer is greater than 30, </a:t>
            </a:r>
          </a:p>
          <a:p>
            <a:pPr algn="ctr"/>
            <a:r>
              <a:rPr lang="en-US" b="1" dirty="0">
                <a:solidFill>
                  <a:schemeClr val="tx1"/>
                </a:solidFill>
              </a:rPr>
              <a:t>but it does not include the digit 3.</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b="1" dirty="0">
                <a:solidFill>
                  <a:schemeClr val="tx1"/>
                </a:solidFill>
              </a:rPr>
              <a:t>The answer is not a multiple of 9.</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The answer is not a multiple of 23.</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There are 2 numbers remaining that have the same 2 digits as each other.  Eliminate both of those numbers.</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850497C-86D8-4B90-8AC6-5CA44704E37A}"/>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C4FA87E-7D94-4A06-BBB2-07256F0076B9}"/>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51 erasers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a:t>
            </a:r>
            <a:r>
              <a:rPr lang="en-US" sz="1100" b="1" dirty="0">
                <a:hlinkClick r:id="" action="ppaction://noaction"/>
              </a:rPr>
              <a:t>Day </a:t>
            </a:r>
          </a:p>
          <a:p>
            <a:pPr algn="ctr"/>
            <a:r>
              <a:rPr lang="en-US" sz="1100" b="1" dirty="0">
                <a:hlinkClick r:id="" action="ppaction://noaction"/>
              </a:rPr>
              <a:t>for the Rest </a:t>
            </a:r>
            <a:r>
              <a:rPr lang="en-US" sz="1100" b="1" dirty="0">
                <a:hlinkClick r:id="" action="ppaction://noaction"/>
              </a:rPr>
              <a:t>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848099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“What are the </a:t>
            </a:r>
          </a:p>
          <a:p>
            <a:r>
              <a:rPr lang="en-US" sz="6000" b="1" dirty="0">
                <a:solidFill>
                  <a:srgbClr val="FFFF00"/>
                </a:solidFill>
              </a:rPr>
              <a:t>Multiples of 23?”</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86202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0BECA40-798E-462F-8225-0705FABD2B47}"/>
              </a:ext>
            </a:extLst>
          </p:cNvPr>
          <p:cNvPicPr>
            <a:picLocks noChangeAspect="1"/>
          </p:cNvPicPr>
          <p:nvPr/>
        </p:nvPicPr>
        <p:blipFill rotWithShape="1">
          <a:blip r:embed="rId2">
            <a:extLst>
              <a:ext uri="{28A0092B-C50C-407E-A947-70E740481C1C}">
                <a14:useLocalDpi xmlns:a14="http://schemas.microsoft.com/office/drawing/2010/main" val="0"/>
              </a:ext>
            </a:extLst>
          </a:blip>
          <a:srcRect t="7547" r="57500" b="7547"/>
          <a:stretch/>
        </p:blipFill>
        <p:spPr>
          <a:xfrm>
            <a:off x="0" y="0"/>
            <a:ext cx="457708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erasers are in the cup?</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78024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3899</TotalTime>
  <Words>2858</Words>
  <Application>Microsoft Office PowerPoint</Application>
  <PresentationFormat>On-screen Show (4:3)</PresentationFormat>
  <Paragraphs>958</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106</cp:revision>
  <dcterms:created xsi:type="dcterms:W3CDTF">2020-11-09T02:38:45Z</dcterms:created>
  <dcterms:modified xsi:type="dcterms:W3CDTF">2022-01-17T22:52:08Z</dcterms:modified>
</cp:coreProperties>
</file>