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402" r:id="rId2"/>
    <p:sldId id="257" r:id="rId3"/>
    <p:sldId id="258" r:id="rId4"/>
    <p:sldId id="259" r:id="rId5"/>
    <p:sldId id="260" r:id="rId6"/>
    <p:sldId id="261" r:id="rId7"/>
    <p:sldId id="464" r:id="rId8"/>
    <p:sldId id="511" r:id="rId9"/>
    <p:sldId id="512" r:id="rId10"/>
    <p:sldId id="513" r:id="rId11"/>
    <p:sldId id="514" r:id="rId12"/>
    <p:sldId id="515" r:id="rId13"/>
    <p:sldId id="516" r:id="rId14"/>
    <p:sldId id="517" r:id="rId15"/>
    <p:sldId id="518" r:id="rId16"/>
    <p:sldId id="519" r:id="rId17"/>
    <p:sldId id="520" r:id="rId18"/>
    <p:sldId id="521" r:id="rId19"/>
    <p:sldId id="52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B050"/>
    <a:srgbClr val="0D0D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7" d="100"/>
          <a:sy n="107" d="100"/>
        </p:scale>
        <p:origin x="1734" y="114"/>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F2FEE6-ECFB-4167-B702-F3781D7BCD4A}" type="datetimeFigureOut">
              <a:rPr lang="en-US" smtClean="0"/>
              <a:t>3/28/2022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7C6312-8C16-44A8-8BC3-00D60876EE71}" type="slidenum">
              <a:rPr lang="en-US" smtClean="0"/>
              <a:t>‹#›</a:t>
            </a:fld>
            <a:endParaRPr lang="en-US"/>
          </a:p>
        </p:txBody>
      </p:sp>
    </p:spTree>
    <p:extLst>
      <p:ext uri="{BB962C8B-B14F-4D97-AF65-F5344CB8AC3E}">
        <p14:creationId xmlns:p14="http://schemas.microsoft.com/office/powerpoint/2010/main" val="1199309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8081DBE-C326-4844-8DB5-D826D6CAAA87}" type="datetimeFigureOut">
              <a:rPr lang="en-US" smtClean="0"/>
              <a:t>3/28/2022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4195764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081DBE-C326-4844-8DB5-D826D6CAAA87}" type="datetimeFigureOut">
              <a:rPr lang="en-US" smtClean="0"/>
              <a:t>3/28/2022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2010047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081DBE-C326-4844-8DB5-D826D6CAAA87}" type="datetimeFigureOut">
              <a:rPr lang="en-US" smtClean="0"/>
              <a:t>3/28/2022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2471411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081DBE-C326-4844-8DB5-D826D6CAAA87}" type="datetimeFigureOut">
              <a:rPr lang="en-US" smtClean="0"/>
              <a:t>3/28/2022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3755290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081DBE-C326-4844-8DB5-D826D6CAAA87}" type="datetimeFigureOut">
              <a:rPr lang="en-US" smtClean="0"/>
              <a:t>3/28/2022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1174568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8081DBE-C326-4844-8DB5-D826D6CAAA87}" type="datetimeFigureOut">
              <a:rPr lang="en-US" smtClean="0"/>
              <a:t>3/28/2022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1752434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8081DBE-C326-4844-8DB5-D826D6CAAA87}" type="datetimeFigureOut">
              <a:rPr lang="en-US" smtClean="0"/>
              <a:t>3/28/2022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2802521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8081DBE-C326-4844-8DB5-D826D6CAAA87}" type="datetimeFigureOut">
              <a:rPr lang="en-US" smtClean="0"/>
              <a:t>3/28/2022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4292543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081DBE-C326-4844-8DB5-D826D6CAAA87}" type="datetimeFigureOut">
              <a:rPr lang="en-US" smtClean="0"/>
              <a:t>3/28/2022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1834766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081DBE-C326-4844-8DB5-D826D6CAAA87}" type="datetimeFigureOut">
              <a:rPr lang="en-US" smtClean="0"/>
              <a:t>3/28/2022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1628039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081DBE-C326-4844-8DB5-D826D6CAAA87}" type="datetimeFigureOut">
              <a:rPr lang="en-US" smtClean="0"/>
              <a:t>3/28/2022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2109338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081DBE-C326-4844-8DB5-D826D6CAAA87}" type="datetimeFigureOut">
              <a:rPr lang="en-US" smtClean="0"/>
              <a:t>3/28/2022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18CE93-4A7F-4A59-80AF-10DEEE34D36C}" type="slidenum">
              <a:rPr lang="en-US" smtClean="0"/>
              <a:t>‹#›</a:t>
            </a:fld>
            <a:endParaRPr lang="en-US"/>
          </a:p>
        </p:txBody>
      </p:sp>
    </p:spTree>
    <p:extLst>
      <p:ext uri="{BB962C8B-B14F-4D97-AF65-F5344CB8AC3E}">
        <p14:creationId xmlns:p14="http://schemas.microsoft.com/office/powerpoint/2010/main" val="29828198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youtu.be/pzPby1HUSQs"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www.stevewyborney.com/?p=1891" TargetMode="External"/><Relationship Id="rId13" Type="http://schemas.openxmlformats.org/officeDocument/2006/relationships/image" Target="../media/image7.jpeg"/><Relationship Id="rId18" Type="http://schemas.openxmlformats.org/officeDocument/2006/relationships/hyperlink" Target="https://www.youtube.com/c/SteveWyborneyMath/playlists?view=1&amp;sort=da&amp;flow=grid" TargetMode="External"/><Relationship Id="rId26" Type="http://schemas.openxmlformats.org/officeDocument/2006/relationships/hyperlink" Target="https://stevewyborney.com/2021/11/150-new-esti-mysteries/" TargetMode="External"/><Relationship Id="rId3" Type="http://schemas.openxmlformats.org/officeDocument/2006/relationships/image" Target="../media/image2.jpeg"/><Relationship Id="rId21" Type="http://schemas.openxmlformats.org/officeDocument/2006/relationships/hyperlink" Target="https://stevewyborney.com/2021/01/part-2-new-esti-mysteries-and-number-sense-resources-every-day-for-the-rest-of-the-school-year/" TargetMode="External"/><Relationship Id="rId7" Type="http://schemas.openxmlformats.org/officeDocument/2006/relationships/image" Target="../media/image4.jpeg"/><Relationship Id="rId12" Type="http://schemas.openxmlformats.org/officeDocument/2006/relationships/hyperlink" Target="http://www.stevewyborney.com/?p=1028" TargetMode="External"/><Relationship Id="rId17" Type="http://schemas.openxmlformats.org/officeDocument/2006/relationships/hyperlink" Target="https://stevewyborney.com/2018/04/the-estimation-clipboard/" TargetMode="External"/><Relationship Id="rId25" Type="http://schemas.openxmlformats.org/officeDocument/2006/relationships/hyperlink" Target="https://stevewyborney.com/2021/10/new-estimation-clipboards/" TargetMode="External"/><Relationship Id="rId2" Type="http://schemas.openxmlformats.org/officeDocument/2006/relationships/hyperlink" Target="https://stevewyborney.com/2021/04/part-4-new-esti-mysteries-and-number-sense-resources-every-day-for-the-rest-of-the-school-year/" TargetMode="External"/><Relationship Id="rId16" Type="http://schemas.openxmlformats.org/officeDocument/2006/relationships/image" Target="../media/image8.jpeg"/><Relationship Id="rId20" Type="http://schemas.openxmlformats.org/officeDocument/2006/relationships/hyperlink" Target="https://stevewyborney.com/2020/08/the-multiplication-course-by-steve-wyborney/" TargetMode="External"/><Relationship Id="rId29"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hyperlink" Target="https://stevewyborney.com/2019/09/51-esti-mysteries/" TargetMode="External"/><Relationship Id="rId11" Type="http://schemas.openxmlformats.org/officeDocument/2006/relationships/image" Target="../media/image6.jpeg"/><Relationship Id="rId24" Type="http://schemas.openxmlformats.org/officeDocument/2006/relationships/hyperlink" Target="https://stevewyborney.com/2020/11/new-esti-mysteries-and-number-sense-resources-every-day-for-the-rest-of-the-school-year/" TargetMode="External"/><Relationship Id="rId5" Type="http://schemas.openxmlformats.org/officeDocument/2006/relationships/image" Target="../media/image3.jpeg"/><Relationship Id="rId15" Type="http://schemas.openxmlformats.org/officeDocument/2006/relationships/hyperlink" Target="https://www.stevewyborney.com/?p=1483" TargetMode="External"/><Relationship Id="rId23" Type="http://schemas.openxmlformats.org/officeDocument/2006/relationships/image" Target="../media/image10.jpeg"/><Relationship Id="rId28" Type="http://schemas.openxmlformats.org/officeDocument/2006/relationships/image" Target="../media/image12.jpeg"/><Relationship Id="rId10" Type="http://schemas.openxmlformats.org/officeDocument/2006/relationships/hyperlink" Target="http://www.stevewyborney.com/?p=893" TargetMode="External"/><Relationship Id="rId19" Type="http://schemas.openxmlformats.org/officeDocument/2006/relationships/image" Target="../media/image9.png"/><Relationship Id="rId4" Type="http://schemas.openxmlformats.org/officeDocument/2006/relationships/hyperlink" Target="http://www.stevewyborney.com/?p=1253" TargetMode="External"/><Relationship Id="rId9" Type="http://schemas.openxmlformats.org/officeDocument/2006/relationships/image" Target="../media/image5.jpeg"/><Relationship Id="rId14" Type="http://schemas.openxmlformats.org/officeDocument/2006/relationships/hyperlink" Target="https://stevewyborney.com/2019/02/20-days-of-number-sense-rich-math-talk/" TargetMode="External"/><Relationship Id="rId22" Type="http://schemas.openxmlformats.org/officeDocument/2006/relationships/hyperlink" Target="https://stevewyborney.com/2021/03/part-3-new-esti-mysteries-and-number-sense-resources-every-day-for-the-rest-of-the-school-year/" TargetMode="External"/><Relationship Id="rId27" Type="http://schemas.openxmlformats.org/officeDocument/2006/relationships/image" Target="../media/image11.png"/><Relationship Id="rId30" Type="http://schemas.openxmlformats.org/officeDocument/2006/relationships/image" Target="../media/image14.jpeg"/></Relationships>
</file>

<file path=ppt/slides/_rels/slide14.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www.stevewyborney.com/?p=1891" TargetMode="External"/><Relationship Id="rId13" Type="http://schemas.openxmlformats.org/officeDocument/2006/relationships/image" Target="../media/image7.jpeg"/><Relationship Id="rId18" Type="http://schemas.openxmlformats.org/officeDocument/2006/relationships/hyperlink" Target="https://www.youtube.com/c/SteveWyborneyMath/playlists?view=1&amp;sort=da&amp;flow=grid" TargetMode="External"/><Relationship Id="rId26" Type="http://schemas.openxmlformats.org/officeDocument/2006/relationships/hyperlink" Target="https://stevewyborney.com/2021/11/150-new-esti-mysteries/" TargetMode="External"/><Relationship Id="rId3" Type="http://schemas.openxmlformats.org/officeDocument/2006/relationships/image" Target="../media/image2.jpeg"/><Relationship Id="rId21" Type="http://schemas.openxmlformats.org/officeDocument/2006/relationships/hyperlink" Target="https://stevewyborney.com/2021/01/part-2-new-esti-mysteries-and-number-sense-resources-every-day-for-the-rest-of-the-school-year/" TargetMode="External"/><Relationship Id="rId7" Type="http://schemas.openxmlformats.org/officeDocument/2006/relationships/image" Target="../media/image4.jpeg"/><Relationship Id="rId12" Type="http://schemas.openxmlformats.org/officeDocument/2006/relationships/hyperlink" Target="http://www.stevewyborney.com/?p=1028" TargetMode="External"/><Relationship Id="rId17" Type="http://schemas.openxmlformats.org/officeDocument/2006/relationships/hyperlink" Target="https://stevewyborney.com/2018/04/the-estimation-clipboard/" TargetMode="External"/><Relationship Id="rId25" Type="http://schemas.openxmlformats.org/officeDocument/2006/relationships/hyperlink" Target="https://stevewyborney.com/2021/10/new-estimation-clipboards/" TargetMode="External"/><Relationship Id="rId2" Type="http://schemas.openxmlformats.org/officeDocument/2006/relationships/hyperlink" Target="https://stevewyborney.com/2021/04/part-4-new-esti-mysteries-and-number-sense-resources-every-day-for-the-rest-of-the-school-year/" TargetMode="External"/><Relationship Id="rId16" Type="http://schemas.openxmlformats.org/officeDocument/2006/relationships/image" Target="../media/image8.jpeg"/><Relationship Id="rId20" Type="http://schemas.openxmlformats.org/officeDocument/2006/relationships/hyperlink" Target="https://stevewyborney.com/2020/08/the-multiplication-course-by-steve-wyborney/" TargetMode="External"/><Relationship Id="rId29"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hyperlink" Target="https://stevewyborney.com/2019/09/51-esti-mysteries/" TargetMode="External"/><Relationship Id="rId11" Type="http://schemas.openxmlformats.org/officeDocument/2006/relationships/image" Target="../media/image6.jpeg"/><Relationship Id="rId24" Type="http://schemas.openxmlformats.org/officeDocument/2006/relationships/hyperlink" Target="https://stevewyborney.com/2020/11/new-esti-mysteries-and-number-sense-resources-every-day-for-the-rest-of-the-school-year/" TargetMode="External"/><Relationship Id="rId5" Type="http://schemas.openxmlformats.org/officeDocument/2006/relationships/image" Target="../media/image3.jpeg"/><Relationship Id="rId15" Type="http://schemas.openxmlformats.org/officeDocument/2006/relationships/hyperlink" Target="https://www.stevewyborney.com/?p=1483" TargetMode="External"/><Relationship Id="rId23" Type="http://schemas.openxmlformats.org/officeDocument/2006/relationships/image" Target="../media/image10.jpeg"/><Relationship Id="rId28" Type="http://schemas.openxmlformats.org/officeDocument/2006/relationships/image" Target="../media/image12.jpeg"/><Relationship Id="rId10" Type="http://schemas.openxmlformats.org/officeDocument/2006/relationships/hyperlink" Target="http://www.stevewyborney.com/?p=893" TargetMode="External"/><Relationship Id="rId19" Type="http://schemas.openxmlformats.org/officeDocument/2006/relationships/image" Target="../media/image9.png"/><Relationship Id="rId4" Type="http://schemas.openxmlformats.org/officeDocument/2006/relationships/hyperlink" Target="http://www.stevewyborney.com/?p=1253" TargetMode="External"/><Relationship Id="rId9" Type="http://schemas.openxmlformats.org/officeDocument/2006/relationships/image" Target="../media/image5.jpeg"/><Relationship Id="rId14" Type="http://schemas.openxmlformats.org/officeDocument/2006/relationships/hyperlink" Target="https://stevewyborney.com/2019/02/20-days-of-number-sense-rich-math-talk/" TargetMode="External"/><Relationship Id="rId22" Type="http://schemas.openxmlformats.org/officeDocument/2006/relationships/hyperlink" Target="https://stevewyborney.com/2021/03/part-3-new-esti-mysteries-and-number-sense-resources-every-day-for-the-rest-of-the-school-year/" TargetMode="External"/><Relationship Id="rId27" Type="http://schemas.openxmlformats.org/officeDocument/2006/relationships/image" Target="../media/image11.png"/><Relationship Id="rId30" Type="http://schemas.openxmlformats.org/officeDocument/2006/relationships/image" Target="../media/image14.jpeg"/></Relationships>
</file>

<file path=ppt/slides/_rels/slide2.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www.stevewyborney.com/?p=1891" TargetMode="External"/><Relationship Id="rId13" Type="http://schemas.openxmlformats.org/officeDocument/2006/relationships/image" Target="../media/image7.jpeg"/><Relationship Id="rId18" Type="http://schemas.openxmlformats.org/officeDocument/2006/relationships/hyperlink" Target="https://www.youtube.com/c/SteveWyborneyMath/playlists?view=1&amp;sort=da&amp;flow=grid" TargetMode="External"/><Relationship Id="rId26" Type="http://schemas.openxmlformats.org/officeDocument/2006/relationships/hyperlink" Target="https://stevewyborney.com/2021/11/150-new-esti-mysteries/" TargetMode="External"/><Relationship Id="rId3" Type="http://schemas.openxmlformats.org/officeDocument/2006/relationships/image" Target="../media/image2.jpeg"/><Relationship Id="rId21" Type="http://schemas.openxmlformats.org/officeDocument/2006/relationships/hyperlink" Target="https://stevewyborney.com/2021/01/part-2-new-esti-mysteries-and-number-sense-resources-every-day-for-the-rest-of-the-school-year/" TargetMode="External"/><Relationship Id="rId7" Type="http://schemas.openxmlformats.org/officeDocument/2006/relationships/image" Target="../media/image4.jpeg"/><Relationship Id="rId12" Type="http://schemas.openxmlformats.org/officeDocument/2006/relationships/hyperlink" Target="http://www.stevewyborney.com/?p=1028" TargetMode="External"/><Relationship Id="rId17" Type="http://schemas.openxmlformats.org/officeDocument/2006/relationships/hyperlink" Target="https://stevewyborney.com/2018/04/the-estimation-clipboard/" TargetMode="External"/><Relationship Id="rId25" Type="http://schemas.openxmlformats.org/officeDocument/2006/relationships/hyperlink" Target="https://stevewyborney.com/2021/10/new-estimation-clipboards/" TargetMode="External"/><Relationship Id="rId2" Type="http://schemas.openxmlformats.org/officeDocument/2006/relationships/hyperlink" Target="https://stevewyborney.com/2021/04/part-4-new-esti-mysteries-and-number-sense-resources-every-day-for-the-rest-of-the-school-year/" TargetMode="External"/><Relationship Id="rId16" Type="http://schemas.openxmlformats.org/officeDocument/2006/relationships/image" Target="../media/image8.jpeg"/><Relationship Id="rId20" Type="http://schemas.openxmlformats.org/officeDocument/2006/relationships/hyperlink" Target="https://stevewyborney.com/2020/08/the-multiplication-course-by-steve-wyborney/" TargetMode="External"/><Relationship Id="rId29"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hyperlink" Target="https://stevewyborney.com/2019/09/51-esti-mysteries/" TargetMode="External"/><Relationship Id="rId11" Type="http://schemas.openxmlformats.org/officeDocument/2006/relationships/image" Target="../media/image6.jpeg"/><Relationship Id="rId24" Type="http://schemas.openxmlformats.org/officeDocument/2006/relationships/hyperlink" Target="https://stevewyborney.com/2020/11/new-esti-mysteries-and-number-sense-resources-every-day-for-the-rest-of-the-school-year/" TargetMode="External"/><Relationship Id="rId5" Type="http://schemas.openxmlformats.org/officeDocument/2006/relationships/image" Target="../media/image3.jpeg"/><Relationship Id="rId15" Type="http://schemas.openxmlformats.org/officeDocument/2006/relationships/hyperlink" Target="https://www.stevewyborney.com/?p=1483" TargetMode="External"/><Relationship Id="rId23" Type="http://schemas.openxmlformats.org/officeDocument/2006/relationships/image" Target="../media/image10.jpeg"/><Relationship Id="rId28" Type="http://schemas.openxmlformats.org/officeDocument/2006/relationships/image" Target="../media/image12.jpeg"/><Relationship Id="rId10" Type="http://schemas.openxmlformats.org/officeDocument/2006/relationships/hyperlink" Target="http://www.stevewyborney.com/?p=893" TargetMode="External"/><Relationship Id="rId19" Type="http://schemas.openxmlformats.org/officeDocument/2006/relationships/image" Target="../media/image9.png"/><Relationship Id="rId4" Type="http://schemas.openxmlformats.org/officeDocument/2006/relationships/hyperlink" Target="http://www.stevewyborney.com/?p=1253" TargetMode="External"/><Relationship Id="rId9" Type="http://schemas.openxmlformats.org/officeDocument/2006/relationships/image" Target="../media/image5.jpeg"/><Relationship Id="rId14" Type="http://schemas.openxmlformats.org/officeDocument/2006/relationships/hyperlink" Target="https://stevewyborney.com/2019/02/20-days-of-number-sense-rich-math-talk/" TargetMode="External"/><Relationship Id="rId22" Type="http://schemas.openxmlformats.org/officeDocument/2006/relationships/hyperlink" Target="https://stevewyborney.com/2021/03/part-3-new-esti-mysteries-and-number-sense-resources-every-day-for-the-rest-of-the-school-year/" TargetMode="External"/><Relationship Id="rId27" Type="http://schemas.openxmlformats.org/officeDocument/2006/relationships/image" Target="../media/image11.png"/><Relationship Id="rId30" Type="http://schemas.openxmlformats.org/officeDocument/2006/relationships/image" Target="../media/image14.jpeg"/></Relationships>
</file>

<file path=ppt/slides/_rels/slide8.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2819400"/>
            <a:ext cx="91440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800" b="1" u="sng" dirty="0"/>
              <a:t>I see 3 versions of this </a:t>
            </a:r>
            <a:r>
              <a:rPr lang="en-US" sz="1800" b="1" u="sng" dirty="0" err="1"/>
              <a:t>Esti</a:t>
            </a:r>
            <a:r>
              <a:rPr lang="en-US" sz="1800" b="1" u="sng" dirty="0"/>
              <a:t>-Mystery.  Which one should I use?</a:t>
            </a:r>
          </a:p>
          <a:p>
            <a:pPr algn="l"/>
            <a:endParaRPr lang="en-US" sz="2000" b="1" dirty="0"/>
          </a:p>
          <a:p>
            <a:pPr algn="l"/>
            <a:r>
              <a:rPr lang="en-US" sz="2000" b="1" dirty="0"/>
              <a:t>“</a:t>
            </a:r>
            <a:r>
              <a:rPr lang="en-US" sz="2000" b="1" dirty="0" err="1"/>
              <a:t>Esti</a:t>
            </a:r>
            <a:r>
              <a:rPr lang="en-US" sz="2000" b="1" dirty="0"/>
              <a:t>-Mysteries are already working well for my class.”</a:t>
            </a:r>
          </a:p>
          <a:p>
            <a:pPr algn="l"/>
            <a:endParaRPr lang="en-US" sz="1800" b="1" dirty="0"/>
          </a:p>
          <a:p>
            <a:pPr algn="l"/>
            <a:r>
              <a:rPr lang="en-US" sz="1600" b="1" i="1" dirty="0"/>
              <a:t>Use slides 2-7 if </a:t>
            </a:r>
            <a:r>
              <a:rPr lang="en-US" sz="1600" b="1" i="1" dirty="0" err="1"/>
              <a:t>Esti</a:t>
            </a:r>
            <a:r>
              <a:rPr lang="en-US" sz="1600" b="1" i="1" dirty="0"/>
              <a:t>-Mysteries if your students have charts to write on.  </a:t>
            </a:r>
            <a:r>
              <a:rPr lang="en-US" sz="1600" dirty="0"/>
              <a:t>You’re students are writing on a chart, writing down their estimates, and are discussing their ideas with each other after each clue.  They may be writing on paper, writing on a dry erase surface, or using a digital tool to annotate – or they have another way of responding to clues in writing.  You probably already notice that when students write down their estimate after each clue it helps to propel rich math talk and also builds anticipation for the next clue.  If this sounds familiar, then I recommend using slides 2-7. </a:t>
            </a:r>
          </a:p>
          <a:p>
            <a:pPr algn="l"/>
            <a:endParaRPr lang="en-US" sz="2000" b="1" dirty="0"/>
          </a:p>
          <a:p>
            <a:pPr algn="l"/>
            <a:r>
              <a:rPr lang="en-US" sz="2000" b="1" dirty="0"/>
              <a:t>“I need to display a chart for everyone to see, and I have a way to write on it.”</a:t>
            </a:r>
          </a:p>
          <a:p>
            <a:pPr algn="l"/>
            <a:endParaRPr lang="en-US" sz="1600" b="1" dirty="0"/>
          </a:p>
          <a:p>
            <a:pPr algn="l"/>
            <a:r>
              <a:rPr lang="en-US" sz="1600" b="1" i="1" dirty="0"/>
              <a:t>Use slides 8-13 if you simply need an embedded chart to write on during discussion</a:t>
            </a:r>
            <a:r>
              <a:rPr lang="en-US" sz="1600" dirty="0"/>
              <a:t>. This may be helpful if you want to show a chart at the same time as the </a:t>
            </a:r>
            <a:r>
              <a:rPr lang="en-US" sz="1600" dirty="0" err="1"/>
              <a:t>Esti</a:t>
            </a:r>
            <a:r>
              <a:rPr lang="en-US" sz="1600" dirty="0"/>
              <a:t>-Mystery.  The chart (on slides 8-13) will appear on the screen so that you can write on it.  You can simply write on your whiteboard , use a digital pen, or use the chart in may other ways.</a:t>
            </a:r>
          </a:p>
          <a:p>
            <a:pPr algn="l"/>
            <a:endParaRPr lang="en-US" sz="2400" b="1" dirty="0"/>
          </a:p>
          <a:p>
            <a:pPr algn="l"/>
            <a:r>
              <a:rPr lang="en-US" sz="2000" b="1" dirty="0"/>
              <a:t>“I need a step-by-step animated chart that eliminates numbers after every clue.”</a:t>
            </a:r>
          </a:p>
          <a:p>
            <a:pPr algn="l"/>
            <a:endParaRPr lang="en-US" sz="2000" b="1" dirty="0"/>
          </a:p>
          <a:p>
            <a:pPr algn="l"/>
            <a:r>
              <a:rPr lang="en-US" sz="1600" b="1" i="1" dirty="0"/>
              <a:t>Use slides 14-19 if you want to see numbers disappear from the chart after every clue.  </a:t>
            </a:r>
            <a:r>
              <a:rPr lang="en-US" sz="1600" dirty="0"/>
              <a:t>This may be helpful if you need a chart and don’t have an easy way to write on the chart.  After each clue, you’ll see which numbers are eliminated – and which ones are left.</a:t>
            </a:r>
          </a:p>
        </p:txBody>
      </p:sp>
      <p:sp>
        <p:nvSpPr>
          <p:cNvPr id="2" name="Rectangle 1"/>
          <p:cNvSpPr/>
          <p:nvPr/>
        </p:nvSpPr>
        <p:spPr>
          <a:xfrm>
            <a:off x="5867400" y="76200"/>
            <a:ext cx="3200400" cy="914400"/>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Watch this YouTube video for more information about the charts.</a:t>
            </a:r>
          </a:p>
          <a:p>
            <a:pPr algn="ctr"/>
            <a:r>
              <a:rPr lang="en-US" sz="1600" dirty="0">
                <a:solidFill>
                  <a:schemeClr val="tx1"/>
                </a:solidFill>
                <a:hlinkClick r:id="rId2"/>
              </a:rPr>
              <a:t>https://youtu.be/pzPby1HUSQs</a:t>
            </a:r>
            <a:r>
              <a:rPr lang="en-US" sz="1600" dirty="0">
                <a:solidFill>
                  <a:schemeClr val="tx1"/>
                </a:solidFill>
              </a:rPr>
              <a:t> </a:t>
            </a:r>
          </a:p>
        </p:txBody>
      </p:sp>
    </p:spTree>
    <p:extLst>
      <p:ext uri="{BB962C8B-B14F-4D97-AF65-F5344CB8AC3E}">
        <p14:creationId xmlns:p14="http://schemas.microsoft.com/office/powerpoint/2010/main" val="32198343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6FC9071A-A2E5-4D01-A87E-60A51F475634}"/>
              </a:ext>
            </a:extLst>
          </p:cNvPr>
          <p:cNvPicPr>
            <a:picLocks noChangeAspect="1"/>
          </p:cNvPicPr>
          <p:nvPr/>
        </p:nvPicPr>
        <p:blipFill rotWithShape="1">
          <a:blip r:embed="rId2">
            <a:extLst>
              <a:ext uri="{28A0092B-C50C-407E-A947-70E740481C1C}">
                <a14:useLocalDpi xmlns:a14="http://schemas.microsoft.com/office/drawing/2010/main" val="0"/>
              </a:ext>
            </a:extLst>
          </a:blip>
          <a:srcRect t="7778" r="50000"/>
          <a:stretch/>
        </p:blipFill>
        <p:spPr>
          <a:xfrm>
            <a:off x="0" y="0"/>
            <a:ext cx="4572000" cy="6324600"/>
          </a:xfrm>
          <a:prstGeom prst="rect">
            <a:avLst/>
          </a:prstGeom>
        </p:spPr>
      </p:pic>
      <p:sp>
        <p:nvSpPr>
          <p:cNvPr id="17" name="Rectangle 16"/>
          <p:cNvSpPr/>
          <p:nvPr/>
        </p:nvSpPr>
        <p:spPr>
          <a:xfrm>
            <a:off x="5029200" y="1524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#1</a:t>
            </a:r>
          </a:p>
        </p:txBody>
      </p:sp>
      <p:sp>
        <p:nvSpPr>
          <p:cNvPr id="19" name="Rectangle 18"/>
          <p:cNvSpPr/>
          <p:nvPr/>
        </p:nvSpPr>
        <p:spPr>
          <a:xfrm>
            <a:off x="5029200" y="14477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#2</a:t>
            </a:r>
          </a:p>
        </p:txBody>
      </p:sp>
      <p:sp>
        <p:nvSpPr>
          <p:cNvPr id="25" name="Rectangle 24"/>
          <p:cNvSpPr/>
          <p:nvPr/>
        </p:nvSpPr>
        <p:spPr>
          <a:xfrm>
            <a:off x="5029200" y="27432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#3</a:t>
            </a:r>
          </a:p>
        </p:txBody>
      </p:sp>
      <p:sp>
        <p:nvSpPr>
          <p:cNvPr id="26" name="Rectangle 25"/>
          <p:cNvSpPr/>
          <p:nvPr/>
        </p:nvSpPr>
        <p:spPr>
          <a:xfrm>
            <a:off x="5029200" y="40385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#4</a:t>
            </a:r>
          </a:p>
        </p:txBody>
      </p:sp>
      <p:sp>
        <p:nvSpPr>
          <p:cNvPr id="27" name="Rectangle 26"/>
          <p:cNvSpPr/>
          <p:nvPr/>
        </p:nvSpPr>
        <p:spPr>
          <a:xfrm>
            <a:off x="5029200" y="53339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#5</a:t>
            </a:r>
          </a:p>
        </p:txBody>
      </p:sp>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#1</a:t>
            </a:r>
          </a:p>
          <a:p>
            <a:pPr algn="ctr"/>
            <a:r>
              <a:rPr lang="en-US" b="1" dirty="0">
                <a:solidFill>
                  <a:schemeClr val="tx1"/>
                </a:solidFill>
              </a:rPr>
              <a:t>The answer is an odd number </a:t>
            </a:r>
          </a:p>
          <a:p>
            <a:pPr algn="ctr"/>
            <a:r>
              <a:rPr lang="en-US" b="1" dirty="0">
                <a:solidFill>
                  <a:schemeClr val="tx1"/>
                </a:solidFill>
              </a:rPr>
              <a:t>between 50 and 100.</a:t>
            </a:r>
          </a:p>
        </p:txBody>
      </p:sp>
      <p:sp>
        <p:nvSpPr>
          <p:cNvPr id="29" name="Rectangle 28"/>
          <p:cNvSpPr/>
          <p:nvPr/>
        </p:nvSpPr>
        <p:spPr>
          <a:xfrm>
            <a:off x="5029200" y="14478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#2</a:t>
            </a:r>
          </a:p>
          <a:p>
            <a:pPr algn="ctr"/>
            <a:r>
              <a:rPr lang="en-US" b="1" dirty="0">
                <a:solidFill>
                  <a:schemeClr val="tx1"/>
                </a:solidFill>
              </a:rPr>
              <a:t>The red peg on the top has a 3.  </a:t>
            </a:r>
          </a:p>
          <a:p>
            <a:pPr algn="ctr"/>
            <a:r>
              <a:rPr lang="en-US" b="1" dirty="0">
                <a:solidFill>
                  <a:schemeClr val="tx1"/>
                </a:solidFill>
              </a:rPr>
              <a:t>The answer is a multiple of 3.</a:t>
            </a:r>
          </a:p>
        </p:txBody>
      </p:sp>
      <p:sp>
        <p:nvSpPr>
          <p:cNvPr id="30" name="Rectangle 29"/>
          <p:cNvSpPr/>
          <p:nvPr/>
        </p:nvSpPr>
        <p:spPr>
          <a:xfrm>
            <a:off x="5029200" y="27432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#3</a:t>
            </a:r>
          </a:p>
          <a:p>
            <a:pPr algn="ctr"/>
            <a:r>
              <a:rPr lang="en-US" sz="1600" b="1" dirty="0">
                <a:solidFill>
                  <a:schemeClr val="tx1"/>
                </a:solidFill>
              </a:rPr>
              <a:t>The blue peg on the top has a 9.</a:t>
            </a:r>
          </a:p>
          <a:p>
            <a:pPr algn="ctr"/>
            <a:r>
              <a:rPr lang="en-US" sz="1600" b="1" dirty="0">
                <a:solidFill>
                  <a:schemeClr val="tx1"/>
                </a:solidFill>
              </a:rPr>
              <a:t>The answer does not include the digit 9.</a:t>
            </a:r>
          </a:p>
          <a:p>
            <a:pPr algn="ctr"/>
            <a:r>
              <a:rPr lang="en-US" sz="1400" b="1" dirty="0">
                <a:solidFill>
                  <a:schemeClr val="tx1"/>
                </a:solidFill>
              </a:rPr>
              <a:t>Bonus Clue:  The 9 is important!  </a:t>
            </a:r>
          </a:p>
          <a:p>
            <a:pPr algn="ctr"/>
            <a:r>
              <a:rPr lang="en-US" sz="1400" b="1" dirty="0">
                <a:solidFill>
                  <a:schemeClr val="tx1"/>
                </a:solidFill>
              </a:rPr>
              <a:t>Remember it when you come to the end!</a:t>
            </a:r>
          </a:p>
        </p:txBody>
      </p:sp>
      <p:sp>
        <p:nvSpPr>
          <p:cNvPr id="31" name="Rectangle 30"/>
          <p:cNvSpPr/>
          <p:nvPr/>
        </p:nvSpPr>
        <p:spPr>
          <a:xfrm>
            <a:off x="5029200" y="40386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#4</a:t>
            </a:r>
          </a:p>
          <a:p>
            <a:pPr algn="ctr"/>
            <a:r>
              <a:rPr lang="en-US" b="1" dirty="0">
                <a:solidFill>
                  <a:schemeClr val="tx1"/>
                </a:solidFill>
              </a:rPr>
              <a:t>The answer is not a multiple of 7.</a:t>
            </a:r>
          </a:p>
        </p:txBody>
      </p:sp>
      <p:sp>
        <p:nvSpPr>
          <p:cNvPr id="32" name="Rectangle 31"/>
          <p:cNvSpPr/>
          <p:nvPr/>
        </p:nvSpPr>
        <p:spPr>
          <a:xfrm>
            <a:off x="5029200" y="5333999"/>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#5</a:t>
            </a:r>
          </a:p>
          <a:p>
            <a:pPr algn="ctr"/>
            <a:r>
              <a:rPr lang="en-US" b="1" dirty="0">
                <a:solidFill>
                  <a:schemeClr val="tx1"/>
                </a:solidFill>
              </a:rPr>
              <a:t>The answer does not include the digit 7.</a:t>
            </a:r>
          </a:p>
        </p:txBody>
      </p:sp>
      <p:sp>
        <p:nvSpPr>
          <p:cNvPr id="14" name="TextBox 1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15" name="TextBox 14"/>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graphicFrame>
        <p:nvGraphicFramePr>
          <p:cNvPr id="3" name="Table 2">
            <a:extLst>
              <a:ext uri="{FF2B5EF4-FFF2-40B4-BE49-F238E27FC236}">
                <a16:creationId xmlns:a16="http://schemas.microsoft.com/office/drawing/2014/main" id="{89699BB2-75DC-478A-9511-1B74956002EA}"/>
              </a:ext>
            </a:extLst>
          </p:cNvPr>
          <p:cNvGraphicFramePr>
            <a:graphicFrameLocks noGrp="1"/>
          </p:cNvGraphicFramePr>
          <p:nvPr>
            <p:extLst>
              <p:ext uri="{D42A27DB-BD31-4B8C-83A1-F6EECF244321}">
                <p14:modId xmlns:p14="http://schemas.microsoft.com/office/powerpoint/2010/main" val="1062138383"/>
              </p:ext>
            </p:extLst>
          </p:nvPr>
        </p:nvGraphicFramePr>
        <p:xfrm>
          <a:off x="152400" y="5257800"/>
          <a:ext cx="4419600" cy="1282580"/>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1543656109"/>
                    </a:ext>
                  </a:extLst>
                </a:gridCol>
                <a:gridCol w="441960">
                  <a:extLst>
                    <a:ext uri="{9D8B030D-6E8A-4147-A177-3AD203B41FA5}">
                      <a16:colId xmlns:a16="http://schemas.microsoft.com/office/drawing/2014/main" val="2538420754"/>
                    </a:ext>
                  </a:extLst>
                </a:gridCol>
                <a:gridCol w="441960">
                  <a:extLst>
                    <a:ext uri="{9D8B030D-6E8A-4147-A177-3AD203B41FA5}">
                      <a16:colId xmlns:a16="http://schemas.microsoft.com/office/drawing/2014/main" val="332005540"/>
                    </a:ext>
                  </a:extLst>
                </a:gridCol>
                <a:gridCol w="441960">
                  <a:extLst>
                    <a:ext uri="{9D8B030D-6E8A-4147-A177-3AD203B41FA5}">
                      <a16:colId xmlns:a16="http://schemas.microsoft.com/office/drawing/2014/main" val="2089078042"/>
                    </a:ext>
                  </a:extLst>
                </a:gridCol>
                <a:gridCol w="441960">
                  <a:extLst>
                    <a:ext uri="{9D8B030D-6E8A-4147-A177-3AD203B41FA5}">
                      <a16:colId xmlns:a16="http://schemas.microsoft.com/office/drawing/2014/main" val="1188112371"/>
                    </a:ext>
                  </a:extLst>
                </a:gridCol>
                <a:gridCol w="441960">
                  <a:extLst>
                    <a:ext uri="{9D8B030D-6E8A-4147-A177-3AD203B41FA5}">
                      <a16:colId xmlns:a16="http://schemas.microsoft.com/office/drawing/2014/main" val="2376552864"/>
                    </a:ext>
                  </a:extLst>
                </a:gridCol>
                <a:gridCol w="441960">
                  <a:extLst>
                    <a:ext uri="{9D8B030D-6E8A-4147-A177-3AD203B41FA5}">
                      <a16:colId xmlns:a16="http://schemas.microsoft.com/office/drawing/2014/main" val="335707380"/>
                    </a:ext>
                  </a:extLst>
                </a:gridCol>
                <a:gridCol w="441960">
                  <a:extLst>
                    <a:ext uri="{9D8B030D-6E8A-4147-A177-3AD203B41FA5}">
                      <a16:colId xmlns:a16="http://schemas.microsoft.com/office/drawing/2014/main" val="1517116742"/>
                    </a:ext>
                  </a:extLst>
                </a:gridCol>
                <a:gridCol w="441960">
                  <a:extLst>
                    <a:ext uri="{9D8B030D-6E8A-4147-A177-3AD203B41FA5}">
                      <a16:colId xmlns:a16="http://schemas.microsoft.com/office/drawing/2014/main" val="2169956210"/>
                    </a:ext>
                  </a:extLst>
                </a:gridCol>
                <a:gridCol w="441960">
                  <a:extLst>
                    <a:ext uri="{9D8B030D-6E8A-4147-A177-3AD203B41FA5}">
                      <a16:colId xmlns:a16="http://schemas.microsoft.com/office/drawing/2014/main" val="1846657629"/>
                    </a:ext>
                  </a:extLst>
                </a:gridCol>
              </a:tblGrid>
              <a:tr h="256516">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20110499"/>
                  </a:ext>
                </a:extLst>
              </a:tr>
              <a:tr h="256516">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32495951"/>
                  </a:ext>
                </a:extLst>
              </a:tr>
              <a:tr h="256516">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2049473"/>
                  </a:ext>
                </a:extLst>
              </a:tr>
              <a:tr h="256516">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46550289"/>
                  </a:ext>
                </a:extLst>
              </a:tr>
              <a:tr h="256516">
                <a:tc>
                  <a:txBody>
                    <a:bodyPr/>
                    <a:lstStyle/>
                    <a:p>
                      <a:pPr algn="ctr" rtl="0" fontAlgn="ctr"/>
                      <a:r>
                        <a:rPr lang="en-US" sz="1400" b="1" u="none" strike="noStrike" dirty="0">
                          <a:solidFill>
                            <a:schemeClr val="tx1"/>
                          </a:solidFill>
                          <a:effectLst/>
                        </a:rPr>
                        <a:t>91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100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59592538"/>
                  </a:ext>
                </a:extLst>
              </a:tr>
            </a:tbl>
          </a:graphicData>
        </a:graphic>
      </p:graphicFrame>
    </p:spTree>
    <p:extLst>
      <p:ext uri="{BB962C8B-B14F-4D97-AF65-F5344CB8AC3E}">
        <p14:creationId xmlns:p14="http://schemas.microsoft.com/office/powerpoint/2010/main" val="2572488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500"/>
                                        <p:tgtEl>
                                          <p:spTgt spid="2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fade">
                                      <p:cBhvr>
                                        <p:cTn id="19" dur="500"/>
                                        <p:tgtEl>
                                          <p:spTgt spid="2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500"/>
                                        <p:tgtEl>
                                          <p:spTgt spid="3"/>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fade">
                                      <p:cBhvr>
                                        <p:cTn id="29" dur="500"/>
                                        <p:tgtEl>
                                          <p:spTgt spid="28"/>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29"/>
                                        </p:tgtEl>
                                        <p:attrNameLst>
                                          <p:attrName>style.visibility</p:attrName>
                                        </p:attrNameLst>
                                      </p:cBhvr>
                                      <p:to>
                                        <p:strVal val="visible"/>
                                      </p:to>
                                    </p:set>
                                    <p:animEffect transition="in" filter="fade">
                                      <p:cBhvr>
                                        <p:cTn id="34" dur="500"/>
                                        <p:tgtEl>
                                          <p:spTgt spid="29"/>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fade">
                                      <p:cBhvr>
                                        <p:cTn id="39" dur="500"/>
                                        <p:tgtEl>
                                          <p:spTgt spid="30"/>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1"/>
                                        </p:tgtEl>
                                        <p:attrNameLst>
                                          <p:attrName>style.visibility</p:attrName>
                                        </p:attrNameLst>
                                      </p:cBhvr>
                                      <p:to>
                                        <p:strVal val="visible"/>
                                      </p:to>
                                    </p:set>
                                    <p:animEffect transition="in" filter="fade">
                                      <p:cBhvr>
                                        <p:cTn id="44" dur="500"/>
                                        <p:tgtEl>
                                          <p:spTgt spid="31"/>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2"/>
                                        </p:tgtEl>
                                        <p:attrNameLst>
                                          <p:attrName>style.visibility</p:attrName>
                                        </p:attrNameLst>
                                      </p:cBhvr>
                                      <p:to>
                                        <p:strVal val="visible"/>
                                      </p:to>
                                    </p:set>
                                    <p:animEffect transition="in" filter="fade">
                                      <p:cBhvr>
                                        <p:cTn id="49"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5" grpId="0" animBg="1"/>
      <p:bldP spid="26" grpId="0" animBg="1"/>
      <p:bldP spid="27" grpId="0" animBg="1"/>
      <p:bldP spid="28" grpId="0" animBg="1"/>
      <p:bldP spid="29" grpId="0" animBg="1"/>
      <p:bldP spid="30" grpId="0" animBg="1"/>
      <p:bldP spid="31" grpId="0" animBg="1"/>
      <p:bldP spid="3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4AE633A-D926-4142-A3F8-0684F49969F2}"/>
              </a:ext>
            </a:extLst>
          </p:cNvPr>
          <p:cNvPicPr>
            <a:picLocks noChangeAspect="1"/>
          </p:cNvPicPr>
          <p:nvPr/>
        </p:nvPicPr>
        <p:blipFill rotWithShape="1">
          <a:blip r:embed="rId2">
            <a:extLst>
              <a:ext uri="{28A0092B-C50C-407E-A947-70E740481C1C}">
                <a14:useLocalDpi xmlns:a14="http://schemas.microsoft.com/office/drawing/2010/main" val="0"/>
              </a:ext>
            </a:extLst>
          </a:blip>
          <a:srcRect r="50000"/>
          <a:stretch/>
        </p:blipFill>
        <p:spPr>
          <a:xfrm>
            <a:off x="0" y="0"/>
            <a:ext cx="4572000" cy="6858000"/>
          </a:xfrm>
          <a:prstGeom prst="rect">
            <a:avLst/>
          </a:prstGeom>
        </p:spPr>
      </p:pic>
      <p:sp>
        <p:nvSpPr>
          <p:cNvPr id="12" name="Rectangle 11"/>
          <p:cNvSpPr/>
          <p:nvPr/>
        </p:nvSpPr>
        <p:spPr>
          <a:xfrm>
            <a:off x="5029200" y="2209800"/>
            <a:ext cx="3974306" cy="2362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After seeing the clues, you have narrowed the possibilities to a small set of numbers.  Before you see the answer, select your final estimate.  Write it down, and explain to someone why you chose that number.</a:t>
            </a:r>
          </a:p>
        </p:txBody>
      </p:sp>
      <p:sp>
        <p:nvSpPr>
          <p:cNvPr id="3" name="TextBox 2"/>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4" name="TextBox 3"/>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1653462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tx1"/>
                </a:solidFill>
              </a:rPr>
              <a:t>81 pegs</a:t>
            </a:r>
          </a:p>
        </p:txBody>
      </p:sp>
      <p:sp>
        <p:nvSpPr>
          <p:cNvPr id="17" name="Rectangle 16"/>
          <p:cNvSpPr/>
          <p:nvPr/>
        </p:nvSpPr>
        <p:spPr>
          <a:xfrm>
            <a:off x="5020519" y="174586"/>
            <a:ext cx="3974306" cy="1143001"/>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The Reveal</a:t>
            </a:r>
          </a:p>
          <a:p>
            <a:pPr algn="ctr"/>
            <a:r>
              <a:rPr lang="en-US" sz="2400" b="1" dirty="0">
                <a:solidFill>
                  <a:schemeClr val="tx1"/>
                </a:solidFill>
              </a:rPr>
              <a:t>Click to see the answer.</a:t>
            </a:r>
          </a:p>
        </p:txBody>
      </p:sp>
      <p:pic>
        <p:nvPicPr>
          <p:cNvPr id="10" name="Picture 9">
            <a:extLst>
              <a:ext uri="{FF2B5EF4-FFF2-40B4-BE49-F238E27FC236}">
                <a16:creationId xmlns:a16="http://schemas.microsoft.com/office/drawing/2014/main" id="{FF468F67-304D-4731-9829-6D981D1CA884}"/>
              </a:ext>
            </a:extLst>
          </p:cNvPr>
          <p:cNvPicPr>
            <a:picLocks noChangeAspect="1"/>
          </p:cNvPicPr>
          <p:nvPr/>
        </p:nvPicPr>
        <p:blipFill rotWithShape="1">
          <a:blip r:embed="rId2">
            <a:extLst>
              <a:ext uri="{28A0092B-C50C-407E-A947-70E740481C1C}">
                <a14:useLocalDpi xmlns:a14="http://schemas.microsoft.com/office/drawing/2010/main" val="0"/>
              </a:ext>
            </a:extLst>
          </a:blip>
          <a:srcRect r="50000"/>
          <a:stretch/>
        </p:blipFill>
        <p:spPr>
          <a:xfrm>
            <a:off x="0" y="0"/>
            <a:ext cx="4572000" cy="6858000"/>
          </a:xfrm>
          <a:prstGeom prst="rect">
            <a:avLst/>
          </a:prstGeom>
        </p:spPr>
      </p:pic>
      <p:sp>
        <p:nvSpPr>
          <p:cNvPr id="6" name="Rectangle 5"/>
          <p:cNvSpPr/>
          <p:nvPr/>
        </p:nvSpPr>
        <p:spPr>
          <a:xfrm>
            <a:off x="4296107" y="8763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Beginning.</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9" name="TextBox 8"/>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2265712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6" name="Straight Connector 45">
            <a:extLst>
              <a:ext uri="{FF2B5EF4-FFF2-40B4-BE49-F238E27FC236}">
                <a16:creationId xmlns:a16="http://schemas.microsoft.com/office/drawing/2014/main" id="{085281E0-BA39-42F6-9A33-8ACE0225B3A0}"/>
              </a:ext>
            </a:extLst>
          </p:cNvPr>
          <p:cNvCxnSpPr>
            <a:cxnSpLocks/>
          </p:cNvCxnSpPr>
          <p:nvPr/>
        </p:nvCxnSpPr>
        <p:spPr>
          <a:xfrm>
            <a:off x="6934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E0123F51-E411-4C3F-9B20-2AFFB4FB1AB1}"/>
              </a:ext>
            </a:extLst>
          </p:cNvPr>
          <p:cNvCxnSpPr>
            <a:cxnSpLocks/>
          </p:cNvCxnSpPr>
          <p:nvPr/>
        </p:nvCxnSpPr>
        <p:spPr>
          <a:xfrm>
            <a:off x="4648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 name="Picture 2" descr="C:\Users\Steve Wyborney\Desktop\Part 4 Featured Pic.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60505" y="2023634"/>
            <a:ext cx="1256957" cy="942718"/>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2" descr="C:\Users\Steve Wyborney\Desktop\Presentation1.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76717" y="3886192"/>
            <a:ext cx="1221978" cy="916483"/>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40" name="TextBox 39"/>
          <p:cNvSpPr txBox="1"/>
          <p:nvPr/>
        </p:nvSpPr>
        <p:spPr>
          <a:xfrm>
            <a:off x="6019800" y="4858623"/>
            <a:ext cx="1519968" cy="430887"/>
          </a:xfrm>
          <a:prstGeom prst="rect">
            <a:avLst/>
          </a:prstGeom>
          <a:noFill/>
        </p:spPr>
        <p:txBody>
          <a:bodyPr wrap="none" rtlCol="0">
            <a:spAutoFit/>
          </a:bodyPr>
          <a:lstStyle/>
          <a:p>
            <a:pPr algn="ctr"/>
            <a:r>
              <a:rPr lang="en-US" sz="1100" b="1" dirty="0">
                <a:hlinkClick r:id="" action="ppaction://noaction"/>
              </a:rPr>
              <a:t>80 Cube Conversations</a:t>
            </a:r>
          </a:p>
          <a:p>
            <a:pPr algn="ctr"/>
            <a:r>
              <a:rPr lang="en-US" sz="1100" b="1" dirty="0">
                <a:hlinkClick r:id="" action="ppaction://noaction"/>
              </a:rPr>
              <a:t>Lessons</a:t>
            </a:r>
            <a:endParaRPr lang="en-US" sz="1100" b="1" dirty="0"/>
          </a:p>
        </p:txBody>
      </p:sp>
      <p:pic>
        <p:nvPicPr>
          <p:cNvPr id="30" name="Picture 29">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1000" y="3887839"/>
            <a:ext cx="1217004" cy="912753"/>
          </a:xfrm>
          <a:prstGeom prst="rect">
            <a:avLst/>
          </a:prstGeom>
          <a:ln w="19050">
            <a:solidFill>
              <a:schemeClr val="tx1"/>
            </a:solidFill>
          </a:ln>
        </p:spPr>
      </p:pic>
      <p:pic>
        <p:nvPicPr>
          <p:cNvPr id="1026" name="Picture 2" descr="C:\Users\Steve Wyborney\Desktop\20 Days Title Pic.jpg">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744036" y="3858098"/>
            <a:ext cx="1240944" cy="930708"/>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14" name="Picture 3" descr="C:\Users\Steve Wyborney\Desktop\SPLAT blog post folder\Splat Promo Images and GIFs\Splat Level 3 B.jpg">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828800"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1828804" y="4788805"/>
            <a:ext cx="1217000" cy="430887"/>
          </a:xfrm>
          <a:prstGeom prst="rect">
            <a:avLst/>
          </a:prstGeom>
          <a:noFill/>
        </p:spPr>
        <p:txBody>
          <a:bodyPr wrap="none" rtlCol="0">
            <a:spAutoFit/>
          </a:bodyPr>
          <a:lstStyle/>
          <a:p>
            <a:pPr algn="ctr"/>
            <a:r>
              <a:rPr lang="en-US" sz="1100" b="1" dirty="0">
                <a:hlinkClick r:id="" action="ppaction://noaction"/>
              </a:rPr>
              <a:t>The Original </a:t>
            </a:r>
          </a:p>
          <a:p>
            <a:pPr algn="ctr"/>
            <a:r>
              <a:rPr lang="en-US" sz="1100" b="1" dirty="0">
                <a:hlinkClick r:id="" action="ppaction://noaction"/>
              </a:rPr>
              <a:t>50 Splat! Lessons </a:t>
            </a:r>
            <a:endParaRPr lang="en-US" sz="1100" b="1" dirty="0"/>
          </a:p>
        </p:txBody>
      </p:sp>
      <p:pic>
        <p:nvPicPr>
          <p:cNvPr id="16" name="Picture 7" descr="C:\Users\Steve Wyborney\Desktop\Splat Promos HUGE SET\Slide6.JPG">
            <a:hlinkClick r:id="rId12"/>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256821"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3065249" y="4823928"/>
            <a:ext cx="1519967" cy="430887"/>
          </a:xfrm>
          <a:prstGeom prst="rect">
            <a:avLst/>
          </a:prstGeom>
          <a:noFill/>
        </p:spPr>
        <p:txBody>
          <a:bodyPr wrap="square" rtlCol="0">
            <a:spAutoFit/>
          </a:bodyPr>
          <a:lstStyle/>
          <a:p>
            <a:pPr algn="ctr"/>
            <a:r>
              <a:rPr lang="en-US" sz="1100" b="1" dirty="0">
                <a:hlinkClick r:id="" action="ppaction://noaction"/>
              </a:rPr>
              <a:t>The Original 20 Fraction Splat! Lessons</a:t>
            </a:r>
            <a:endParaRPr lang="en-US" sz="1100" b="1" dirty="0"/>
          </a:p>
        </p:txBody>
      </p:sp>
      <p:sp>
        <p:nvSpPr>
          <p:cNvPr id="19" name="TextBox 18"/>
          <p:cNvSpPr txBox="1"/>
          <p:nvPr/>
        </p:nvSpPr>
        <p:spPr>
          <a:xfrm>
            <a:off x="0" y="3595300"/>
            <a:ext cx="4141968" cy="307777"/>
          </a:xfrm>
          <a:prstGeom prst="rect">
            <a:avLst/>
          </a:prstGeom>
          <a:noFill/>
        </p:spPr>
        <p:txBody>
          <a:bodyPr wrap="none" rtlCol="0">
            <a:spAutoFit/>
          </a:bodyPr>
          <a:lstStyle/>
          <a:p>
            <a:r>
              <a:rPr lang="en-US" sz="1400" b="1" dirty="0"/>
              <a:t>More Free, Downloadable Resources From Blog Posts</a:t>
            </a:r>
          </a:p>
        </p:txBody>
      </p:sp>
      <p:sp>
        <p:nvSpPr>
          <p:cNvPr id="20" name="TextBox 19">
            <a:hlinkClick r:id="rId14"/>
          </p:cNvPr>
          <p:cNvSpPr txBox="1"/>
          <p:nvPr/>
        </p:nvSpPr>
        <p:spPr>
          <a:xfrm>
            <a:off x="7446040" y="4788806"/>
            <a:ext cx="1815820" cy="430887"/>
          </a:xfrm>
          <a:prstGeom prst="rect">
            <a:avLst/>
          </a:prstGeom>
          <a:noFill/>
        </p:spPr>
        <p:txBody>
          <a:bodyPr wrap="square" rtlCol="0">
            <a:spAutoFit/>
          </a:bodyPr>
          <a:lstStyle/>
          <a:p>
            <a:pPr algn="ctr"/>
            <a:r>
              <a:rPr lang="en-US" sz="1100" b="1" dirty="0">
                <a:hlinkClick r:id="" action="ppaction://noaction"/>
              </a:rPr>
              <a:t>20 Days of Number Sense </a:t>
            </a:r>
          </a:p>
          <a:p>
            <a:pPr algn="ctr"/>
            <a:r>
              <a:rPr lang="en-US" sz="1100" b="1" dirty="0">
                <a:hlinkClick r:id="" action="ppaction://noaction"/>
              </a:rPr>
              <a:t>&amp; Rich Math Talk</a:t>
            </a:r>
            <a:endParaRPr lang="en-US" sz="1100" b="1" dirty="0"/>
          </a:p>
        </p:txBody>
      </p:sp>
      <p:pic>
        <p:nvPicPr>
          <p:cNvPr id="28" name="Picture 2" descr="C:\Users\Steve Wyborney\Desktop\8.8.2018 Desktop\Estimation Clipboard Desktop Materials\Bundle 1 Glasses Pic.jpg">
            <a:hlinkClick r:id="rId15"/>
          </p:cNvPr>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4704294" y="3888811"/>
            <a:ext cx="1250801" cy="938101"/>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29" name="TextBox 28"/>
          <p:cNvSpPr txBox="1"/>
          <p:nvPr/>
        </p:nvSpPr>
        <p:spPr>
          <a:xfrm>
            <a:off x="4358813" y="4903113"/>
            <a:ext cx="1815820" cy="430887"/>
          </a:xfrm>
          <a:prstGeom prst="rect">
            <a:avLst/>
          </a:prstGeom>
          <a:noFill/>
        </p:spPr>
        <p:txBody>
          <a:bodyPr wrap="square" rtlCol="0">
            <a:spAutoFit/>
          </a:bodyPr>
          <a:lstStyle/>
          <a:p>
            <a:pPr algn="ctr"/>
            <a:r>
              <a:rPr lang="en-US" sz="1100" b="1" dirty="0">
                <a:hlinkClick r:id="rId17"/>
              </a:rPr>
              <a:t>The Original 40 Estimation Clipboard Sets</a:t>
            </a:r>
            <a:endParaRPr lang="en-US" sz="1100" b="1" dirty="0"/>
          </a:p>
        </p:txBody>
      </p:sp>
      <p:cxnSp>
        <p:nvCxnSpPr>
          <p:cNvPr id="6" name="Straight Connector 5"/>
          <p:cNvCxnSpPr/>
          <p:nvPr/>
        </p:nvCxnSpPr>
        <p:spPr>
          <a:xfrm>
            <a:off x="0" y="3601254"/>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0" y="53340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4" name="Picture 3">
            <a:hlinkClick r:id="rId18"/>
          </p:cNvPr>
          <p:cNvPicPr>
            <a:picLocks noChangeAspect="1" noChangeArrowheads="1"/>
          </p:cNvPicPr>
          <p:nvPr/>
        </p:nvPicPr>
        <p:blipFill rotWithShape="1">
          <a:blip r:embed="rId19" cstate="print">
            <a:extLst>
              <a:ext uri="{28A0092B-C50C-407E-A947-70E740481C1C}">
                <a14:useLocalDpi xmlns:a14="http://schemas.microsoft.com/office/drawing/2010/main" val="0"/>
              </a:ext>
            </a:extLst>
          </a:blip>
          <a:srcRect t="25424"/>
          <a:stretch/>
        </p:blipFill>
        <p:spPr bwMode="auto">
          <a:xfrm>
            <a:off x="5105400" y="5417451"/>
            <a:ext cx="3962400" cy="1364349"/>
          </a:xfrm>
          <a:prstGeom prst="rect">
            <a:avLst/>
          </a:prstGeom>
          <a:noFill/>
          <a:ln w="1905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6" name="TextBox 35">
            <a:hlinkClick r:id="rId6"/>
          </p:cNvPr>
          <p:cNvSpPr txBox="1"/>
          <p:nvPr/>
        </p:nvSpPr>
        <p:spPr>
          <a:xfrm>
            <a:off x="393026" y="4800592"/>
            <a:ext cx="1192955" cy="261610"/>
          </a:xfrm>
          <a:prstGeom prst="rect">
            <a:avLst/>
          </a:prstGeom>
          <a:noFill/>
        </p:spPr>
        <p:txBody>
          <a:bodyPr wrap="none" rtlCol="0">
            <a:spAutoFit/>
          </a:bodyPr>
          <a:lstStyle/>
          <a:p>
            <a:pPr algn="ctr"/>
            <a:r>
              <a:rPr lang="en-US" sz="1100" b="1" dirty="0">
                <a:hlinkClick r:id="rId6"/>
              </a:rPr>
              <a:t>51 </a:t>
            </a:r>
            <a:r>
              <a:rPr lang="en-US" sz="1100" b="1" dirty="0" err="1">
                <a:hlinkClick r:id="rId6"/>
              </a:rPr>
              <a:t>Esti</a:t>
            </a:r>
            <a:r>
              <a:rPr lang="en-US" sz="1100" b="1" dirty="0">
                <a:hlinkClick r:id="rId6"/>
              </a:rPr>
              <a:t>-Mysteries</a:t>
            </a:r>
            <a:endParaRPr lang="en-US" sz="1100" b="1" dirty="0"/>
          </a:p>
        </p:txBody>
      </p:sp>
      <p:sp>
        <p:nvSpPr>
          <p:cNvPr id="37" name="TextBox 36"/>
          <p:cNvSpPr txBox="1"/>
          <p:nvPr/>
        </p:nvSpPr>
        <p:spPr>
          <a:xfrm>
            <a:off x="0" y="5349895"/>
            <a:ext cx="5257800" cy="1508105"/>
          </a:xfrm>
          <a:prstGeom prst="rect">
            <a:avLst/>
          </a:prstGeom>
          <a:noFill/>
        </p:spPr>
        <p:txBody>
          <a:bodyPr wrap="square" rtlCol="0">
            <a:spAutoFit/>
          </a:bodyPr>
          <a:lstStyle/>
          <a:p>
            <a:r>
              <a:rPr lang="en-US" sz="1400" b="1" dirty="0"/>
              <a:t>The Multiplication Course (a free course for students and teachers)</a:t>
            </a:r>
          </a:p>
          <a:p>
            <a:endParaRPr lang="en-US" sz="1100" b="1" dirty="0"/>
          </a:p>
          <a:p>
            <a:r>
              <a:rPr lang="en-US" sz="1100" b="1" dirty="0"/>
              <a:t>For more information read the blog post about The Multiplication Course </a:t>
            </a:r>
            <a:r>
              <a:rPr lang="en-US" sz="1100" b="1" dirty="0">
                <a:hlinkClick r:id="rId20"/>
              </a:rPr>
              <a:t>here</a:t>
            </a:r>
            <a:r>
              <a:rPr lang="en-US" sz="1100" b="1" dirty="0"/>
              <a:t>. </a:t>
            </a:r>
          </a:p>
          <a:p>
            <a:endParaRPr lang="en-US" sz="1100" b="1" dirty="0"/>
          </a:p>
          <a:p>
            <a:r>
              <a:rPr lang="en-US" sz="1100" b="1" dirty="0"/>
              <a:t>To view the course on YouTube:</a:t>
            </a:r>
          </a:p>
          <a:p>
            <a:pPr marL="342900" indent="-342900">
              <a:buAutoNum type="arabicPeriod"/>
            </a:pPr>
            <a:r>
              <a:rPr lang="en-US" sz="1100" b="1" dirty="0"/>
              <a:t>Click </a:t>
            </a:r>
            <a:r>
              <a:rPr lang="en-US" sz="1200" b="1" dirty="0">
                <a:hlinkClick r:id="rId18"/>
              </a:rPr>
              <a:t>here</a:t>
            </a:r>
            <a:r>
              <a:rPr lang="en-US" sz="1200" b="1" dirty="0"/>
              <a:t> </a:t>
            </a:r>
            <a:r>
              <a:rPr lang="en-US" sz="1100" b="1" dirty="0"/>
              <a:t>to see the chapter playlists on my YouTube channel.</a:t>
            </a:r>
          </a:p>
          <a:p>
            <a:pPr marL="342900" indent="-342900">
              <a:buAutoNum type="arabicPeriod"/>
            </a:pPr>
            <a:r>
              <a:rPr lang="en-US" sz="1100" b="1" dirty="0"/>
              <a:t>You’ll see all 12 chapters in the course.</a:t>
            </a:r>
          </a:p>
          <a:p>
            <a:pPr marL="342900" indent="-342900">
              <a:buAutoNum type="arabicPeriod"/>
            </a:pPr>
            <a:r>
              <a:rPr lang="en-US" sz="1100" b="1" dirty="0"/>
              <a:t>Each chapter includes a sequence of lessons for students.</a:t>
            </a:r>
          </a:p>
        </p:txBody>
      </p:sp>
      <p:cxnSp>
        <p:nvCxnSpPr>
          <p:cNvPr id="25" name="Straight Connector 24"/>
          <p:cNvCxnSpPr>
            <a:cxnSpLocks/>
          </p:cNvCxnSpPr>
          <p:nvPr/>
        </p:nvCxnSpPr>
        <p:spPr>
          <a:xfrm>
            <a:off x="2362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285999" y="2976891"/>
            <a:ext cx="2380761" cy="600164"/>
          </a:xfrm>
          <a:prstGeom prst="rect">
            <a:avLst/>
          </a:prstGeom>
          <a:noFill/>
        </p:spPr>
        <p:txBody>
          <a:bodyPr wrap="square" rtlCol="0">
            <a:spAutoFit/>
          </a:bodyPr>
          <a:lstStyle/>
          <a:p>
            <a:pPr algn="ctr"/>
            <a:r>
              <a:rPr lang="en-US" sz="1100" b="1" dirty="0">
                <a:hlinkClick r:id="rId21"/>
              </a:rPr>
              <a:t>Part 2 - New </a:t>
            </a:r>
            <a:r>
              <a:rPr lang="en-US" sz="1100" b="1" dirty="0" err="1">
                <a:hlinkClick r:id="rId21"/>
              </a:rPr>
              <a:t>Esti</a:t>
            </a:r>
            <a:r>
              <a:rPr lang="en-US" sz="1100" b="1" dirty="0">
                <a:hlinkClick r:id="rId21"/>
              </a:rPr>
              <a:t>-Mysteries and </a:t>
            </a:r>
            <a:r>
              <a:rPr lang="en-US" sz="1100" b="1" dirty="0">
                <a:hlinkClick r:id="" action="ppaction://noaction"/>
              </a:rPr>
              <a:t>Number Sense Resources Every </a:t>
            </a:r>
            <a:r>
              <a:rPr lang="en-US" sz="1100" b="1" dirty="0">
                <a:hlinkClick r:id="rId21"/>
              </a:rPr>
              <a:t>Day for the Rest </a:t>
            </a:r>
            <a:r>
              <a:rPr lang="en-US" sz="1100" b="1" dirty="0">
                <a:hlinkClick r:id="" action="ppaction://noaction"/>
              </a:rPr>
              <a:t>of the School Year</a:t>
            </a:r>
            <a:endParaRPr lang="en-US" sz="1100" b="1" dirty="0"/>
          </a:p>
        </p:txBody>
      </p:sp>
      <p:pic>
        <p:nvPicPr>
          <p:cNvPr id="3" name="Picture 2" descr="C:\Users\Steve Wyborney\Desktop\Blog Post Pics and email too\Part 3 Feature Pic.jpg">
            <a:hlinkClick r:id="rId22"/>
          </p:cNvPr>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5194837" y="2023633"/>
            <a:ext cx="1256957" cy="942718"/>
          </a:xfrm>
          <a:prstGeom prst="rect">
            <a:avLst/>
          </a:prstGeom>
          <a:noFill/>
          <a:extLst>
            <a:ext uri="{909E8E84-426E-40DD-AFC4-6F175D3DCCD1}">
              <a14:hiddenFill xmlns:a14="http://schemas.microsoft.com/office/drawing/2010/main">
                <a:solidFill>
                  <a:srgbClr val="FFFFFF"/>
                </a:solidFill>
              </a14:hiddenFill>
            </a:ext>
          </a:extLst>
        </p:spPr>
      </p:pic>
      <p:sp>
        <p:nvSpPr>
          <p:cNvPr id="42" name="TextBox 41"/>
          <p:cNvSpPr txBox="1"/>
          <p:nvPr/>
        </p:nvSpPr>
        <p:spPr>
          <a:xfrm>
            <a:off x="-76196" y="2976891"/>
            <a:ext cx="2507330" cy="600164"/>
          </a:xfrm>
          <a:prstGeom prst="rect">
            <a:avLst/>
          </a:prstGeom>
          <a:noFill/>
        </p:spPr>
        <p:txBody>
          <a:bodyPr wrap="square" rtlCol="0">
            <a:spAutoFit/>
          </a:bodyPr>
          <a:lstStyle/>
          <a:p>
            <a:pPr algn="ctr"/>
            <a:r>
              <a:rPr lang="en-US" sz="1100" b="1" dirty="0">
                <a:hlinkClick r:id="rId24"/>
              </a:rPr>
              <a:t>New </a:t>
            </a:r>
            <a:r>
              <a:rPr lang="en-US" sz="1100" b="1" dirty="0" err="1">
                <a:hlinkClick r:id="rId24"/>
              </a:rPr>
              <a:t>Esti</a:t>
            </a:r>
            <a:r>
              <a:rPr lang="en-US" sz="1100" b="1" dirty="0">
                <a:hlinkClick r:id="rId24"/>
              </a:rPr>
              <a:t>-Mysteries and </a:t>
            </a:r>
            <a:r>
              <a:rPr lang="en-US" sz="1100" b="1" dirty="0">
                <a:hlinkClick r:id="" action="ppaction://noaction"/>
              </a:rPr>
              <a:t>Number Sense Resources Every Day </a:t>
            </a:r>
          </a:p>
          <a:p>
            <a:pPr algn="ctr"/>
            <a:r>
              <a:rPr lang="en-US" sz="1100" b="1" dirty="0">
                <a:hlinkClick r:id="" action="ppaction://noaction"/>
              </a:rPr>
              <a:t>for the Rest of the School Year</a:t>
            </a:r>
            <a:endParaRPr lang="en-US" sz="1100" b="1" dirty="0"/>
          </a:p>
        </p:txBody>
      </p:sp>
      <p:sp>
        <p:nvSpPr>
          <p:cNvPr id="51" name="TextBox 50"/>
          <p:cNvSpPr txBox="1"/>
          <p:nvPr/>
        </p:nvSpPr>
        <p:spPr>
          <a:xfrm>
            <a:off x="4625002" y="2971800"/>
            <a:ext cx="2385398" cy="600164"/>
          </a:xfrm>
          <a:prstGeom prst="rect">
            <a:avLst/>
          </a:prstGeom>
          <a:noFill/>
        </p:spPr>
        <p:txBody>
          <a:bodyPr wrap="square" rtlCol="0">
            <a:spAutoFit/>
          </a:bodyPr>
          <a:lstStyle/>
          <a:p>
            <a:pPr algn="ctr"/>
            <a:r>
              <a:rPr lang="en-US" sz="1100" b="1" dirty="0">
                <a:hlinkClick r:id="rId22"/>
              </a:rPr>
              <a:t>Part 3 - New </a:t>
            </a:r>
            <a:r>
              <a:rPr lang="en-US" sz="1100" b="1" dirty="0" err="1">
                <a:hlinkClick r:id="rId22"/>
              </a:rPr>
              <a:t>Esti</a:t>
            </a:r>
            <a:r>
              <a:rPr lang="en-US" sz="1100" b="1" dirty="0">
                <a:hlinkClick r:id="rId22"/>
              </a:rPr>
              <a:t>-Mysteries and Number Sense Resources Every Day for the Rest of the School Year</a:t>
            </a:r>
            <a:endParaRPr lang="en-US" sz="1100" b="1" dirty="0"/>
          </a:p>
        </p:txBody>
      </p:sp>
      <p:sp>
        <p:nvSpPr>
          <p:cNvPr id="43" name="TextBox 42"/>
          <p:cNvSpPr txBox="1"/>
          <p:nvPr/>
        </p:nvSpPr>
        <p:spPr>
          <a:xfrm>
            <a:off x="6911002" y="2976891"/>
            <a:ext cx="2385398" cy="600164"/>
          </a:xfrm>
          <a:prstGeom prst="rect">
            <a:avLst/>
          </a:prstGeom>
          <a:noFill/>
        </p:spPr>
        <p:txBody>
          <a:bodyPr wrap="square" rtlCol="0">
            <a:spAutoFit/>
          </a:bodyPr>
          <a:lstStyle/>
          <a:p>
            <a:pPr algn="ctr"/>
            <a:r>
              <a:rPr lang="en-US" sz="1100" b="1" dirty="0">
                <a:hlinkClick r:id="rId2"/>
              </a:rPr>
              <a:t>Part 4 - New </a:t>
            </a:r>
            <a:r>
              <a:rPr lang="en-US" sz="1100" b="1" dirty="0" err="1">
                <a:hlinkClick r:id="rId2"/>
              </a:rPr>
              <a:t>Esti</a:t>
            </a:r>
            <a:r>
              <a:rPr lang="en-US" sz="1100" b="1" dirty="0">
                <a:hlinkClick r:id="rId2"/>
              </a:rPr>
              <a:t>-Mysteries and Number Sense Resources Every Day for the Rest of the School Year</a:t>
            </a:r>
            <a:endParaRPr lang="en-US" sz="1100" b="1" dirty="0"/>
          </a:p>
        </p:txBody>
      </p:sp>
      <p:sp>
        <p:nvSpPr>
          <p:cNvPr id="38" name="TextBox 37">
            <a:extLst>
              <a:ext uri="{FF2B5EF4-FFF2-40B4-BE49-F238E27FC236}">
                <a16:creationId xmlns:a16="http://schemas.microsoft.com/office/drawing/2014/main" id="{7F2875AF-09AC-4587-87D6-9C191C5F9582}"/>
              </a:ext>
            </a:extLst>
          </p:cNvPr>
          <p:cNvSpPr txBox="1"/>
          <p:nvPr/>
        </p:nvSpPr>
        <p:spPr>
          <a:xfrm>
            <a:off x="0" y="1836228"/>
            <a:ext cx="9144000" cy="246221"/>
          </a:xfrm>
          <a:prstGeom prst="rect">
            <a:avLst/>
          </a:prstGeom>
          <a:solidFill>
            <a:schemeClr val="bg1"/>
          </a:solidFill>
          <a:ln>
            <a:noFill/>
          </a:ln>
        </p:spPr>
        <p:txBody>
          <a:bodyPr wrap="square" rtlCol="0">
            <a:spAutoFit/>
          </a:bodyPr>
          <a:lstStyle/>
          <a:p>
            <a:r>
              <a:rPr lang="en-US" sz="1000" b="1" dirty="0"/>
              <a:t>Daily Resources Posted in the 2020-2021 School Year</a:t>
            </a:r>
          </a:p>
        </p:txBody>
      </p:sp>
      <p:cxnSp>
        <p:nvCxnSpPr>
          <p:cNvPr id="44" name="Straight Connector 43">
            <a:extLst>
              <a:ext uri="{FF2B5EF4-FFF2-40B4-BE49-F238E27FC236}">
                <a16:creationId xmlns:a16="http://schemas.microsoft.com/office/drawing/2014/main" id="{E1C72D34-4448-4691-816D-BA6D6D312D23}"/>
              </a:ext>
            </a:extLst>
          </p:cNvPr>
          <p:cNvCxnSpPr/>
          <p:nvPr/>
        </p:nvCxnSpPr>
        <p:spPr>
          <a:xfrm>
            <a:off x="0" y="18288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0A48763A-117D-4E06-A282-445DE11ADFC2}"/>
              </a:ext>
            </a:extLst>
          </p:cNvPr>
          <p:cNvSpPr txBox="1"/>
          <p:nvPr/>
        </p:nvSpPr>
        <p:spPr>
          <a:xfrm>
            <a:off x="4713586" y="655804"/>
            <a:ext cx="2451184"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5"/>
              </a:rPr>
              <a:t>More Estimation Clipboards</a:t>
            </a:r>
            <a:r>
              <a:rPr lang="en-US" sz="1400" b="1" dirty="0"/>
              <a:t>.”</a:t>
            </a:r>
          </a:p>
        </p:txBody>
      </p:sp>
      <p:pic>
        <p:nvPicPr>
          <p:cNvPr id="61" name="Picture 60">
            <a:hlinkClick r:id="rId26"/>
            <a:extLst>
              <a:ext uri="{FF2B5EF4-FFF2-40B4-BE49-F238E27FC236}">
                <a16:creationId xmlns:a16="http://schemas.microsoft.com/office/drawing/2014/main" id="{147DB1D8-CD74-4BC6-9CA1-88C69B141C2B}"/>
              </a:ext>
            </a:extLst>
          </p:cNvPr>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2139636" y="276229"/>
            <a:ext cx="1722168" cy="1291626"/>
          </a:xfrm>
          <a:prstGeom prst="rect">
            <a:avLst/>
          </a:prstGeom>
        </p:spPr>
      </p:pic>
      <p:sp>
        <p:nvSpPr>
          <p:cNvPr id="62" name="TextBox 61">
            <a:extLst>
              <a:ext uri="{FF2B5EF4-FFF2-40B4-BE49-F238E27FC236}">
                <a16:creationId xmlns:a16="http://schemas.microsoft.com/office/drawing/2014/main" id="{32A63AEC-690B-4960-B022-F4F6B8139EB5}"/>
              </a:ext>
            </a:extLst>
          </p:cNvPr>
          <p:cNvSpPr txBox="1"/>
          <p:nvPr/>
        </p:nvSpPr>
        <p:spPr>
          <a:xfrm>
            <a:off x="15848" y="665185"/>
            <a:ext cx="2123787"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6"/>
              </a:rPr>
              <a:t>150 New </a:t>
            </a:r>
            <a:r>
              <a:rPr lang="en-US" sz="1400" b="1" dirty="0" err="1">
                <a:hlinkClick r:id="rId26"/>
              </a:rPr>
              <a:t>Esti</a:t>
            </a:r>
            <a:r>
              <a:rPr lang="en-US" sz="1400" b="1" dirty="0">
                <a:hlinkClick r:id="rId26"/>
              </a:rPr>
              <a:t>-Mysteries</a:t>
            </a:r>
            <a:r>
              <a:rPr lang="en-US" sz="1400" b="1" dirty="0"/>
              <a:t>.”</a:t>
            </a:r>
          </a:p>
        </p:txBody>
      </p:sp>
      <p:pic>
        <p:nvPicPr>
          <p:cNvPr id="63" name="Picture 62">
            <a:hlinkClick r:id="rId25"/>
            <a:extLst>
              <a:ext uri="{FF2B5EF4-FFF2-40B4-BE49-F238E27FC236}">
                <a16:creationId xmlns:a16="http://schemas.microsoft.com/office/drawing/2014/main" id="{D547D86C-BC2B-41C5-922E-D2042F17D46E}"/>
              </a:ext>
            </a:extLst>
          </p:cNvPr>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7105650" y="276716"/>
            <a:ext cx="1718557" cy="1288918"/>
          </a:xfrm>
          <a:prstGeom prst="rect">
            <a:avLst/>
          </a:prstGeom>
        </p:spPr>
      </p:pic>
      <p:pic>
        <p:nvPicPr>
          <p:cNvPr id="2052" name="Picture 4" descr="C:\Users\Steve Wyborney\Desktop\STEVES Esti-Mystery Clue Toolkit and Templates FALL 2020.jpg">
            <a:hlinkClick r:id="rId24"/>
          </p:cNvPr>
          <p:cNvPicPr>
            <a:picLocks noChangeAspect="1" noChangeArrowheads="1"/>
          </p:cNvPicPr>
          <p:nvPr/>
        </p:nvPicPr>
        <p:blipFill>
          <a:blip r:embed="rId29" cstate="print">
            <a:extLst>
              <a:ext uri="{28A0092B-C50C-407E-A947-70E740481C1C}">
                <a14:useLocalDpi xmlns:a14="http://schemas.microsoft.com/office/drawing/2010/main" val="0"/>
              </a:ext>
            </a:extLst>
          </a:blip>
          <a:srcRect/>
          <a:stretch>
            <a:fillRect/>
          </a:stretch>
        </p:blipFill>
        <p:spPr bwMode="auto">
          <a:xfrm>
            <a:off x="548079" y="2024471"/>
            <a:ext cx="1263105" cy="947329"/>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Users\Steve Wyborney\Desktop\Blog Post Pics and email too\Clipboard Dice.jpg">
            <a:hlinkClick r:id="rId21"/>
          </p:cNvPr>
          <p:cNvPicPr>
            <a:picLocks noChangeAspect="1" noChangeArrowheads="1"/>
          </p:cNvPicPr>
          <p:nvPr/>
        </p:nvPicPr>
        <p:blipFill>
          <a:blip r:embed="rId30" cstate="print">
            <a:extLst>
              <a:ext uri="{28A0092B-C50C-407E-A947-70E740481C1C}">
                <a14:useLocalDpi xmlns:a14="http://schemas.microsoft.com/office/drawing/2010/main" val="0"/>
              </a:ext>
            </a:extLst>
          </a:blip>
          <a:srcRect/>
          <a:stretch>
            <a:fillRect/>
          </a:stretch>
        </p:blipFill>
        <p:spPr bwMode="auto">
          <a:xfrm>
            <a:off x="2844826" y="2024471"/>
            <a:ext cx="1263106" cy="947329"/>
          </a:xfrm>
          <a:prstGeom prst="rect">
            <a:avLst/>
          </a:prstGeom>
          <a:noFill/>
          <a:extLst>
            <a:ext uri="{909E8E84-426E-40DD-AFC4-6F175D3DCCD1}">
              <a14:hiddenFill xmlns:a14="http://schemas.microsoft.com/office/drawing/2010/main">
                <a:solidFill>
                  <a:srgbClr val="FFFFFF"/>
                </a:solidFill>
              </a14:hiddenFill>
            </a:ext>
          </a:extLst>
        </p:spPr>
      </p:pic>
      <p:sp>
        <p:nvSpPr>
          <p:cNvPr id="64" name="TextBox 63">
            <a:extLst>
              <a:ext uri="{FF2B5EF4-FFF2-40B4-BE49-F238E27FC236}">
                <a16:creationId xmlns:a16="http://schemas.microsoft.com/office/drawing/2014/main" id="{DB7E4962-D91C-4B41-9BBC-EC7BD71DF121}"/>
              </a:ext>
            </a:extLst>
          </p:cNvPr>
          <p:cNvSpPr txBox="1"/>
          <p:nvPr/>
        </p:nvSpPr>
        <p:spPr>
          <a:xfrm>
            <a:off x="0" y="0"/>
            <a:ext cx="9144000" cy="246221"/>
          </a:xfrm>
          <a:prstGeom prst="rect">
            <a:avLst/>
          </a:prstGeom>
          <a:solidFill>
            <a:schemeClr val="bg1"/>
          </a:solidFill>
          <a:ln>
            <a:noFill/>
          </a:ln>
        </p:spPr>
        <p:txBody>
          <a:bodyPr wrap="square" rtlCol="0">
            <a:spAutoFit/>
          </a:bodyPr>
          <a:lstStyle/>
          <a:p>
            <a:r>
              <a:rPr lang="en-US" sz="1000" b="1" dirty="0"/>
              <a:t>Daily Resources Posted in the 2021-2022 School Year</a:t>
            </a:r>
          </a:p>
        </p:txBody>
      </p:sp>
    </p:spTree>
    <p:extLst>
      <p:ext uri="{BB962C8B-B14F-4D97-AF65-F5344CB8AC3E}">
        <p14:creationId xmlns:p14="http://schemas.microsoft.com/office/powerpoint/2010/main" val="28862783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Title 1"/>
          <p:cNvSpPr txBox="1">
            <a:spLocks/>
          </p:cNvSpPr>
          <p:nvPr/>
        </p:nvSpPr>
        <p:spPr>
          <a:xfrm>
            <a:off x="0" y="1958975"/>
            <a:ext cx="91440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6000" b="1" dirty="0">
                <a:solidFill>
                  <a:srgbClr val="FFFF00"/>
                </a:solidFill>
              </a:rPr>
              <a:t>“The Red Peg has a Three”</a:t>
            </a:r>
          </a:p>
        </p:txBody>
      </p:sp>
      <p:sp>
        <p:nvSpPr>
          <p:cNvPr id="4" name="Rectangle 3"/>
          <p:cNvSpPr/>
          <p:nvPr/>
        </p:nvSpPr>
        <p:spPr>
          <a:xfrm>
            <a:off x="2743200" y="33909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Current Slide.</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5" name="TextBox 4"/>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bg1"/>
              </a:solidFill>
            </a:endParaRPr>
          </a:p>
        </p:txBody>
      </p:sp>
      <p:sp>
        <p:nvSpPr>
          <p:cNvPr id="6" name="TextBox 5"/>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3971599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A6025BD5-C3EE-496D-A7D8-9D993129B9DE}"/>
              </a:ext>
            </a:extLst>
          </p:cNvPr>
          <p:cNvPicPr>
            <a:picLocks noChangeAspect="1"/>
          </p:cNvPicPr>
          <p:nvPr/>
        </p:nvPicPr>
        <p:blipFill rotWithShape="1">
          <a:blip r:embed="rId2">
            <a:extLst>
              <a:ext uri="{28A0092B-C50C-407E-A947-70E740481C1C}">
                <a14:useLocalDpi xmlns:a14="http://schemas.microsoft.com/office/drawing/2010/main" val="0"/>
              </a:ext>
            </a:extLst>
          </a:blip>
          <a:srcRect r="50000"/>
          <a:stretch/>
        </p:blipFill>
        <p:spPr>
          <a:xfrm>
            <a:off x="0" y="0"/>
            <a:ext cx="4572000" cy="6858000"/>
          </a:xfrm>
          <a:prstGeom prst="rect">
            <a:avLst/>
          </a:prstGeom>
        </p:spPr>
      </p:pic>
      <p:sp>
        <p:nvSpPr>
          <p:cNvPr id="11" name="Rectangle 10"/>
          <p:cNvSpPr/>
          <p:nvPr/>
        </p:nvSpPr>
        <p:spPr>
          <a:xfrm>
            <a:off x="5017294" y="12954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As the clues appear, use the information to narrow the possibilities to a smaller set.  After each clue, use estimation again to determine which of the remaining answers is the most reasonable. </a:t>
            </a:r>
          </a:p>
        </p:txBody>
      </p:sp>
      <p:sp>
        <p:nvSpPr>
          <p:cNvPr id="12" name="Rectangle 11"/>
          <p:cNvSpPr/>
          <p:nvPr/>
        </p:nvSpPr>
        <p:spPr>
          <a:xfrm>
            <a:off x="5029200" y="76200"/>
            <a:ext cx="3974306"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How many pegs </a:t>
            </a:r>
          </a:p>
          <a:p>
            <a:pPr algn="ctr"/>
            <a:r>
              <a:rPr lang="en-US" sz="2000" b="1" dirty="0">
                <a:solidFill>
                  <a:schemeClr val="tx1"/>
                </a:solidFill>
              </a:rPr>
              <a:t>are in the container?</a:t>
            </a:r>
          </a:p>
        </p:txBody>
      </p:sp>
      <p:sp>
        <p:nvSpPr>
          <p:cNvPr id="13" name="Rectangle 12"/>
          <p:cNvSpPr/>
          <p:nvPr/>
        </p:nvSpPr>
        <p:spPr>
          <a:xfrm>
            <a:off x="5029200" y="38100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Write down your first estimate.  After each clue, you’ll see if your estimate is still a possibility.  After each clue, if it is no longer possible write down a new estimate – and be prepared to explain why you chose it. </a:t>
            </a:r>
          </a:p>
        </p:txBody>
      </p:sp>
      <p:sp>
        <p:nvSpPr>
          <p:cNvPr id="6" name="TextBox 5"/>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7" name="TextBox 6"/>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703067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6FC9071A-A2E5-4D01-A87E-60A51F475634}"/>
              </a:ext>
            </a:extLst>
          </p:cNvPr>
          <p:cNvPicPr>
            <a:picLocks noChangeAspect="1"/>
          </p:cNvPicPr>
          <p:nvPr/>
        </p:nvPicPr>
        <p:blipFill rotWithShape="1">
          <a:blip r:embed="rId2">
            <a:extLst>
              <a:ext uri="{28A0092B-C50C-407E-A947-70E740481C1C}">
                <a14:useLocalDpi xmlns:a14="http://schemas.microsoft.com/office/drawing/2010/main" val="0"/>
              </a:ext>
            </a:extLst>
          </a:blip>
          <a:srcRect t="7778" r="50000"/>
          <a:stretch/>
        </p:blipFill>
        <p:spPr>
          <a:xfrm>
            <a:off x="0" y="0"/>
            <a:ext cx="4572000" cy="6324600"/>
          </a:xfrm>
          <a:prstGeom prst="rect">
            <a:avLst/>
          </a:prstGeom>
        </p:spPr>
      </p:pic>
      <p:sp>
        <p:nvSpPr>
          <p:cNvPr id="17" name="Rectangle 16"/>
          <p:cNvSpPr/>
          <p:nvPr/>
        </p:nvSpPr>
        <p:spPr>
          <a:xfrm>
            <a:off x="5029200" y="1524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#1</a:t>
            </a:r>
          </a:p>
        </p:txBody>
      </p:sp>
      <p:sp>
        <p:nvSpPr>
          <p:cNvPr id="19" name="Rectangle 18"/>
          <p:cNvSpPr/>
          <p:nvPr/>
        </p:nvSpPr>
        <p:spPr>
          <a:xfrm>
            <a:off x="5029200" y="14477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#2</a:t>
            </a:r>
          </a:p>
        </p:txBody>
      </p:sp>
      <p:sp>
        <p:nvSpPr>
          <p:cNvPr id="25" name="Rectangle 24"/>
          <p:cNvSpPr/>
          <p:nvPr/>
        </p:nvSpPr>
        <p:spPr>
          <a:xfrm>
            <a:off x="5029200" y="27432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#3</a:t>
            </a:r>
          </a:p>
        </p:txBody>
      </p:sp>
      <p:sp>
        <p:nvSpPr>
          <p:cNvPr id="26" name="Rectangle 25"/>
          <p:cNvSpPr/>
          <p:nvPr/>
        </p:nvSpPr>
        <p:spPr>
          <a:xfrm>
            <a:off x="5029200" y="40385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#4</a:t>
            </a:r>
          </a:p>
        </p:txBody>
      </p:sp>
      <p:sp>
        <p:nvSpPr>
          <p:cNvPr id="27" name="Rectangle 26"/>
          <p:cNvSpPr/>
          <p:nvPr/>
        </p:nvSpPr>
        <p:spPr>
          <a:xfrm>
            <a:off x="5029200" y="53339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#5</a:t>
            </a:r>
          </a:p>
        </p:txBody>
      </p:sp>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#1</a:t>
            </a:r>
          </a:p>
          <a:p>
            <a:pPr algn="ctr"/>
            <a:r>
              <a:rPr lang="en-US" b="1" dirty="0">
                <a:solidFill>
                  <a:schemeClr val="tx1"/>
                </a:solidFill>
              </a:rPr>
              <a:t>The answer is an odd number </a:t>
            </a:r>
          </a:p>
          <a:p>
            <a:pPr algn="ctr"/>
            <a:r>
              <a:rPr lang="en-US" b="1" dirty="0">
                <a:solidFill>
                  <a:schemeClr val="tx1"/>
                </a:solidFill>
              </a:rPr>
              <a:t>between 50 and 100.</a:t>
            </a:r>
          </a:p>
        </p:txBody>
      </p:sp>
      <p:sp>
        <p:nvSpPr>
          <p:cNvPr id="29" name="Rectangle 28"/>
          <p:cNvSpPr/>
          <p:nvPr/>
        </p:nvSpPr>
        <p:spPr>
          <a:xfrm>
            <a:off x="5029200" y="14478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#2</a:t>
            </a:r>
          </a:p>
          <a:p>
            <a:pPr algn="ctr"/>
            <a:r>
              <a:rPr lang="en-US" b="1" dirty="0">
                <a:solidFill>
                  <a:schemeClr val="tx1"/>
                </a:solidFill>
              </a:rPr>
              <a:t>The red peg on the top has a 3.  </a:t>
            </a:r>
          </a:p>
          <a:p>
            <a:pPr algn="ctr"/>
            <a:r>
              <a:rPr lang="en-US" b="1" dirty="0">
                <a:solidFill>
                  <a:schemeClr val="tx1"/>
                </a:solidFill>
              </a:rPr>
              <a:t>The answer is a multiple of 3.</a:t>
            </a:r>
          </a:p>
        </p:txBody>
      </p:sp>
      <p:sp>
        <p:nvSpPr>
          <p:cNvPr id="30" name="Rectangle 29"/>
          <p:cNvSpPr/>
          <p:nvPr/>
        </p:nvSpPr>
        <p:spPr>
          <a:xfrm>
            <a:off x="5029200" y="27432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#3</a:t>
            </a:r>
          </a:p>
          <a:p>
            <a:pPr algn="ctr"/>
            <a:r>
              <a:rPr lang="en-US" sz="1600" b="1" dirty="0">
                <a:solidFill>
                  <a:schemeClr val="tx1"/>
                </a:solidFill>
              </a:rPr>
              <a:t>The blue peg on the top has a 9.</a:t>
            </a:r>
          </a:p>
          <a:p>
            <a:pPr algn="ctr"/>
            <a:r>
              <a:rPr lang="en-US" sz="1600" b="1" dirty="0">
                <a:solidFill>
                  <a:schemeClr val="tx1"/>
                </a:solidFill>
              </a:rPr>
              <a:t>The answer does not include the digit 9.</a:t>
            </a:r>
          </a:p>
          <a:p>
            <a:pPr algn="ctr"/>
            <a:r>
              <a:rPr lang="en-US" sz="1400" b="1" dirty="0">
                <a:solidFill>
                  <a:schemeClr val="tx1"/>
                </a:solidFill>
              </a:rPr>
              <a:t>Bonus Clue:  The 9 is important!  </a:t>
            </a:r>
          </a:p>
          <a:p>
            <a:pPr algn="ctr"/>
            <a:r>
              <a:rPr lang="en-US" sz="1400" b="1" dirty="0">
                <a:solidFill>
                  <a:schemeClr val="tx1"/>
                </a:solidFill>
              </a:rPr>
              <a:t>Remember it when you come to the end!</a:t>
            </a:r>
          </a:p>
        </p:txBody>
      </p:sp>
      <p:sp>
        <p:nvSpPr>
          <p:cNvPr id="31" name="Rectangle 30"/>
          <p:cNvSpPr/>
          <p:nvPr/>
        </p:nvSpPr>
        <p:spPr>
          <a:xfrm>
            <a:off x="5029200" y="40386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#4</a:t>
            </a:r>
          </a:p>
          <a:p>
            <a:pPr algn="ctr"/>
            <a:r>
              <a:rPr lang="en-US" b="1" dirty="0">
                <a:solidFill>
                  <a:schemeClr val="tx1"/>
                </a:solidFill>
              </a:rPr>
              <a:t>The answer is not a multiple of 7.</a:t>
            </a:r>
          </a:p>
        </p:txBody>
      </p:sp>
      <p:sp>
        <p:nvSpPr>
          <p:cNvPr id="32" name="Rectangle 31"/>
          <p:cNvSpPr/>
          <p:nvPr/>
        </p:nvSpPr>
        <p:spPr>
          <a:xfrm>
            <a:off x="5029200" y="5333999"/>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#5</a:t>
            </a:r>
          </a:p>
          <a:p>
            <a:pPr algn="ctr"/>
            <a:r>
              <a:rPr lang="en-US" b="1" dirty="0">
                <a:solidFill>
                  <a:schemeClr val="tx1"/>
                </a:solidFill>
              </a:rPr>
              <a:t>The answer does not include the digit 7.</a:t>
            </a:r>
          </a:p>
        </p:txBody>
      </p:sp>
      <p:sp>
        <p:nvSpPr>
          <p:cNvPr id="14" name="TextBox 1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15" name="TextBox 14"/>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graphicFrame>
        <p:nvGraphicFramePr>
          <p:cNvPr id="3" name="Table 2">
            <a:extLst>
              <a:ext uri="{FF2B5EF4-FFF2-40B4-BE49-F238E27FC236}">
                <a16:creationId xmlns:a16="http://schemas.microsoft.com/office/drawing/2014/main" id="{89699BB2-75DC-478A-9511-1B74956002EA}"/>
              </a:ext>
            </a:extLst>
          </p:cNvPr>
          <p:cNvGraphicFramePr>
            <a:graphicFrameLocks noGrp="1"/>
          </p:cNvGraphicFramePr>
          <p:nvPr/>
        </p:nvGraphicFramePr>
        <p:xfrm>
          <a:off x="152400" y="5257800"/>
          <a:ext cx="4419600" cy="1282580"/>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1543656109"/>
                    </a:ext>
                  </a:extLst>
                </a:gridCol>
                <a:gridCol w="441960">
                  <a:extLst>
                    <a:ext uri="{9D8B030D-6E8A-4147-A177-3AD203B41FA5}">
                      <a16:colId xmlns:a16="http://schemas.microsoft.com/office/drawing/2014/main" val="2538420754"/>
                    </a:ext>
                  </a:extLst>
                </a:gridCol>
                <a:gridCol w="441960">
                  <a:extLst>
                    <a:ext uri="{9D8B030D-6E8A-4147-A177-3AD203B41FA5}">
                      <a16:colId xmlns:a16="http://schemas.microsoft.com/office/drawing/2014/main" val="332005540"/>
                    </a:ext>
                  </a:extLst>
                </a:gridCol>
                <a:gridCol w="441960">
                  <a:extLst>
                    <a:ext uri="{9D8B030D-6E8A-4147-A177-3AD203B41FA5}">
                      <a16:colId xmlns:a16="http://schemas.microsoft.com/office/drawing/2014/main" val="2089078042"/>
                    </a:ext>
                  </a:extLst>
                </a:gridCol>
                <a:gridCol w="441960">
                  <a:extLst>
                    <a:ext uri="{9D8B030D-6E8A-4147-A177-3AD203B41FA5}">
                      <a16:colId xmlns:a16="http://schemas.microsoft.com/office/drawing/2014/main" val="1188112371"/>
                    </a:ext>
                  </a:extLst>
                </a:gridCol>
                <a:gridCol w="441960">
                  <a:extLst>
                    <a:ext uri="{9D8B030D-6E8A-4147-A177-3AD203B41FA5}">
                      <a16:colId xmlns:a16="http://schemas.microsoft.com/office/drawing/2014/main" val="2376552864"/>
                    </a:ext>
                  </a:extLst>
                </a:gridCol>
                <a:gridCol w="441960">
                  <a:extLst>
                    <a:ext uri="{9D8B030D-6E8A-4147-A177-3AD203B41FA5}">
                      <a16:colId xmlns:a16="http://schemas.microsoft.com/office/drawing/2014/main" val="335707380"/>
                    </a:ext>
                  </a:extLst>
                </a:gridCol>
                <a:gridCol w="441960">
                  <a:extLst>
                    <a:ext uri="{9D8B030D-6E8A-4147-A177-3AD203B41FA5}">
                      <a16:colId xmlns:a16="http://schemas.microsoft.com/office/drawing/2014/main" val="1517116742"/>
                    </a:ext>
                  </a:extLst>
                </a:gridCol>
                <a:gridCol w="441960">
                  <a:extLst>
                    <a:ext uri="{9D8B030D-6E8A-4147-A177-3AD203B41FA5}">
                      <a16:colId xmlns:a16="http://schemas.microsoft.com/office/drawing/2014/main" val="2169956210"/>
                    </a:ext>
                  </a:extLst>
                </a:gridCol>
                <a:gridCol w="441960">
                  <a:extLst>
                    <a:ext uri="{9D8B030D-6E8A-4147-A177-3AD203B41FA5}">
                      <a16:colId xmlns:a16="http://schemas.microsoft.com/office/drawing/2014/main" val="1846657629"/>
                    </a:ext>
                  </a:extLst>
                </a:gridCol>
              </a:tblGrid>
              <a:tr h="256516">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20110499"/>
                  </a:ext>
                </a:extLst>
              </a:tr>
              <a:tr h="256516">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32495951"/>
                  </a:ext>
                </a:extLst>
              </a:tr>
              <a:tr h="256516">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2049473"/>
                  </a:ext>
                </a:extLst>
              </a:tr>
              <a:tr h="256516">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46550289"/>
                  </a:ext>
                </a:extLst>
              </a:tr>
              <a:tr h="256516">
                <a:tc>
                  <a:txBody>
                    <a:bodyPr/>
                    <a:lstStyle/>
                    <a:p>
                      <a:pPr algn="ctr" rtl="0" fontAlgn="ctr"/>
                      <a:r>
                        <a:rPr lang="en-US" sz="1400" b="1" u="none" strike="noStrike" dirty="0">
                          <a:solidFill>
                            <a:schemeClr val="tx1"/>
                          </a:solidFill>
                          <a:effectLst/>
                        </a:rPr>
                        <a:t>91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100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59592538"/>
                  </a:ext>
                </a:extLst>
              </a:tr>
            </a:tbl>
          </a:graphicData>
        </a:graphic>
      </p:graphicFrame>
      <p:graphicFrame>
        <p:nvGraphicFramePr>
          <p:cNvPr id="18" name="Table 17">
            <a:extLst>
              <a:ext uri="{FF2B5EF4-FFF2-40B4-BE49-F238E27FC236}">
                <a16:creationId xmlns:a16="http://schemas.microsoft.com/office/drawing/2014/main" id="{8525EF31-DB52-421E-A534-F56A2F1C774F}"/>
              </a:ext>
            </a:extLst>
          </p:cNvPr>
          <p:cNvGraphicFramePr>
            <a:graphicFrameLocks noGrp="1"/>
          </p:cNvGraphicFramePr>
          <p:nvPr>
            <p:extLst>
              <p:ext uri="{D42A27DB-BD31-4B8C-83A1-F6EECF244321}">
                <p14:modId xmlns:p14="http://schemas.microsoft.com/office/powerpoint/2010/main" val="2271769598"/>
              </p:ext>
            </p:extLst>
          </p:nvPr>
        </p:nvGraphicFramePr>
        <p:xfrm>
          <a:off x="152400" y="5257800"/>
          <a:ext cx="4419600" cy="1282580"/>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1543656109"/>
                    </a:ext>
                  </a:extLst>
                </a:gridCol>
                <a:gridCol w="441960">
                  <a:extLst>
                    <a:ext uri="{9D8B030D-6E8A-4147-A177-3AD203B41FA5}">
                      <a16:colId xmlns:a16="http://schemas.microsoft.com/office/drawing/2014/main" val="2538420754"/>
                    </a:ext>
                  </a:extLst>
                </a:gridCol>
                <a:gridCol w="441960">
                  <a:extLst>
                    <a:ext uri="{9D8B030D-6E8A-4147-A177-3AD203B41FA5}">
                      <a16:colId xmlns:a16="http://schemas.microsoft.com/office/drawing/2014/main" val="332005540"/>
                    </a:ext>
                  </a:extLst>
                </a:gridCol>
                <a:gridCol w="441960">
                  <a:extLst>
                    <a:ext uri="{9D8B030D-6E8A-4147-A177-3AD203B41FA5}">
                      <a16:colId xmlns:a16="http://schemas.microsoft.com/office/drawing/2014/main" val="2089078042"/>
                    </a:ext>
                  </a:extLst>
                </a:gridCol>
                <a:gridCol w="441960">
                  <a:extLst>
                    <a:ext uri="{9D8B030D-6E8A-4147-A177-3AD203B41FA5}">
                      <a16:colId xmlns:a16="http://schemas.microsoft.com/office/drawing/2014/main" val="1188112371"/>
                    </a:ext>
                  </a:extLst>
                </a:gridCol>
                <a:gridCol w="441960">
                  <a:extLst>
                    <a:ext uri="{9D8B030D-6E8A-4147-A177-3AD203B41FA5}">
                      <a16:colId xmlns:a16="http://schemas.microsoft.com/office/drawing/2014/main" val="2376552864"/>
                    </a:ext>
                  </a:extLst>
                </a:gridCol>
                <a:gridCol w="441960">
                  <a:extLst>
                    <a:ext uri="{9D8B030D-6E8A-4147-A177-3AD203B41FA5}">
                      <a16:colId xmlns:a16="http://schemas.microsoft.com/office/drawing/2014/main" val="335707380"/>
                    </a:ext>
                  </a:extLst>
                </a:gridCol>
                <a:gridCol w="441960">
                  <a:extLst>
                    <a:ext uri="{9D8B030D-6E8A-4147-A177-3AD203B41FA5}">
                      <a16:colId xmlns:a16="http://schemas.microsoft.com/office/drawing/2014/main" val="1517116742"/>
                    </a:ext>
                  </a:extLst>
                </a:gridCol>
                <a:gridCol w="441960">
                  <a:extLst>
                    <a:ext uri="{9D8B030D-6E8A-4147-A177-3AD203B41FA5}">
                      <a16:colId xmlns:a16="http://schemas.microsoft.com/office/drawing/2014/main" val="2169956210"/>
                    </a:ext>
                  </a:extLst>
                </a:gridCol>
                <a:gridCol w="441960">
                  <a:extLst>
                    <a:ext uri="{9D8B030D-6E8A-4147-A177-3AD203B41FA5}">
                      <a16:colId xmlns:a16="http://schemas.microsoft.com/office/drawing/2014/main" val="1846657629"/>
                    </a:ext>
                  </a:extLst>
                </a:gridCol>
              </a:tblGrid>
              <a:tr h="256516">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3020110499"/>
                  </a:ext>
                </a:extLst>
              </a:tr>
              <a:tr h="256516">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3332495951"/>
                  </a:ext>
                </a:extLst>
              </a:tr>
              <a:tr h="256516">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4182049473"/>
                  </a:ext>
                </a:extLst>
              </a:tr>
              <a:tr h="256516">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2546550289"/>
                  </a:ext>
                </a:extLst>
              </a:tr>
              <a:tr h="256516">
                <a:tc>
                  <a:txBody>
                    <a:bodyPr/>
                    <a:lstStyle/>
                    <a:p>
                      <a:pPr algn="ctr" rtl="0" fontAlgn="ctr"/>
                      <a:r>
                        <a:rPr lang="en-US" sz="1400" b="1" u="none" strike="noStrike" dirty="0">
                          <a:solidFill>
                            <a:schemeClr val="tx1"/>
                          </a:solidFill>
                          <a:effectLst/>
                        </a:rPr>
                        <a:t>91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100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3159592538"/>
                  </a:ext>
                </a:extLst>
              </a:tr>
            </a:tbl>
          </a:graphicData>
        </a:graphic>
      </p:graphicFrame>
      <p:graphicFrame>
        <p:nvGraphicFramePr>
          <p:cNvPr id="20" name="Table 19">
            <a:extLst>
              <a:ext uri="{FF2B5EF4-FFF2-40B4-BE49-F238E27FC236}">
                <a16:creationId xmlns:a16="http://schemas.microsoft.com/office/drawing/2014/main" id="{ADB9B46F-F1B8-4BC7-84C0-DF639298AD2A}"/>
              </a:ext>
            </a:extLst>
          </p:cNvPr>
          <p:cNvGraphicFramePr>
            <a:graphicFrameLocks noGrp="1"/>
          </p:cNvGraphicFramePr>
          <p:nvPr>
            <p:extLst>
              <p:ext uri="{D42A27DB-BD31-4B8C-83A1-F6EECF244321}">
                <p14:modId xmlns:p14="http://schemas.microsoft.com/office/powerpoint/2010/main" val="4032982114"/>
              </p:ext>
            </p:extLst>
          </p:nvPr>
        </p:nvGraphicFramePr>
        <p:xfrm>
          <a:off x="152400" y="5257800"/>
          <a:ext cx="4419600" cy="1282580"/>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1543656109"/>
                    </a:ext>
                  </a:extLst>
                </a:gridCol>
                <a:gridCol w="441960">
                  <a:extLst>
                    <a:ext uri="{9D8B030D-6E8A-4147-A177-3AD203B41FA5}">
                      <a16:colId xmlns:a16="http://schemas.microsoft.com/office/drawing/2014/main" val="2538420754"/>
                    </a:ext>
                  </a:extLst>
                </a:gridCol>
                <a:gridCol w="441960">
                  <a:extLst>
                    <a:ext uri="{9D8B030D-6E8A-4147-A177-3AD203B41FA5}">
                      <a16:colId xmlns:a16="http://schemas.microsoft.com/office/drawing/2014/main" val="332005540"/>
                    </a:ext>
                  </a:extLst>
                </a:gridCol>
                <a:gridCol w="441960">
                  <a:extLst>
                    <a:ext uri="{9D8B030D-6E8A-4147-A177-3AD203B41FA5}">
                      <a16:colId xmlns:a16="http://schemas.microsoft.com/office/drawing/2014/main" val="2089078042"/>
                    </a:ext>
                  </a:extLst>
                </a:gridCol>
                <a:gridCol w="441960">
                  <a:extLst>
                    <a:ext uri="{9D8B030D-6E8A-4147-A177-3AD203B41FA5}">
                      <a16:colId xmlns:a16="http://schemas.microsoft.com/office/drawing/2014/main" val="1188112371"/>
                    </a:ext>
                  </a:extLst>
                </a:gridCol>
                <a:gridCol w="441960">
                  <a:extLst>
                    <a:ext uri="{9D8B030D-6E8A-4147-A177-3AD203B41FA5}">
                      <a16:colId xmlns:a16="http://schemas.microsoft.com/office/drawing/2014/main" val="2376552864"/>
                    </a:ext>
                  </a:extLst>
                </a:gridCol>
                <a:gridCol w="441960">
                  <a:extLst>
                    <a:ext uri="{9D8B030D-6E8A-4147-A177-3AD203B41FA5}">
                      <a16:colId xmlns:a16="http://schemas.microsoft.com/office/drawing/2014/main" val="335707380"/>
                    </a:ext>
                  </a:extLst>
                </a:gridCol>
                <a:gridCol w="441960">
                  <a:extLst>
                    <a:ext uri="{9D8B030D-6E8A-4147-A177-3AD203B41FA5}">
                      <a16:colId xmlns:a16="http://schemas.microsoft.com/office/drawing/2014/main" val="1517116742"/>
                    </a:ext>
                  </a:extLst>
                </a:gridCol>
                <a:gridCol w="441960">
                  <a:extLst>
                    <a:ext uri="{9D8B030D-6E8A-4147-A177-3AD203B41FA5}">
                      <a16:colId xmlns:a16="http://schemas.microsoft.com/office/drawing/2014/main" val="2169956210"/>
                    </a:ext>
                  </a:extLst>
                </a:gridCol>
                <a:gridCol w="441960">
                  <a:extLst>
                    <a:ext uri="{9D8B030D-6E8A-4147-A177-3AD203B41FA5}">
                      <a16:colId xmlns:a16="http://schemas.microsoft.com/office/drawing/2014/main" val="1846657629"/>
                    </a:ext>
                  </a:extLst>
                </a:gridCol>
              </a:tblGrid>
              <a:tr h="256516">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3020110499"/>
                  </a:ext>
                </a:extLst>
              </a:tr>
              <a:tr h="256516">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3332495951"/>
                  </a:ext>
                </a:extLst>
              </a:tr>
              <a:tr h="256516">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4182049473"/>
                  </a:ext>
                </a:extLst>
              </a:tr>
              <a:tr h="256516">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2546550289"/>
                  </a:ext>
                </a:extLst>
              </a:tr>
              <a:tr h="256516">
                <a:tc>
                  <a:txBody>
                    <a:bodyPr/>
                    <a:lstStyle/>
                    <a:p>
                      <a:pPr algn="ctr" rtl="0" fontAlgn="ctr"/>
                      <a:r>
                        <a:rPr lang="en-US" sz="1400" b="1" u="none" strike="noStrike" dirty="0">
                          <a:solidFill>
                            <a:schemeClr val="tx1"/>
                          </a:solidFill>
                          <a:effectLst/>
                        </a:rPr>
                        <a:t>91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100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3159592538"/>
                  </a:ext>
                </a:extLst>
              </a:tr>
            </a:tbl>
          </a:graphicData>
        </a:graphic>
      </p:graphicFrame>
      <p:graphicFrame>
        <p:nvGraphicFramePr>
          <p:cNvPr id="21" name="Table 20">
            <a:extLst>
              <a:ext uri="{FF2B5EF4-FFF2-40B4-BE49-F238E27FC236}">
                <a16:creationId xmlns:a16="http://schemas.microsoft.com/office/drawing/2014/main" id="{FE008FE9-AADB-4B1A-8F3E-1707A8AA194D}"/>
              </a:ext>
            </a:extLst>
          </p:cNvPr>
          <p:cNvGraphicFramePr>
            <a:graphicFrameLocks noGrp="1"/>
          </p:cNvGraphicFramePr>
          <p:nvPr>
            <p:extLst>
              <p:ext uri="{D42A27DB-BD31-4B8C-83A1-F6EECF244321}">
                <p14:modId xmlns:p14="http://schemas.microsoft.com/office/powerpoint/2010/main" val="2764594379"/>
              </p:ext>
            </p:extLst>
          </p:nvPr>
        </p:nvGraphicFramePr>
        <p:xfrm>
          <a:off x="152400" y="5257800"/>
          <a:ext cx="4419600" cy="1282580"/>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1543656109"/>
                    </a:ext>
                  </a:extLst>
                </a:gridCol>
                <a:gridCol w="441960">
                  <a:extLst>
                    <a:ext uri="{9D8B030D-6E8A-4147-A177-3AD203B41FA5}">
                      <a16:colId xmlns:a16="http://schemas.microsoft.com/office/drawing/2014/main" val="2538420754"/>
                    </a:ext>
                  </a:extLst>
                </a:gridCol>
                <a:gridCol w="441960">
                  <a:extLst>
                    <a:ext uri="{9D8B030D-6E8A-4147-A177-3AD203B41FA5}">
                      <a16:colId xmlns:a16="http://schemas.microsoft.com/office/drawing/2014/main" val="332005540"/>
                    </a:ext>
                  </a:extLst>
                </a:gridCol>
                <a:gridCol w="441960">
                  <a:extLst>
                    <a:ext uri="{9D8B030D-6E8A-4147-A177-3AD203B41FA5}">
                      <a16:colId xmlns:a16="http://schemas.microsoft.com/office/drawing/2014/main" val="2089078042"/>
                    </a:ext>
                  </a:extLst>
                </a:gridCol>
                <a:gridCol w="441960">
                  <a:extLst>
                    <a:ext uri="{9D8B030D-6E8A-4147-A177-3AD203B41FA5}">
                      <a16:colId xmlns:a16="http://schemas.microsoft.com/office/drawing/2014/main" val="1188112371"/>
                    </a:ext>
                  </a:extLst>
                </a:gridCol>
                <a:gridCol w="441960">
                  <a:extLst>
                    <a:ext uri="{9D8B030D-6E8A-4147-A177-3AD203B41FA5}">
                      <a16:colId xmlns:a16="http://schemas.microsoft.com/office/drawing/2014/main" val="2376552864"/>
                    </a:ext>
                  </a:extLst>
                </a:gridCol>
                <a:gridCol w="441960">
                  <a:extLst>
                    <a:ext uri="{9D8B030D-6E8A-4147-A177-3AD203B41FA5}">
                      <a16:colId xmlns:a16="http://schemas.microsoft.com/office/drawing/2014/main" val="335707380"/>
                    </a:ext>
                  </a:extLst>
                </a:gridCol>
                <a:gridCol w="441960">
                  <a:extLst>
                    <a:ext uri="{9D8B030D-6E8A-4147-A177-3AD203B41FA5}">
                      <a16:colId xmlns:a16="http://schemas.microsoft.com/office/drawing/2014/main" val="1517116742"/>
                    </a:ext>
                  </a:extLst>
                </a:gridCol>
                <a:gridCol w="441960">
                  <a:extLst>
                    <a:ext uri="{9D8B030D-6E8A-4147-A177-3AD203B41FA5}">
                      <a16:colId xmlns:a16="http://schemas.microsoft.com/office/drawing/2014/main" val="2169956210"/>
                    </a:ext>
                  </a:extLst>
                </a:gridCol>
                <a:gridCol w="441960">
                  <a:extLst>
                    <a:ext uri="{9D8B030D-6E8A-4147-A177-3AD203B41FA5}">
                      <a16:colId xmlns:a16="http://schemas.microsoft.com/office/drawing/2014/main" val="1846657629"/>
                    </a:ext>
                  </a:extLst>
                </a:gridCol>
              </a:tblGrid>
              <a:tr h="256516">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3020110499"/>
                  </a:ext>
                </a:extLst>
              </a:tr>
              <a:tr h="256516">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3332495951"/>
                  </a:ext>
                </a:extLst>
              </a:tr>
              <a:tr h="256516">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4182049473"/>
                  </a:ext>
                </a:extLst>
              </a:tr>
              <a:tr h="256516">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2546550289"/>
                  </a:ext>
                </a:extLst>
              </a:tr>
              <a:tr h="256516">
                <a:tc>
                  <a:txBody>
                    <a:bodyPr/>
                    <a:lstStyle/>
                    <a:p>
                      <a:pPr algn="ctr" rtl="0" fontAlgn="ctr"/>
                      <a:r>
                        <a:rPr lang="en-US" sz="1400" b="1" u="none" strike="noStrike" dirty="0">
                          <a:solidFill>
                            <a:schemeClr val="tx1"/>
                          </a:solidFill>
                          <a:effectLst/>
                        </a:rPr>
                        <a:t>91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100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3159592538"/>
                  </a:ext>
                </a:extLst>
              </a:tr>
            </a:tbl>
          </a:graphicData>
        </a:graphic>
      </p:graphicFrame>
      <p:graphicFrame>
        <p:nvGraphicFramePr>
          <p:cNvPr id="22" name="Table 21">
            <a:extLst>
              <a:ext uri="{FF2B5EF4-FFF2-40B4-BE49-F238E27FC236}">
                <a16:creationId xmlns:a16="http://schemas.microsoft.com/office/drawing/2014/main" id="{27BC813F-48E6-4744-ABC0-C8F100D8C96D}"/>
              </a:ext>
            </a:extLst>
          </p:cNvPr>
          <p:cNvGraphicFramePr>
            <a:graphicFrameLocks noGrp="1"/>
          </p:cNvGraphicFramePr>
          <p:nvPr>
            <p:extLst>
              <p:ext uri="{D42A27DB-BD31-4B8C-83A1-F6EECF244321}">
                <p14:modId xmlns:p14="http://schemas.microsoft.com/office/powerpoint/2010/main" val="4044482410"/>
              </p:ext>
            </p:extLst>
          </p:nvPr>
        </p:nvGraphicFramePr>
        <p:xfrm>
          <a:off x="152400" y="5257800"/>
          <a:ext cx="4419600" cy="1282580"/>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1543656109"/>
                    </a:ext>
                  </a:extLst>
                </a:gridCol>
                <a:gridCol w="441960">
                  <a:extLst>
                    <a:ext uri="{9D8B030D-6E8A-4147-A177-3AD203B41FA5}">
                      <a16:colId xmlns:a16="http://schemas.microsoft.com/office/drawing/2014/main" val="2538420754"/>
                    </a:ext>
                  </a:extLst>
                </a:gridCol>
                <a:gridCol w="441960">
                  <a:extLst>
                    <a:ext uri="{9D8B030D-6E8A-4147-A177-3AD203B41FA5}">
                      <a16:colId xmlns:a16="http://schemas.microsoft.com/office/drawing/2014/main" val="332005540"/>
                    </a:ext>
                  </a:extLst>
                </a:gridCol>
                <a:gridCol w="441960">
                  <a:extLst>
                    <a:ext uri="{9D8B030D-6E8A-4147-A177-3AD203B41FA5}">
                      <a16:colId xmlns:a16="http://schemas.microsoft.com/office/drawing/2014/main" val="2089078042"/>
                    </a:ext>
                  </a:extLst>
                </a:gridCol>
                <a:gridCol w="441960">
                  <a:extLst>
                    <a:ext uri="{9D8B030D-6E8A-4147-A177-3AD203B41FA5}">
                      <a16:colId xmlns:a16="http://schemas.microsoft.com/office/drawing/2014/main" val="1188112371"/>
                    </a:ext>
                  </a:extLst>
                </a:gridCol>
                <a:gridCol w="441960">
                  <a:extLst>
                    <a:ext uri="{9D8B030D-6E8A-4147-A177-3AD203B41FA5}">
                      <a16:colId xmlns:a16="http://schemas.microsoft.com/office/drawing/2014/main" val="2376552864"/>
                    </a:ext>
                  </a:extLst>
                </a:gridCol>
                <a:gridCol w="441960">
                  <a:extLst>
                    <a:ext uri="{9D8B030D-6E8A-4147-A177-3AD203B41FA5}">
                      <a16:colId xmlns:a16="http://schemas.microsoft.com/office/drawing/2014/main" val="335707380"/>
                    </a:ext>
                  </a:extLst>
                </a:gridCol>
                <a:gridCol w="441960">
                  <a:extLst>
                    <a:ext uri="{9D8B030D-6E8A-4147-A177-3AD203B41FA5}">
                      <a16:colId xmlns:a16="http://schemas.microsoft.com/office/drawing/2014/main" val="1517116742"/>
                    </a:ext>
                  </a:extLst>
                </a:gridCol>
                <a:gridCol w="441960">
                  <a:extLst>
                    <a:ext uri="{9D8B030D-6E8A-4147-A177-3AD203B41FA5}">
                      <a16:colId xmlns:a16="http://schemas.microsoft.com/office/drawing/2014/main" val="2169956210"/>
                    </a:ext>
                  </a:extLst>
                </a:gridCol>
                <a:gridCol w="441960">
                  <a:extLst>
                    <a:ext uri="{9D8B030D-6E8A-4147-A177-3AD203B41FA5}">
                      <a16:colId xmlns:a16="http://schemas.microsoft.com/office/drawing/2014/main" val="1846657629"/>
                    </a:ext>
                  </a:extLst>
                </a:gridCol>
              </a:tblGrid>
              <a:tr h="256516">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3020110499"/>
                  </a:ext>
                </a:extLst>
              </a:tr>
              <a:tr h="256516">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3332495951"/>
                  </a:ext>
                </a:extLst>
              </a:tr>
              <a:tr h="256516">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4182049473"/>
                  </a:ext>
                </a:extLst>
              </a:tr>
              <a:tr h="256516">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2546550289"/>
                  </a:ext>
                </a:extLst>
              </a:tr>
              <a:tr h="256516">
                <a:tc>
                  <a:txBody>
                    <a:bodyPr/>
                    <a:lstStyle/>
                    <a:p>
                      <a:pPr algn="ctr" rtl="0" fontAlgn="ctr"/>
                      <a:r>
                        <a:rPr lang="en-US" sz="1400" b="1" u="none" strike="noStrike" dirty="0">
                          <a:solidFill>
                            <a:schemeClr val="tx1"/>
                          </a:solidFill>
                          <a:effectLst/>
                        </a:rPr>
                        <a:t>91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100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3159592538"/>
                  </a:ext>
                </a:extLst>
              </a:tr>
            </a:tbl>
          </a:graphicData>
        </a:graphic>
      </p:graphicFrame>
      <p:graphicFrame>
        <p:nvGraphicFramePr>
          <p:cNvPr id="23" name="Table 22">
            <a:extLst>
              <a:ext uri="{FF2B5EF4-FFF2-40B4-BE49-F238E27FC236}">
                <a16:creationId xmlns:a16="http://schemas.microsoft.com/office/drawing/2014/main" id="{4727BABB-3FDE-4C0C-A919-4379CE77915D}"/>
              </a:ext>
            </a:extLst>
          </p:cNvPr>
          <p:cNvGraphicFramePr>
            <a:graphicFrameLocks noGrp="1"/>
          </p:cNvGraphicFramePr>
          <p:nvPr>
            <p:extLst>
              <p:ext uri="{D42A27DB-BD31-4B8C-83A1-F6EECF244321}">
                <p14:modId xmlns:p14="http://schemas.microsoft.com/office/powerpoint/2010/main" val="3067291156"/>
              </p:ext>
            </p:extLst>
          </p:nvPr>
        </p:nvGraphicFramePr>
        <p:xfrm>
          <a:off x="152400" y="5257800"/>
          <a:ext cx="4419600" cy="1282580"/>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1543656109"/>
                    </a:ext>
                  </a:extLst>
                </a:gridCol>
                <a:gridCol w="441960">
                  <a:extLst>
                    <a:ext uri="{9D8B030D-6E8A-4147-A177-3AD203B41FA5}">
                      <a16:colId xmlns:a16="http://schemas.microsoft.com/office/drawing/2014/main" val="2538420754"/>
                    </a:ext>
                  </a:extLst>
                </a:gridCol>
                <a:gridCol w="441960">
                  <a:extLst>
                    <a:ext uri="{9D8B030D-6E8A-4147-A177-3AD203B41FA5}">
                      <a16:colId xmlns:a16="http://schemas.microsoft.com/office/drawing/2014/main" val="332005540"/>
                    </a:ext>
                  </a:extLst>
                </a:gridCol>
                <a:gridCol w="441960">
                  <a:extLst>
                    <a:ext uri="{9D8B030D-6E8A-4147-A177-3AD203B41FA5}">
                      <a16:colId xmlns:a16="http://schemas.microsoft.com/office/drawing/2014/main" val="2089078042"/>
                    </a:ext>
                  </a:extLst>
                </a:gridCol>
                <a:gridCol w="441960">
                  <a:extLst>
                    <a:ext uri="{9D8B030D-6E8A-4147-A177-3AD203B41FA5}">
                      <a16:colId xmlns:a16="http://schemas.microsoft.com/office/drawing/2014/main" val="1188112371"/>
                    </a:ext>
                  </a:extLst>
                </a:gridCol>
                <a:gridCol w="441960">
                  <a:extLst>
                    <a:ext uri="{9D8B030D-6E8A-4147-A177-3AD203B41FA5}">
                      <a16:colId xmlns:a16="http://schemas.microsoft.com/office/drawing/2014/main" val="2376552864"/>
                    </a:ext>
                  </a:extLst>
                </a:gridCol>
                <a:gridCol w="441960">
                  <a:extLst>
                    <a:ext uri="{9D8B030D-6E8A-4147-A177-3AD203B41FA5}">
                      <a16:colId xmlns:a16="http://schemas.microsoft.com/office/drawing/2014/main" val="335707380"/>
                    </a:ext>
                  </a:extLst>
                </a:gridCol>
                <a:gridCol w="441960">
                  <a:extLst>
                    <a:ext uri="{9D8B030D-6E8A-4147-A177-3AD203B41FA5}">
                      <a16:colId xmlns:a16="http://schemas.microsoft.com/office/drawing/2014/main" val="1517116742"/>
                    </a:ext>
                  </a:extLst>
                </a:gridCol>
                <a:gridCol w="441960">
                  <a:extLst>
                    <a:ext uri="{9D8B030D-6E8A-4147-A177-3AD203B41FA5}">
                      <a16:colId xmlns:a16="http://schemas.microsoft.com/office/drawing/2014/main" val="2169956210"/>
                    </a:ext>
                  </a:extLst>
                </a:gridCol>
                <a:gridCol w="441960">
                  <a:extLst>
                    <a:ext uri="{9D8B030D-6E8A-4147-A177-3AD203B41FA5}">
                      <a16:colId xmlns:a16="http://schemas.microsoft.com/office/drawing/2014/main" val="1846657629"/>
                    </a:ext>
                  </a:extLst>
                </a:gridCol>
              </a:tblGrid>
              <a:tr h="256516">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3020110499"/>
                  </a:ext>
                </a:extLst>
              </a:tr>
              <a:tr h="256516">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3332495951"/>
                  </a:ext>
                </a:extLst>
              </a:tr>
              <a:tr h="256516">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4182049473"/>
                  </a:ext>
                </a:extLst>
              </a:tr>
              <a:tr h="256516">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2546550289"/>
                  </a:ext>
                </a:extLst>
              </a:tr>
              <a:tr h="256516">
                <a:tc>
                  <a:txBody>
                    <a:bodyPr/>
                    <a:lstStyle/>
                    <a:p>
                      <a:pPr algn="ctr" rtl="0" fontAlgn="ctr"/>
                      <a:r>
                        <a:rPr lang="en-US" sz="1400" b="1" u="none" strike="noStrike" dirty="0">
                          <a:solidFill>
                            <a:schemeClr val="tx1"/>
                          </a:solidFill>
                          <a:effectLst/>
                        </a:rPr>
                        <a:t>91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100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3159592538"/>
                  </a:ext>
                </a:extLst>
              </a:tr>
            </a:tbl>
          </a:graphicData>
        </a:graphic>
      </p:graphicFrame>
    </p:spTree>
    <p:extLst>
      <p:ext uri="{BB962C8B-B14F-4D97-AF65-F5344CB8AC3E}">
        <p14:creationId xmlns:p14="http://schemas.microsoft.com/office/powerpoint/2010/main" val="814636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500"/>
                                        <p:tgtEl>
                                          <p:spTgt spid="2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fade">
                                      <p:cBhvr>
                                        <p:cTn id="19" dur="500"/>
                                        <p:tgtEl>
                                          <p:spTgt spid="2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500"/>
                                        <p:tgtEl>
                                          <p:spTgt spid="3"/>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fade">
                                      <p:cBhvr>
                                        <p:cTn id="29" dur="500"/>
                                        <p:tgtEl>
                                          <p:spTgt spid="28"/>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fade">
                                      <p:cBhvr>
                                        <p:cTn id="34" dur="500"/>
                                        <p:tgtEl>
                                          <p:spTgt spid="18"/>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9"/>
                                        </p:tgtEl>
                                        <p:attrNameLst>
                                          <p:attrName>style.visibility</p:attrName>
                                        </p:attrNameLst>
                                      </p:cBhvr>
                                      <p:to>
                                        <p:strVal val="visible"/>
                                      </p:to>
                                    </p:set>
                                    <p:animEffect transition="in" filter="fade">
                                      <p:cBhvr>
                                        <p:cTn id="39" dur="500"/>
                                        <p:tgtEl>
                                          <p:spTgt spid="29"/>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fade">
                                      <p:cBhvr>
                                        <p:cTn id="44" dur="500"/>
                                        <p:tgtEl>
                                          <p:spTgt spid="20"/>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fade">
                                      <p:cBhvr>
                                        <p:cTn id="49" dur="500"/>
                                        <p:tgtEl>
                                          <p:spTgt spid="30"/>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21"/>
                                        </p:tgtEl>
                                        <p:attrNameLst>
                                          <p:attrName>style.visibility</p:attrName>
                                        </p:attrNameLst>
                                      </p:cBhvr>
                                      <p:to>
                                        <p:strVal val="visible"/>
                                      </p:to>
                                    </p:set>
                                    <p:animEffect transition="in" filter="fade">
                                      <p:cBhvr>
                                        <p:cTn id="54" dur="500"/>
                                        <p:tgtEl>
                                          <p:spTgt spid="21"/>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31"/>
                                        </p:tgtEl>
                                        <p:attrNameLst>
                                          <p:attrName>style.visibility</p:attrName>
                                        </p:attrNameLst>
                                      </p:cBhvr>
                                      <p:to>
                                        <p:strVal val="visible"/>
                                      </p:to>
                                    </p:set>
                                    <p:animEffect transition="in" filter="fade">
                                      <p:cBhvr>
                                        <p:cTn id="59" dur="500"/>
                                        <p:tgtEl>
                                          <p:spTgt spid="31"/>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nodeType="click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fade">
                                      <p:cBhvr>
                                        <p:cTn id="64" dur="500"/>
                                        <p:tgtEl>
                                          <p:spTgt spid="22"/>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32"/>
                                        </p:tgtEl>
                                        <p:attrNameLst>
                                          <p:attrName>style.visibility</p:attrName>
                                        </p:attrNameLst>
                                      </p:cBhvr>
                                      <p:to>
                                        <p:strVal val="visible"/>
                                      </p:to>
                                    </p:set>
                                    <p:animEffect transition="in" filter="fade">
                                      <p:cBhvr>
                                        <p:cTn id="69" dur="500"/>
                                        <p:tgtEl>
                                          <p:spTgt spid="32"/>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nodeType="clickEffect">
                                  <p:stCondLst>
                                    <p:cond delay="0"/>
                                  </p:stCondLst>
                                  <p:childTnLst>
                                    <p:set>
                                      <p:cBhvr>
                                        <p:cTn id="73" dur="1" fill="hold">
                                          <p:stCondLst>
                                            <p:cond delay="0"/>
                                          </p:stCondLst>
                                        </p:cTn>
                                        <p:tgtEl>
                                          <p:spTgt spid="23"/>
                                        </p:tgtEl>
                                        <p:attrNameLst>
                                          <p:attrName>style.visibility</p:attrName>
                                        </p:attrNameLst>
                                      </p:cBhvr>
                                      <p:to>
                                        <p:strVal val="visible"/>
                                      </p:to>
                                    </p:set>
                                    <p:animEffect transition="in" filter="fade">
                                      <p:cBhvr>
                                        <p:cTn id="74"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5" grpId="0" animBg="1"/>
      <p:bldP spid="26" grpId="0" animBg="1"/>
      <p:bldP spid="27" grpId="0" animBg="1"/>
      <p:bldP spid="28" grpId="0" animBg="1"/>
      <p:bldP spid="29" grpId="0" animBg="1"/>
      <p:bldP spid="30" grpId="0" animBg="1"/>
      <p:bldP spid="31" grpId="0" animBg="1"/>
      <p:bldP spid="3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4AE633A-D926-4142-A3F8-0684F49969F2}"/>
              </a:ext>
            </a:extLst>
          </p:cNvPr>
          <p:cNvPicPr>
            <a:picLocks noChangeAspect="1"/>
          </p:cNvPicPr>
          <p:nvPr/>
        </p:nvPicPr>
        <p:blipFill rotWithShape="1">
          <a:blip r:embed="rId2">
            <a:extLst>
              <a:ext uri="{28A0092B-C50C-407E-A947-70E740481C1C}">
                <a14:useLocalDpi xmlns:a14="http://schemas.microsoft.com/office/drawing/2010/main" val="0"/>
              </a:ext>
            </a:extLst>
          </a:blip>
          <a:srcRect r="50000"/>
          <a:stretch/>
        </p:blipFill>
        <p:spPr>
          <a:xfrm>
            <a:off x="0" y="0"/>
            <a:ext cx="4572000" cy="6858000"/>
          </a:xfrm>
          <a:prstGeom prst="rect">
            <a:avLst/>
          </a:prstGeom>
        </p:spPr>
      </p:pic>
      <p:sp>
        <p:nvSpPr>
          <p:cNvPr id="12" name="Rectangle 11"/>
          <p:cNvSpPr/>
          <p:nvPr/>
        </p:nvSpPr>
        <p:spPr>
          <a:xfrm>
            <a:off x="5029200" y="2209800"/>
            <a:ext cx="3974306" cy="2362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After seeing the clues, you have narrowed the possibilities to a small set of numbers.  Before you see the answer, select your final estimate.  Write it down, and explain to someone why you chose that number.</a:t>
            </a:r>
          </a:p>
        </p:txBody>
      </p:sp>
      <p:sp>
        <p:nvSpPr>
          <p:cNvPr id="3" name="TextBox 2"/>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4" name="TextBox 3"/>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3476741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tx1"/>
                </a:solidFill>
              </a:rPr>
              <a:t>81 pegs</a:t>
            </a:r>
          </a:p>
        </p:txBody>
      </p:sp>
      <p:sp>
        <p:nvSpPr>
          <p:cNvPr id="17" name="Rectangle 16"/>
          <p:cNvSpPr/>
          <p:nvPr/>
        </p:nvSpPr>
        <p:spPr>
          <a:xfrm>
            <a:off x="5020519" y="174586"/>
            <a:ext cx="3974306" cy="1143001"/>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The Reveal</a:t>
            </a:r>
          </a:p>
          <a:p>
            <a:pPr algn="ctr"/>
            <a:r>
              <a:rPr lang="en-US" sz="2400" b="1" dirty="0">
                <a:solidFill>
                  <a:schemeClr val="tx1"/>
                </a:solidFill>
              </a:rPr>
              <a:t>Click to see the answer.</a:t>
            </a:r>
          </a:p>
        </p:txBody>
      </p:sp>
      <p:pic>
        <p:nvPicPr>
          <p:cNvPr id="10" name="Picture 9">
            <a:extLst>
              <a:ext uri="{FF2B5EF4-FFF2-40B4-BE49-F238E27FC236}">
                <a16:creationId xmlns:a16="http://schemas.microsoft.com/office/drawing/2014/main" id="{FF468F67-304D-4731-9829-6D981D1CA884}"/>
              </a:ext>
            </a:extLst>
          </p:cNvPr>
          <p:cNvPicPr>
            <a:picLocks noChangeAspect="1"/>
          </p:cNvPicPr>
          <p:nvPr/>
        </p:nvPicPr>
        <p:blipFill rotWithShape="1">
          <a:blip r:embed="rId2">
            <a:extLst>
              <a:ext uri="{28A0092B-C50C-407E-A947-70E740481C1C}">
                <a14:useLocalDpi xmlns:a14="http://schemas.microsoft.com/office/drawing/2010/main" val="0"/>
              </a:ext>
            </a:extLst>
          </a:blip>
          <a:srcRect r="50000"/>
          <a:stretch/>
        </p:blipFill>
        <p:spPr>
          <a:xfrm>
            <a:off x="0" y="0"/>
            <a:ext cx="4572000" cy="6858000"/>
          </a:xfrm>
          <a:prstGeom prst="rect">
            <a:avLst/>
          </a:prstGeom>
        </p:spPr>
      </p:pic>
      <p:sp>
        <p:nvSpPr>
          <p:cNvPr id="6" name="Rectangle 5"/>
          <p:cNvSpPr/>
          <p:nvPr/>
        </p:nvSpPr>
        <p:spPr>
          <a:xfrm>
            <a:off x="4296107" y="8763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Beginning.</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9" name="TextBox 8"/>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1512107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6" name="Straight Connector 45">
            <a:extLst>
              <a:ext uri="{FF2B5EF4-FFF2-40B4-BE49-F238E27FC236}">
                <a16:creationId xmlns:a16="http://schemas.microsoft.com/office/drawing/2014/main" id="{085281E0-BA39-42F6-9A33-8ACE0225B3A0}"/>
              </a:ext>
            </a:extLst>
          </p:cNvPr>
          <p:cNvCxnSpPr>
            <a:cxnSpLocks/>
          </p:cNvCxnSpPr>
          <p:nvPr/>
        </p:nvCxnSpPr>
        <p:spPr>
          <a:xfrm>
            <a:off x="6934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E0123F51-E411-4C3F-9B20-2AFFB4FB1AB1}"/>
              </a:ext>
            </a:extLst>
          </p:cNvPr>
          <p:cNvCxnSpPr>
            <a:cxnSpLocks/>
          </p:cNvCxnSpPr>
          <p:nvPr/>
        </p:nvCxnSpPr>
        <p:spPr>
          <a:xfrm>
            <a:off x="4648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 name="Picture 2" descr="C:\Users\Steve Wyborney\Desktop\Part 4 Featured Pic.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60505" y="2023634"/>
            <a:ext cx="1256957" cy="942718"/>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2" descr="C:\Users\Steve Wyborney\Desktop\Presentation1.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76717" y="3886192"/>
            <a:ext cx="1221978" cy="916483"/>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40" name="TextBox 39"/>
          <p:cNvSpPr txBox="1"/>
          <p:nvPr/>
        </p:nvSpPr>
        <p:spPr>
          <a:xfrm>
            <a:off x="6019800" y="4858623"/>
            <a:ext cx="1519968" cy="430887"/>
          </a:xfrm>
          <a:prstGeom prst="rect">
            <a:avLst/>
          </a:prstGeom>
          <a:noFill/>
        </p:spPr>
        <p:txBody>
          <a:bodyPr wrap="none" rtlCol="0">
            <a:spAutoFit/>
          </a:bodyPr>
          <a:lstStyle/>
          <a:p>
            <a:pPr algn="ctr"/>
            <a:r>
              <a:rPr lang="en-US" sz="1100" b="1" dirty="0">
                <a:hlinkClick r:id="" action="ppaction://noaction"/>
              </a:rPr>
              <a:t>80 Cube Conversations</a:t>
            </a:r>
          </a:p>
          <a:p>
            <a:pPr algn="ctr"/>
            <a:r>
              <a:rPr lang="en-US" sz="1100" b="1" dirty="0">
                <a:hlinkClick r:id="" action="ppaction://noaction"/>
              </a:rPr>
              <a:t>Lessons</a:t>
            </a:r>
            <a:endParaRPr lang="en-US" sz="1100" b="1" dirty="0"/>
          </a:p>
        </p:txBody>
      </p:sp>
      <p:pic>
        <p:nvPicPr>
          <p:cNvPr id="30" name="Picture 29">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1000" y="3887839"/>
            <a:ext cx="1217004" cy="912753"/>
          </a:xfrm>
          <a:prstGeom prst="rect">
            <a:avLst/>
          </a:prstGeom>
          <a:ln w="19050">
            <a:solidFill>
              <a:schemeClr val="tx1"/>
            </a:solidFill>
          </a:ln>
        </p:spPr>
      </p:pic>
      <p:pic>
        <p:nvPicPr>
          <p:cNvPr id="1026" name="Picture 2" descr="C:\Users\Steve Wyborney\Desktop\20 Days Title Pic.jpg">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744036" y="3858098"/>
            <a:ext cx="1240944" cy="930708"/>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14" name="Picture 3" descr="C:\Users\Steve Wyborney\Desktop\SPLAT blog post folder\Splat Promo Images and GIFs\Splat Level 3 B.jpg">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828800"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1828804" y="4788805"/>
            <a:ext cx="1217000" cy="430887"/>
          </a:xfrm>
          <a:prstGeom prst="rect">
            <a:avLst/>
          </a:prstGeom>
          <a:noFill/>
        </p:spPr>
        <p:txBody>
          <a:bodyPr wrap="none" rtlCol="0">
            <a:spAutoFit/>
          </a:bodyPr>
          <a:lstStyle/>
          <a:p>
            <a:pPr algn="ctr"/>
            <a:r>
              <a:rPr lang="en-US" sz="1100" b="1" dirty="0">
                <a:hlinkClick r:id="" action="ppaction://noaction"/>
              </a:rPr>
              <a:t>The Original </a:t>
            </a:r>
          </a:p>
          <a:p>
            <a:pPr algn="ctr"/>
            <a:r>
              <a:rPr lang="en-US" sz="1100" b="1" dirty="0">
                <a:hlinkClick r:id="" action="ppaction://noaction"/>
              </a:rPr>
              <a:t>50 Splat! Lessons </a:t>
            </a:r>
            <a:endParaRPr lang="en-US" sz="1100" b="1" dirty="0"/>
          </a:p>
        </p:txBody>
      </p:sp>
      <p:pic>
        <p:nvPicPr>
          <p:cNvPr id="16" name="Picture 7" descr="C:\Users\Steve Wyborney\Desktop\Splat Promos HUGE SET\Slide6.JPG">
            <a:hlinkClick r:id="rId12"/>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256821"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3065249" y="4823928"/>
            <a:ext cx="1519967" cy="430887"/>
          </a:xfrm>
          <a:prstGeom prst="rect">
            <a:avLst/>
          </a:prstGeom>
          <a:noFill/>
        </p:spPr>
        <p:txBody>
          <a:bodyPr wrap="square" rtlCol="0">
            <a:spAutoFit/>
          </a:bodyPr>
          <a:lstStyle/>
          <a:p>
            <a:pPr algn="ctr"/>
            <a:r>
              <a:rPr lang="en-US" sz="1100" b="1" dirty="0">
                <a:hlinkClick r:id="" action="ppaction://noaction"/>
              </a:rPr>
              <a:t>The Original 20 Fraction Splat! Lessons</a:t>
            </a:r>
            <a:endParaRPr lang="en-US" sz="1100" b="1" dirty="0"/>
          </a:p>
        </p:txBody>
      </p:sp>
      <p:sp>
        <p:nvSpPr>
          <p:cNvPr id="19" name="TextBox 18"/>
          <p:cNvSpPr txBox="1"/>
          <p:nvPr/>
        </p:nvSpPr>
        <p:spPr>
          <a:xfrm>
            <a:off x="0" y="3595300"/>
            <a:ext cx="4141968" cy="307777"/>
          </a:xfrm>
          <a:prstGeom prst="rect">
            <a:avLst/>
          </a:prstGeom>
          <a:noFill/>
        </p:spPr>
        <p:txBody>
          <a:bodyPr wrap="none" rtlCol="0">
            <a:spAutoFit/>
          </a:bodyPr>
          <a:lstStyle/>
          <a:p>
            <a:r>
              <a:rPr lang="en-US" sz="1400" b="1" dirty="0"/>
              <a:t>More Free, Downloadable Resources From Blog Posts</a:t>
            </a:r>
          </a:p>
        </p:txBody>
      </p:sp>
      <p:sp>
        <p:nvSpPr>
          <p:cNvPr id="20" name="TextBox 19">
            <a:hlinkClick r:id="rId14"/>
          </p:cNvPr>
          <p:cNvSpPr txBox="1"/>
          <p:nvPr/>
        </p:nvSpPr>
        <p:spPr>
          <a:xfrm>
            <a:off x="7446040" y="4788806"/>
            <a:ext cx="1815820" cy="430887"/>
          </a:xfrm>
          <a:prstGeom prst="rect">
            <a:avLst/>
          </a:prstGeom>
          <a:noFill/>
        </p:spPr>
        <p:txBody>
          <a:bodyPr wrap="square" rtlCol="0">
            <a:spAutoFit/>
          </a:bodyPr>
          <a:lstStyle/>
          <a:p>
            <a:pPr algn="ctr"/>
            <a:r>
              <a:rPr lang="en-US" sz="1100" b="1" dirty="0">
                <a:hlinkClick r:id="" action="ppaction://noaction"/>
              </a:rPr>
              <a:t>20 Days of Number Sense </a:t>
            </a:r>
          </a:p>
          <a:p>
            <a:pPr algn="ctr"/>
            <a:r>
              <a:rPr lang="en-US" sz="1100" b="1" dirty="0">
                <a:hlinkClick r:id="" action="ppaction://noaction"/>
              </a:rPr>
              <a:t>&amp; Rich Math Talk</a:t>
            </a:r>
            <a:endParaRPr lang="en-US" sz="1100" b="1" dirty="0"/>
          </a:p>
        </p:txBody>
      </p:sp>
      <p:pic>
        <p:nvPicPr>
          <p:cNvPr id="28" name="Picture 2" descr="C:\Users\Steve Wyborney\Desktop\8.8.2018 Desktop\Estimation Clipboard Desktop Materials\Bundle 1 Glasses Pic.jpg">
            <a:hlinkClick r:id="rId15"/>
          </p:cNvPr>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4704294" y="3888811"/>
            <a:ext cx="1250801" cy="938101"/>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29" name="TextBox 28"/>
          <p:cNvSpPr txBox="1"/>
          <p:nvPr/>
        </p:nvSpPr>
        <p:spPr>
          <a:xfrm>
            <a:off x="4358813" y="4903113"/>
            <a:ext cx="1815820" cy="430887"/>
          </a:xfrm>
          <a:prstGeom prst="rect">
            <a:avLst/>
          </a:prstGeom>
          <a:noFill/>
        </p:spPr>
        <p:txBody>
          <a:bodyPr wrap="square" rtlCol="0">
            <a:spAutoFit/>
          </a:bodyPr>
          <a:lstStyle/>
          <a:p>
            <a:pPr algn="ctr"/>
            <a:r>
              <a:rPr lang="en-US" sz="1100" b="1" dirty="0">
                <a:hlinkClick r:id="rId17"/>
              </a:rPr>
              <a:t>The Original 40 Estimation Clipboard Sets</a:t>
            </a:r>
            <a:endParaRPr lang="en-US" sz="1100" b="1" dirty="0"/>
          </a:p>
        </p:txBody>
      </p:sp>
      <p:cxnSp>
        <p:nvCxnSpPr>
          <p:cNvPr id="6" name="Straight Connector 5"/>
          <p:cNvCxnSpPr/>
          <p:nvPr/>
        </p:nvCxnSpPr>
        <p:spPr>
          <a:xfrm>
            <a:off x="0" y="3601254"/>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0" y="53340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4" name="Picture 3">
            <a:hlinkClick r:id="rId18"/>
          </p:cNvPr>
          <p:cNvPicPr>
            <a:picLocks noChangeAspect="1" noChangeArrowheads="1"/>
          </p:cNvPicPr>
          <p:nvPr/>
        </p:nvPicPr>
        <p:blipFill rotWithShape="1">
          <a:blip r:embed="rId19" cstate="print">
            <a:extLst>
              <a:ext uri="{28A0092B-C50C-407E-A947-70E740481C1C}">
                <a14:useLocalDpi xmlns:a14="http://schemas.microsoft.com/office/drawing/2010/main" val="0"/>
              </a:ext>
            </a:extLst>
          </a:blip>
          <a:srcRect t="25424"/>
          <a:stretch/>
        </p:blipFill>
        <p:spPr bwMode="auto">
          <a:xfrm>
            <a:off x="5105400" y="5417451"/>
            <a:ext cx="3962400" cy="1364349"/>
          </a:xfrm>
          <a:prstGeom prst="rect">
            <a:avLst/>
          </a:prstGeom>
          <a:noFill/>
          <a:ln w="1905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6" name="TextBox 35">
            <a:hlinkClick r:id="rId6"/>
          </p:cNvPr>
          <p:cNvSpPr txBox="1"/>
          <p:nvPr/>
        </p:nvSpPr>
        <p:spPr>
          <a:xfrm>
            <a:off x="393026" y="4800592"/>
            <a:ext cx="1192955" cy="261610"/>
          </a:xfrm>
          <a:prstGeom prst="rect">
            <a:avLst/>
          </a:prstGeom>
          <a:noFill/>
        </p:spPr>
        <p:txBody>
          <a:bodyPr wrap="none" rtlCol="0">
            <a:spAutoFit/>
          </a:bodyPr>
          <a:lstStyle/>
          <a:p>
            <a:pPr algn="ctr"/>
            <a:r>
              <a:rPr lang="en-US" sz="1100" b="1" dirty="0">
                <a:hlinkClick r:id="rId6"/>
              </a:rPr>
              <a:t>51 </a:t>
            </a:r>
            <a:r>
              <a:rPr lang="en-US" sz="1100" b="1" dirty="0" err="1">
                <a:hlinkClick r:id="rId6"/>
              </a:rPr>
              <a:t>Esti</a:t>
            </a:r>
            <a:r>
              <a:rPr lang="en-US" sz="1100" b="1" dirty="0">
                <a:hlinkClick r:id="rId6"/>
              </a:rPr>
              <a:t>-Mysteries</a:t>
            </a:r>
            <a:endParaRPr lang="en-US" sz="1100" b="1" dirty="0"/>
          </a:p>
        </p:txBody>
      </p:sp>
      <p:sp>
        <p:nvSpPr>
          <p:cNvPr id="37" name="TextBox 36"/>
          <p:cNvSpPr txBox="1"/>
          <p:nvPr/>
        </p:nvSpPr>
        <p:spPr>
          <a:xfrm>
            <a:off x="0" y="5349895"/>
            <a:ext cx="5257800" cy="1508105"/>
          </a:xfrm>
          <a:prstGeom prst="rect">
            <a:avLst/>
          </a:prstGeom>
          <a:noFill/>
        </p:spPr>
        <p:txBody>
          <a:bodyPr wrap="square" rtlCol="0">
            <a:spAutoFit/>
          </a:bodyPr>
          <a:lstStyle/>
          <a:p>
            <a:r>
              <a:rPr lang="en-US" sz="1400" b="1" dirty="0"/>
              <a:t>The Multiplication Course (a free course for students and teachers)</a:t>
            </a:r>
          </a:p>
          <a:p>
            <a:endParaRPr lang="en-US" sz="1100" b="1" dirty="0"/>
          </a:p>
          <a:p>
            <a:r>
              <a:rPr lang="en-US" sz="1100" b="1" dirty="0"/>
              <a:t>For more information read the blog post about The Multiplication Course </a:t>
            </a:r>
            <a:r>
              <a:rPr lang="en-US" sz="1100" b="1" dirty="0">
                <a:hlinkClick r:id="rId20"/>
              </a:rPr>
              <a:t>here</a:t>
            </a:r>
            <a:r>
              <a:rPr lang="en-US" sz="1100" b="1" dirty="0"/>
              <a:t>. </a:t>
            </a:r>
          </a:p>
          <a:p>
            <a:endParaRPr lang="en-US" sz="1100" b="1" dirty="0"/>
          </a:p>
          <a:p>
            <a:r>
              <a:rPr lang="en-US" sz="1100" b="1" dirty="0"/>
              <a:t>To view the course on YouTube:</a:t>
            </a:r>
          </a:p>
          <a:p>
            <a:pPr marL="342900" indent="-342900">
              <a:buAutoNum type="arabicPeriod"/>
            </a:pPr>
            <a:r>
              <a:rPr lang="en-US" sz="1100" b="1" dirty="0"/>
              <a:t>Click </a:t>
            </a:r>
            <a:r>
              <a:rPr lang="en-US" sz="1200" b="1" dirty="0">
                <a:hlinkClick r:id="rId18"/>
              </a:rPr>
              <a:t>here</a:t>
            </a:r>
            <a:r>
              <a:rPr lang="en-US" sz="1200" b="1" dirty="0"/>
              <a:t> </a:t>
            </a:r>
            <a:r>
              <a:rPr lang="en-US" sz="1100" b="1" dirty="0"/>
              <a:t>to see the chapter playlists on my YouTube channel.</a:t>
            </a:r>
          </a:p>
          <a:p>
            <a:pPr marL="342900" indent="-342900">
              <a:buAutoNum type="arabicPeriod"/>
            </a:pPr>
            <a:r>
              <a:rPr lang="en-US" sz="1100" b="1" dirty="0"/>
              <a:t>You’ll see all 12 chapters in the course.</a:t>
            </a:r>
          </a:p>
          <a:p>
            <a:pPr marL="342900" indent="-342900">
              <a:buAutoNum type="arabicPeriod"/>
            </a:pPr>
            <a:r>
              <a:rPr lang="en-US" sz="1100" b="1" dirty="0"/>
              <a:t>Each chapter includes a sequence of lessons for students.</a:t>
            </a:r>
          </a:p>
        </p:txBody>
      </p:sp>
      <p:cxnSp>
        <p:nvCxnSpPr>
          <p:cNvPr id="25" name="Straight Connector 24"/>
          <p:cNvCxnSpPr>
            <a:cxnSpLocks/>
          </p:cNvCxnSpPr>
          <p:nvPr/>
        </p:nvCxnSpPr>
        <p:spPr>
          <a:xfrm>
            <a:off x="2362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285999" y="2976891"/>
            <a:ext cx="2380761" cy="600164"/>
          </a:xfrm>
          <a:prstGeom prst="rect">
            <a:avLst/>
          </a:prstGeom>
          <a:noFill/>
        </p:spPr>
        <p:txBody>
          <a:bodyPr wrap="square" rtlCol="0">
            <a:spAutoFit/>
          </a:bodyPr>
          <a:lstStyle/>
          <a:p>
            <a:pPr algn="ctr"/>
            <a:r>
              <a:rPr lang="en-US" sz="1100" b="1" dirty="0">
                <a:hlinkClick r:id="rId21"/>
              </a:rPr>
              <a:t>Part 2 - New </a:t>
            </a:r>
            <a:r>
              <a:rPr lang="en-US" sz="1100" b="1" dirty="0" err="1">
                <a:hlinkClick r:id="rId21"/>
              </a:rPr>
              <a:t>Esti</a:t>
            </a:r>
            <a:r>
              <a:rPr lang="en-US" sz="1100" b="1" dirty="0">
                <a:hlinkClick r:id="rId21"/>
              </a:rPr>
              <a:t>-Mysteries and </a:t>
            </a:r>
            <a:r>
              <a:rPr lang="en-US" sz="1100" b="1" dirty="0">
                <a:hlinkClick r:id="" action="ppaction://noaction"/>
              </a:rPr>
              <a:t>Number Sense Resources Every </a:t>
            </a:r>
            <a:r>
              <a:rPr lang="en-US" sz="1100" b="1" dirty="0">
                <a:hlinkClick r:id="rId21"/>
              </a:rPr>
              <a:t>Day for the Rest </a:t>
            </a:r>
            <a:r>
              <a:rPr lang="en-US" sz="1100" b="1" dirty="0">
                <a:hlinkClick r:id="" action="ppaction://noaction"/>
              </a:rPr>
              <a:t>of the School Year</a:t>
            </a:r>
            <a:endParaRPr lang="en-US" sz="1100" b="1" dirty="0"/>
          </a:p>
        </p:txBody>
      </p:sp>
      <p:pic>
        <p:nvPicPr>
          <p:cNvPr id="3" name="Picture 2" descr="C:\Users\Steve Wyborney\Desktop\Blog Post Pics and email too\Part 3 Feature Pic.jpg">
            <a:hlinkClick r:id="rId22"/>
          </p:cNvPr>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5194837" y="2023633"/>
            <a:ext cx="1256957" cy="942718"/>
          </a:xfrm>
          <a:prstGeom prst="rect">
            <a:avLst/>
          </a:prstGeom>
          <a:noFill/>
          <a:extLst>
            <a:ext uri="{909E8E84-426E-40DD-AFC4-6F175D3DCCD1}">
              <a14:hiddenFill xmlns:a14="http://schemas.microsoft.com/office/drawing/2010/main">
                <a:solidFill>
                  <a:srgbClr val="FFFFFF"/>
                </a:solidFill>
              </a14:hiddenFill>
            </a:ext>
          </a:extLst>
        </p:spPr>
      </p:pic>
      <p:sp>
        <p:nvSpPr>
          <p:cNvPr id="42" name="TextBox 41"/>
          <p:cNvSpPr txBox="1"/>
          <p:nvPr/>
        </p:nvSpPr>
        <p:spPr>
          <a:xfrm>
            <a:off x="-76196" y="2976891"/>
            <a:ext cx="2507330" cy="600164"/>
          </a:xfrm>
          <a:prstGeom prst="rect">
            <a:avLst/>
          </a:prstGeom>
          <a:noFill/>
        </p:spPr>
        <p:txBody>
          <a:bodyPr wrap="square" rtlCol="0">
            <a:spAutoFit/>
          </a:bodyPr>
          <a:lstStyle/>
          <a:p>
            <a:pPr algn="ctr"/>
            <a:r>
              <a:rPr lang="en-US" sz="1100" b="1" dirty="0">
                <a:hlinkClick r:id="rId24"/>
              </a:rPr>
              <a:t>New </a:t>
            </a:r>
            <a:r>
              <a:rPr lang="en-US" sz="1100" b="1" dirty="0" err="1">
                <a:hlinkClick r:id="rId24"/>
              </a:rPr>
              <a:t>Esti</a:t>
            </a:r>
            <a:r>
              <a:rPr lang="en-US" sz="1100" b="1" dirty="0">
                <a:hlinkClick r:id="rId24"/>
              </a:rPr>
              <a:t>-Mysteries and </a:t>
            </a:r>
            <a:r>
              <a:rPr lang="en-US" sz="1100" b="1" dirty="0">
                <a:hlinkClick r:id="" action="ppaction://noaction"/>
              </a:rPr>
              <a:t>Number Sense Resources Every Day </a:t>
            </a:r>
          </a:p>
          <a:p>
            <a:pPr algn="ctr"/>
            <a:r>
              <a:rPr lang="en-US" sz="1100" b="1" dirty="0">
                <a:hlinkClick r:id="" action="ppaction://noaction"/>
              </a:rPr>
              <a:t>for the Rest of the School Year</a:t>
            </a:r>
            <a:endParaRPr lang="en-US" sz="1100" b="1" dirty="0"/>
          </a:p>
        </p:txBody>
      </p:sp>
      <p:sp>
        <p:nvSpPr>
          <p:cNvPr id="51" name="TextBox 50"/>
          <p:cNvSpPr txBox="1"/>
          <p:nvPr/>
        </p:nvSpPr>
        <p:spPr>
          <a:xfrm>
            <a:off x="4625002" y="2971800"/>
            <a:ext cx="2385398" cy="600164"/>
          </a:xfrm>
          <a:prstGeom prst="rect">
            <a:avLst/>
          </a:prstGeom>
          <a:noFill/>
        </p:spPr>
        <p:txBody>
          <a:bodyPr wrap="square" rtlCol="0">
            <a:spAutoFit/>
          </a:bodyPr>
          <a:lstStyle/>
          <a:p>
            <a:pPr algn="ctr"/>
            <a:r>
              <a:rPr lang="en-US" sz="1100" b="1" dirty="0">
                <a:hlinkClick r:id="rId22"/>
              </a:rPr>
              <a:t>Part 3 - New </a:t>
            </a:r>
            <a:r>
              <a:rPr lang="en-US" sz="1100" b="1" dirty="0" err="1">
                <a:hlinkClick r:id="rId22"/>
              </a:rPr>
              <a:t>Esti</a:t>
            </a:r>
            <a:r>
              <a:rPr lang="en-US" sz="1100" b="1" dirty="0">
                <a:hlinkClick r:id="rId22"/>
              </a:rPr>
              <a:t>-Mysteries and Number Sense Resources Every Day for the Rest of the School Year</a:t>
            </a:r>
            <a:endParaRPr lang="en-US" sz="1100" b="1" dirty="0"/>
          </a:p>
        </p:txBody>
      </p:sp>
      <p:sp>
        <p:nvSpPr>
          <p:cNvPr id="43" name="TextBox 42"/>
          <p:cNvSpPr txBox="1"/>
          <p:nvPr/>
        </p:nvSpPr>
        <p:spPr>
          <a:xfrm>
            <a:off x="6911002" y="2976891"/>
            <a:ext cx="2385398" cy="600164"/>
          </a:xfrm>
          <a:prstGeom prst="rect">
            <a:avLst/>
          </a:prstGeom>
          <a:noFill/>
        </p:spPr>
        <p:txBody>
          <a:bodyPr wrap="square" rtlCol="0">
            <a:spAutoFit/>
          </a:bodyPr>
          <a:lstStyle/>
          <a:p>
            <a:pPr algn="ctr"/>
            <a:r>
              <a:rPr lang="en-US" sz="1100" b="1" dirty="0">
                <a:hlinkClick r:id="rId2"/>
              </a:rPr>
              <a:t>Part 4 - New </a:t>
            </a:r>
            <a:r>
              <a:rPr lang="en-US" sz="1100" b="1" dirty="0" err="1">
                <a:hlinkClick r:id="rId2"/>
              </a:rPr>
              <a:t>Esti</a:t>
            </a:r>
            <a:r>
              <a:rPr lang="en-US" sz="1100" b="1" dirty="0">
                <a:hlinkClick r:id="rId2"/>
              </a:rPr>
              <a:t>-Mysteries and Number Sense Resources Every Day for the Rest of the School Year</a:t>
            </a:r>
            <a:endParaRPr lang="en-US" sz="1100" b="1" dirty="0"/>
          </a:p>
        </p:txBody>
      </p:sp>
      <p:sp>
        <p:nvSpPr>
          <p:cNvPr id="38" name="TextBox 37">
            <a:extLst>
              <a:ext uri="{FF2B5EF4-FFF2-40B4-BE49-F238E27FC236}">
                <a16:creationId xmlns:a16="http://schemas.microsoft.com/office/drawing/2014/main" id="{7F2875AF-09AC-4587-87D6-9C191C5F9582}"/>
              </a:ext>
            </a:extLst>
          </p:cNvPr>
          <p:cNvSpPr txBox="1"/>
          <p:nvPr/>
        </p:nvSpPr>
        <p:spPr>
          <a:xfrm>
            <a:off x="0" y="1836228"/>
            <a:ext cx="9144000" cy="246221"/>
          </a:xfrm>
          <a:prstGeom prst="rect">
            <a:avLst/>
          </a:prstGeom>
          <a:solidFill>
            <a:schemeClr val="bg1"/>
          </a:solidFill>
          <a:ln>
            <a:noFill/>
          </a:ln>
        </p:spPr>
        <p:txBody>
          <a:bodyPr wrap="square" rtlCol="0">
            <a:spAutoFit/>
          </a:bodyPr>
          <a:lstStyle/>
          <a:p>
            <a:r>
              <a:rPr lang="en-US" sz="1000" b="1" dirty="0"/>
              <a:t>Daily Resources Posted in the 2020-2021 School Year</a:t>
            </a:r>
          </a:p>
        </p:txBody>
      </p:sp>
      <p:cxnSp>
        <p:nvCxnSpPr>
          <p:cNvPr id="44" name="Straight Connector 43">
            <a:extLst>
              <a:ext uri="{FF2B5EF4-FFF2-40B4-BE49-F238E27FC236}">
                <a16:creationId xmlns:a16="http://schemas.microsoft.com/office/drawing/2014/main" id="{E1C72D34-4448-4691-816D-BA6D6D312D23}"/>
              </a:ext>
            </a:extLst>
          </p:cNvPr>
          <p:cNvCxnSpPr/>
          <p:nvPr/>
        </p:nvCxnSpPr>
        <p:spPr>
          <a:xfrm>
            <a:off x="0" y="18288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0A48763A-117D-4E06-A282-445DE11ADFC2}"/>
              </a:ext>
            </a:extLst>
          </p:cNvPr>
          <p:cNvSpPr txBox="1"/>
          <p:nvPr/>
        </p:nvSpPr>
        <p:spPr>
          <a:xfrm>
            <a:off x="4713586" y="655804"/>
            <a:ext cx="2451184"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5"/>
              </a:rPr>
              <a:t>More Estimation Clipboards</a:t>
            </a:r>
            <a:r>
              <a:rPr lang="en-US" sz="1400" b="1" dirty="0"/>
              <a:t>.”</a:t>
            </a:r>
          </a:p>
        </p:txBody>
      </p:sp>
      <p:pic>
        <p:nvPicPr>
          <p:cNvPr id="61" name="Picture 60">
            <a:hlinkClick r:id="rId26"/>
            <a:extLst>
              <a:ext uri="{FF2B5EF4-FFF2-40B4-BE49-F238E27FC236}">
                <a16:creationId xmlns:a16="http://schemas.microsoft.com/office/drawing/2014/main" id="{147DB1D8-CD74-4BC6-9CA1-88C69B141C2B}"/>
              </a:ext>
            </a:extLst>
          </p:cNvPr>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2139636" y="276229"/>
            <a:ext cx="1722168" cy="1291626"/>
          </a:xfrm>
          <a:prstGeom prst="rect">
            <a:avLst/>
          </a:prstGeom>
        </p:spPr>
      </p:pic>
      <p:sp>
        <p:nvSpPr>
          <p:cNvPr id="62" name="TextBox 61">
            <a:extLst>
              <a:ext uri="{FF2B5EF4-FFF2-40B4-BE49-F238E27FC236}">
                <a16:creationId xmlns:a16="http://schemas.microsoft.com/office/drawing/2014/main" id="{32A63AEC-690B-4960-B022-F4F6B8139EB5}"/>
              </a:ext>
            </a:extLst>
          </p:cNvPr>
          <p:cNvSpPr txBox="1"/>
          <p:nvPr/>
        </p:nvSpPr>
        <p:spPr>
          <a:xfrm>
            <a:off x="15848" y="665185"/>
            <a:ext cx="2123787"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6"/>
              </a:rPr>
              <a:t>150 New </a:t>
            </a:r>
            <a:r>
              <a:rPr lang="en-US" sz="1400" b="1" dirty="0" err="1">
                <a:hlinkClick r:id="rId26"/>
              </a:rPr>
              <a:t>Esti</a:t>
            </a:r>
            <a:r>
              <a:rPr lang="en-US" sz="1400" b="1" dirty="0">
                <a:hlinkClick r:id="rId26"/>
              </a:rPr>
              <a:t>-Mysteries</a:t>
            </a:r>
            <a:r>
              <a:rPr lang="en-US" sz="1400" b="1" dirty="0"/>
              <a:t>.”</a:t>
            </a:r>
          </a:p>
        </p:txBody>
      </p:sp>
      <p:pic>
        <p:nvPicPr>
          <p:cNvPr id="63" name="Picture 62">
            <a:hlinkClick r:id="rId25"/>
            <a:extLst>
              <a:ext uri="{FF2B5EF4-FFF2-40B4-BE49-F238E27FC236}">
                <a16:creationId xmlns:a16="http://schemas.microsoft.com/office/drawing/2014/main" id="{D547D86C-BC2B-41C5-922E-D2042F17D46E}"/>
              </a:ext>
            </a:extLst>
          </p:cNvPr>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7105650" y="276716"/>
            <a:ext cx="1718557" cy="1288918"/>
          </a:xfrm>
          <a:prstGeom prst="rect">
            <a:avLst/>
          </a:prstGeom>
        </p:spPr>
      </p:pic>
      <p:pic>
        <p:nvPicPr>
          <p:cNvPr id="2052" name="Picture 4" descr="C:\Users\Steve Wyborney\Desktop\STEVES Esti-Mystery Clue Toolkit and Templates FALL 2020.jpg">
            <a:hlinkClick r:id="rId24"/>
          </p:cNvPr>
          <p:cNvPicPr>
            <a:picLocks noChangeAspect="1" noChangeArrowheads="1"/>
          </p:cNvPicPr>
          <p:nvPr/>
        </p:nvPicPr>
        <p:blipFill>
          <a:blip r:embed="rId29" cstate="print">
            <a:extLst>
              <a:ext uri="{28A0092B-C50C-407E-A947-70E740481C1C}">
                <a14:useLocalDpi xmlns:a14="http://schemas.microsoft.com/office/drawing/2010/main" val="0"/>
              </a:ext>
            </a:extLst>
          </a:blip>
          <a:srcRect/>
          <a:stretch>
            <a:fillRect/>
          </a:stretch>
        </p:blipFill>
        <p:spPr bwMode="auto">
          <a:xfrm>
            <a:off x="548079" y="2024471"/>
            <a:ext cx="1263105" cy="947329"/>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Users\Steve Wyborney\Desktop\Blog Post Pics and email too\Clipboard Dice.jpg">
            <a:hlinkClick r:id="rId21"/>
          </p:cNvPr>
          <p:cNvPicPr>
            <a:picLocks noChangeAspect="1" noChangeArrowheads="1"/>
          </p:cNvPicPr>
          <p:nvPr/>
        </p:nvPicPr>
        <p:blipFill>
          <a:blip r:embed="rId30" cstate="print">
            <a:extLst>
              <a:ext uri="{28A0092B-C50C-407E-A947-70E740481C1C}">
                <a14:useLocalDpi xmlns:a14="http://schemas.microsoft.com/office/drawing/2010/main" val="0"/>
              </a:ext>
            </a:extLst>
          </a:blip>
          <a:srcRect/>
          <a:stretch>
            <a:fillRect/>
          </a:stretch>
        </p:blipFill>
        <p:spPr bwMode="auto">
          <a:xfrm>
            <a:off x="2844826" y="2024471"/>
            <a:ext cx="1263106" cy="947329"/>
          </a:xfrm>
          <a:prstGeom prst="rect">
            <a:avLst/>
          </a:prstGeom>
          <a:noFill/>
          <a:extLst>
            <a:ext uri="{909E8E84-426E-40DD-AFC4-6F175D3DCCD1}">
              <a14:hiddenFill xmlns:a14="http://schemas.microsoft.com/office/drawing/2010/main">
                <a:solidFill>
                  <a:srgbClr val="FFFFFF"/>
                </a:solidFill>
              </a14:hiddenFill>
            </a:ext>
          </a:extLst>
        </p:spPr>
      </p:pic>
      <p:sp>
        <p:nvSpPr>
          <p:cNvPr id="64" name="TextBox 63">
            <a:extLst>
              <a:ext uri="{FF2B5EF4-FFF2-40B4-BE49-F238E27FC236}">
                <a16:creationId xmlns:a16="http://schemas.microsoft.com/office/drawing/2014/main" id="{DB7E4962-D91C-4B41-9BBC-EC7BD71DF121}"/>
              </a:ext>
            </a:extLst>
          </p:cNvPr>
          <p:cNvSpPr txBox="1"/>
          <p:nvPr/>
        </p:nvSpPr>
        <p:spPr>
          <a:xfrm>
            <a:off x="0" y="0"/>
            <a:ext cx="9144000" cy="246221"/>
          </a:xfrm>
          <a:prstGeom prst="rect">
            <a:avLst/>
          </a:prstGeom>
          <a:solidFill>
            <a:schemeClr val="bg1"/>
          </a:solidFill>
          <a:ln>
            <a:noFill/>
          </a:ln>
        </p:spPr>
        <p:txBody>
          <a:bodyPr wrap="square" rtlCol="0">
            <a:spAutoFit/>
          </a:bodyPr>
          <a:lstStyle/>
          <a:p>
            <a:r>
              <a:rPr lang="en-US" sz="1000" b="1" dirty="0"/>
              <a:t>Daily Resources Posted in the 2021-2022 School Year</a:t>
            </a:r>
          </a:p>
        </p:txBody>
      </p:sp>
    </p:spTree>
    <p:extLst>
      <p:ext uri="{BB962C8B-B14F-4D97-AF65-F5344CB8AC3E}">
        <p14:creationId xmlns:p14="http://schemas.microsoft.com/office/powerpoint/2010/main" val="2703277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Title 1"/>
          <p:cNvSpPr txBox="1">
            <a:spLocks/>
          </p:cNvSpPr>
          <p:nvPr/>
        </p:nvSpPr>
        <p:spPr>
          <a:xfrm>
            <a:off x="0" y="1958975"/>
            <a:ext cx="91440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6000" b="1" dirty="0">
                <a:solidFill>
                  <a:srgbClr val="FFFF00"/>
                </a:solidFill>
              </a:rPr>
              <a:t>“The Red Peg has a Three”</a:t>
            </a:r>
          </a:p>
        </p:txBody>
      </p:sp>
      <p:sp>
        <p:nvSpPr>
          <p:cNvPr id="4" name="Rectangle 3"/>
          <p:cNvSpPr/>
          <p:nvPr/>
        </p:nvSpPr>
        <p:spPr>
          <a:xfrm>
            <a:off x="2743200" y="33909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Current Slide.</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5" name="TextBox 4"/>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bg1"/>
              </a:solidFill>
            </a:endParaRPr>
          </a:p>
        </p:txBody>
      </p:sp>
      <p:sp>
        <p:nvSpPr>
          <p:cNvPr id="6" name="TextBox 5"/>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821185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A6025BD5-C3EE-496D-A7D8-9D993129B9DE}"/>
              </a:ext>
            </a:extLst>
          </p:cNvPr>
          <p:cNvPicPr>
            <a:picLocks noChangeAspect="1"/>
          </p:cNvPicPr>
          <p:nvPr/>
        </p:nvPicPr>
        <p:blipFill rotWithShape="1">
          <a:blip r:embed="rId2">
            <a:extLst>
              <a:ext uri="{28A0092B-C50C-407E-A947-70E740481C1C}">
                <a14:useLocalDpi xmlns:a14="http://schemas.microsoft.com/office/drawing/2010/main" val="0"/>
              </a:ext>
            </a:extLst>
          </a:blip>
          <a:srcRect r="50000"/>
          <a:stretch/>
        </p:blipFill>
        <p:spPr>
          <a:xfrm>
            <a:off x="0" y="0"/>
            <a:ext cx="4572000" cy="6858000"/>
          </a:xfrm>
          <a:prstGeom prst="rect">
            <a:avLst/>
          </a:prstGeom>
        </p:spPr>
      </p:pic>
      <p:sp>
        <p:nvSpPr>
          <p:cNvPr id="11" name="Rectangle 10"/>
          <p:cNvSpPr/>
          <p:nvPr/>
        </p:nvSpPr>
        <p:spPr>
          <a:xfrm>
            <a:off x="5017294" y="12954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As the clues appear, use the information to narrow the possibilities to a smaller set.  After each clue, use estimation again to determine which of the remaining answers is the most reasonable. </a:t>
            </a:r>
          </a:p>
        </p:txBody>
      </p:sp>
      <p:sp>
        <p:nvSpPr>
          <p:cNvPr id="12" name="Rectangle 11"/>
          <p:cNvSpPr/>
          <p:nvPr/>
        </p:nvSpPr>
        <p:spPr>
          <a:xfrm>
            <a:off x="5029200" y="76200"/>
            <a:ext cx="3974306"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How many pegs </a:t>
            </a:r>
          </a:p>
          <a:p>
            <a:pPr algn="ctr"/>
            <a:r>
              <a:rPr lang="en-US" sz="2000" b="1" dirty="0">
                <a:solidFill>
                  <a:schemeClr val="tx1"/>
                </a:solidFill>
              </a:rPr>
              <a:t>are in the container?</a:t>
            </a:r>
          </a:p>
        </p:txBody>
      </p:sp>
      <p:sp>
        <p:nvSpPr>
          <p:cNvPr id="13" name="Rectangle 12"/>
          <p:cNvSpPr/>
          <p:nvPr/>
        </p:nvSpPr>
        <p:spPr>
          <a:xfrm>
            <a:off x="5029200" y="38100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Write down your first estimate.  After each clue, you’ll see if your estimate is still a possibility.  After each clue, if it is no longer possible write down a new estimate – and be prepared to explain why you chose it. </a:t>
            </a:r>
          </a:p>
        </p:txBody>
      </p:sp>
      <p:sp>
        <p:nvSpPr>
          <p:cNvPr id="6" name="TextBox 5"/>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7" name="TextBox 6"/>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4115346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6FC9071A-A2E5-4D01-A87E-60A51F475634}"/>
              </a:ext>
            </a:extLst>
          </p:cNvPr>
          <p:cNvPicPr>
            <a:picLocks noChangeAspect="1"/>
          </p:cNvPicPr>
          <p:nvPr/>
        </p:nvPicPr>
        <p:blipFill rotWithShape="1">
          <a:blip r:embed="rId2">
            <a:extLst>
              <a:ext uri="{28A0092B-C50C-407E-A947-70E740481C1C}">
                <a14:useLocalDpi xmlns:a14="http://schemas.microsoft.com/office/drawing/2010/main" val="0"/>
              </a:ext>
            </a:extLst>
          </a:blip>
          <a:srcRect r="50000"/>
          <a:stretch/>
        </p:blipFill>
        <p:spPr>
          <a:xfrm>
            <a:off x="0" y="0"/>
            <a:ext cx="4572000" cy="6858000"/>
          </a:xfrm>
          <a:prstGeom prst="rect">
            <a:avLst/>
          </a:prstGeom>
        </p:spPr>
      </p:pic>
      <p:sp>
        <p:nvSpPr>
          <p:cNvPr id="17" name="Rectangle 16"/>
          <p:cNvSpPr/>
          <p:nvPr/>
        </p:nvSpPr>
        <p:spPr>
          <a:xfrm>
            <a:off x="5029200" y="1524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#1</a:t>
            </a:r>
          </a:p>
        </p:txBody>
      </p:sp>
      <p:sp>
        <p:nvSpPr>
          <p:cNvPr id="19" name="Rectangle 18"/>
          <p:cNvSpPr/>
          <p:nvPr/>
        </p:nvSpPr>
        <p:spPr>
          <a:xfrm>
            <a:off x="5029200" y="14477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#2</a:t>
            </a:r>
          </a:p>
        </p:txBody>
      </p:sp>
      <p:sp>
        <p:nvSpPr>
          <p:cNvPr id="25" name="Rectangle 24"/>
          <p:cNvSpPr/>
          <p:nvPr/>
        </p:nvSpPr>
        <p:spPr>
          <a:xfrm>
            <a:off x="5029200" y="27432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#3</a:t>
            </a:r>
          </a:p>
        </p:txBody>
      </p:sp>
      <p:sp>
        <p:nvSpPr>
          <p:cNvPr id="26" name="Rectangle 25"/>
          <p:cNvSpPr/>
          <p:nvPr/>
        </p:nvSpPr>
        <p:spPr>
          <a:xfrm>
            <a:off x="5029200" y="40385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#4</a:t>
            </a:r>
          </a:p>
        </p:txBody>
      </p:sp>
      <p:sp>
        <p:nvSpPr>
          <p:cNvPr id="27" name="Rectangle 26"/>
          <p:cNvSpPr/>
          <p:nvPr/>
        </p:nvSpPr>
        <p:spPr>
          <a:xfrm>
            <a:off x="5029200" y="53339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#5</a:t>
            </a:r>
          </a:p>
        </p:txBody>
      </p:sp>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#1</a:t>
            </a:r>
          </a:p>
          <a:p>
            <a:pPr algn="ctr"/>
            <a:r>
              <a:rPr lang="en-US" b="1" dirty="0">
                <a:solidFill>
                  <a:schemeClr val="tx1"/>
                </a:solidFill>
              </a:rPr>
              <a:t>The answer is an odd number </a:t>
            </a:r>
          </a:p>
          <a:p>
            <a:pPr algn="ctr"/>
            <a:r>
              <a:rPr lang="en-US" b="1" dirty="0">
                <a:solidFill>
                  <a:schemeClr val="tx1"/>
                </a:solidFill>
              </a:rPr>
              <a:t>between 50 and 100.</a:t>
            </a:r>
          </a:p>
        </p:txBody>
      </p:sp>
      <p:sp>
        <p:nvSpPr>
          <p:cNvPr id="29" name="Rectangle 28"/>
          <p:cNvSpPr/>
          <p:nvPr/>
        </p:nvSpPr>
        <p:spPr>
          <a:xfrm>
            <a:off x="5029200" y="14478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#2</a:t>
            </a:r>
          </a:p>
          <a:p>
            <a:pPr algn="ctr"/>
            <a:r>
              <a:rPr lang="en-US" b="1" dirty="0">
                <a:solidFill>
                  <a:schemeClr val="tx1"/>
                </a:solidFill>
              </a:rPr>
              <a:t>The red peg on the top has a 3.  </a:t>
            </a:r>
          </a:p>
          <a:p>
            <a:pPr algn="ctr"/>
            <a:r>
              <a:rPr lang="en-US" b="1" dirty="0">
                <a:solidFill>
                  <a:schemeClr val="tx1"/>
                </a:solidFill>
              </a:rPr>
              <a:t>The answer is a multiple of 3.</a:t>
            </a:r>
          </a:p>
        </p:txBody>
      </p:sp>
      <p:sp>
        <p:nvSpPr>
          <p:cNvPr id="30" name="Rectangle 29"/>
          <p:cNvSpPr/>
          <p:nvPr/>
        </p:nvSpPr>
        <p:spPr>
          <a:xfrm>
            <a:off x="5029200" y="27432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#3</a:t>
            </a:r>
          </a:p>
          <a:p>
            <a:pPr algn="ctr"/>
            <a:r>
              <a:rPr lang="en-US" sz="1600" b="1" dirty="0">
                <a:solidFill>
                  <a:schemeClr val="tx1"/>
                </a:solidFill>
              </a:rPr>
              <a:t>The blue peg on the top has a 9.</a:t>
            </a:r>
          </a:p>
          <a:p>
            <a:pPr algn="ctr"/>
            <a:r>
              <a:rPr lang="en-US" sz="1600" b="1" dirty="0">
                <a:solidFill>
                  <a:schemeClr val="tx1"/>
                </a:solidFill>
              </a:rPr>
              <a:t>The answer does not include the digit 9.</a:t>
            </a:r>
          </a:p>
          <a:p>
            <a:pPr algn="ctr"/>
            <a:r>
              <a:rPr lang="en-US" sz="1400" b="1" dirty="0">
                <a:solidFill>
                  <a:schemeClr val="tx1"/>
                </a:solidFill>
              </a:rPr>
              <a:t>Bonus Clue:  The 9 is important!  </a:t>
            </a:r>
          </a:p>
          <a:p>
            <a:pPr algn="ctr"/>
            <a:r>
              <a:rPr lang="en-US" sz="1400" b="1" dirty="0">
                <a:solidFill>
                  <a:schemeClr val="tx1"/>
                </a:solidFill>
              </a:rPr>
              <a:t>Remember it when you come to the end!</a:t>
            </a:r>
          </a:p>
        </p:txBody>
      </p:sp>
      <p:sp>
        <p:nvSpPr>
          <p:cNvPr id="31" name="Rectangle 30"/>
          <p:cNvSpPr/>
          <p:nvPr/>
        </p:nvSpPr>
        <p:spPr>
          <a:xfrm>
            <a:off x="5029200" y="40386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#4</a:t>
            </a:r>
          </a:p>
          <a:p>
            <a:pPr algn="ctr"/>
            <a:r>
              <a:rPr lang="en-US" b="1" dirty="0">
                <a:solidFill>
                  <a:schemeClr val="tx1"/>
                </a:solidFill>
              </a:rPr>
              <a:t>The answer is not a multiple of 7.</a:t>
            </a:r>
          </a:p>
        </p:txBody>
      </p:sp>
      <p:sp>
        <p:nvSpPr>
          <p:cNvPr id="32" name="Rectangle 31"/>
          <p:cNvSpPr/>
          <p:nvPr/>
        </p:nvSpPr>
        <p:spPr>
          <a:xfrm>
            <a:off x="5029200" y="5333999"/>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Clue #5</a:t>
            </a:r>
          </a:p>
          <a:p>
            <a:pPr algn="ctr"/>
            <a:r>
              <a:rPr lang="en-US" b="1" dirty="0">
                <a:solidFill>
                  <a:schemeClr val="tx1"/>
                </a:solidFill>
              </a:rPr>
              <a:t>The answer does not include the digit 7.</a:t>
            </a:r>
          </a:p>
        </p:txBody>
      </p:sp>
      <p:sp>
        <p:nvSpPr>
          <p:cNvPr id="14" name="TextBox 1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15" name="TextBox 14"/>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1166947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500"/>
                                        <p:tgtEl>
                                          <p:spTgt spid="2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fade">
                                      <p:cBhvr>
                                        <p:cTn id="19" dur="500"/>
                                        <p:tgtEl>
                                          <p:spTgt spid="2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fade">
                                      <p:cBhvr>
                                        <p:cTn id="24" dur="500"/>
                                        <p:tgtEl>
                                          <p:spTgt spid="28"/>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9"/>
                                        </p:tgtEl>
                                        <p:attrNameLst>
                                          <p:attrName>style.visibility</p:attrName>
                                        </p:attrNameLst>
                                      </p:cBhvr>
                                      <p:to>
                                        <p:strVal val="visible"/>
                                      </p:to>
                                    </p:set>
                                    <p:animEffect transition="in" filter="fade">
                                      <p:cBhvr>
                                        <p:cTn id="29" dur="500"/>
                                        <p:tgtEl>
                                          <p:spTgt spid="29"/>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fade">
                                      <p:cBhvr>
                                        <p:cTn id="34" dur="500"/>
                                        <p:tgtEl>
                                          <p:spTgt spid="30"/>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1"/>
                                        </p:tgtEl>
                                        <p:attrNameLst>
                                          <p:attrName>style.visibility</p:attrName>
                                        </p:attrNameLst>
                                      </p:cBhvr>
                                      <p:to>
                                        <p:strVal val="visible"/>
                                      </p:to>
                                    </p:set>
                                    <p:animEffect transition="in" filter="fade">
                                      <p:cBhvr>
                                        <p:cTn id="39" dur="500"/>
                                        <p:tgtEl>
                                          <p:spTgt spid="31"/>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2"/>
                                        </p:tgtEl>
                                        <p:attrNameLst>
                                          <p:attrName>style.visibility</p:attrName>
                                        </p:attrNameLst>
                                      </p:cBhvr>
                                      <p:to>
                                        <p:strVal val="visible"/>
                                      </p:to>
                                    </p:set>
                                    <p:animEffect transition="in" filter="fade">
                                      <p:cBhvr>
                                        <p:cTn id="44"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5" grpId="0" animBg="1"/>
      <p:bldP spid="26" grpId="0" animBg="1"/>
      <p:bldP spid="27" grpId="0" animBg="1"/>
      <p:bldP spid="28" grpId="0" animBg="1"/>
      <p:bldP spid="29" grpId="0" animBg="1"/>
      <p:bldP spid="30" grpId="0" animBg="1"/>
      <p:bldP spid="31" grpId="0" animBg="1"/>
      <p:bldP spid="3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4AE633A-D926-4142-A3F8-0684F49969F2}"/>
              </a:ext>
            </a:extLst>
          </p:cNvPr>
          <p:cNvPicPr>
            <a:picLocks noChangeAspect="1"/>
          </p:cNvPicPr>
          <p:nvPr/>
        </p:nvPicPr>
        <p:blipFill rotWithShape="1">
          <a:blip r:embed="rId2">
            <a:extLst>
              <a:ext uri="{28A0092B-C50C-407E-A947-70E740481C1C}">
                <a14:useLocalDpi xmlns:a14="http://schemas.microsoft.com/office/drawing/2010/main" val="0"/>
              </a:ext>
            </a:extLst>
          </a:blip>
          <a:srcRect r="50000"/>
          <a:stretch/>
        </p:blipFill>
        <p:spPr>
          <a:xfrm>
            <a:off x="0" y="0"/>
            <a:ext cx="4572000" cy="6858000"/>
          </a:xfrm>
          <a:prstGeom prst="rect">
            <a:avLst/>
          </a:prstGeom>
        </p:spPr>
      </p:pic>
      <p:sp>
        <p:nvSpPr>
          <p:cNvPr id="12" name="Rectangle 11"/>
          <p:cNvSpPr/>
          <p:nvPr/>
        </p:nvSpPr>
        <p:spPr>
          <a:xfrm>
            <a:off x="5029200" y="2209800"/>
            <a:ext cx="3974306" cy="2362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After seeing the clues, you have narrowed the possibilities to a small set of numbers.  Before you see the answer, select your final estimate.  Write it down, and explain to someone why you chose that number.</a:t>
            </a:r>
          </a:p>
        </p:txBody>
      </p:sp>
      <p:sp>
        <p:nvSpPr>
          <p:cNvPr id="3" name="TextBox 2"/>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4" name="TextBox 3"/>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4239017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tx1"/>
                </a:solidFill>
              </a:rPr>
              <a:t>81 pegs</a:t>
            </a:r>
          </a:p>
        </p:txBody>
      </p:sp>
      <p:sp>
        <p:nvSpPr>
          <p:cNvPr id="17" name="Rectangle 16"/>
          <p:cNvSpPr/>
          <p:nvPr/>
        </p:nvSpPr>
        <p:spPr>
          <a:xfrm>
            <a:off x="5020519" y="174586"/>
            <a:ext cx="3974306" cy="1143001"/>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The Reveal</a:t>
            </a:r>
          </a:p>
          <a:p>
            <a:pPr algn="ctr"/>
            <a:r>
              <a:rPr lang="en-US" sz="2400" b="1" dirty="0">
                <a:solidFill>
                  <a:schemeClr val="tx1"/>
                </a:solidFill>
              </a:rPr>
              <a:t>Click to see the answer.</a:t>
            </a:r>
          </a:p>
        </p:txBody>
      </p:sp>
      <p:pic>
        <p:nvPicPr>
          <p:cNvPr id="10" name="Picture 9">
            <a:extLst>
              <a:ext uri="{FF2B5EF4-FFF2-40B4-BE49-F238E27FC236}">
                <a16:creationId xmlns:a16="http://schemas.microsoft.com/office/drawing/2014/main" id="{FF468F67-304D-4731-9829-6D981D1CA884}"/>
              </a:ext>
            </a:extLst>
          </p:cNvPr>
          <p:cNvPicPr>
            <a:picLocks noChangeAspect="1"/>
          </p:cNvPicPr>
          <p:nvPr/>
        </p:nvPicPr>
        <p:blipFill rotWithShape="1">
          <a:blip r:embed="rId2">
            <a:extLst>
              <a:ext uri="{28A0092B-C50C-407E-A947-70E740481C1C}">
                <a14:useLocalDpi xmlns:a14="http://schemas.microsoft.com/office/drawing/2010/main" val="0"/>
              </a:ext>
            </a:extLst>
          </a:blip>
          <a:srcRect r="50000"/>
          <a:stretch/>
        </p:blipFill>
        <p:spPr>
          <a:xfrm>
            <a:off x="0" y="0"/>
            <a:ext cx="4572000" cy="6858000"/>
          </a:xfrm>
          <a:prstGeom prst="rect">
            <a:avLst/>
          </a:prstGeom>
        </p:spPr>
      </p:pic>
      <p:sp>
        <p:nvSpPr>
          <p:cNvPr id="6" name="Rectangle 5"/>
          <p:cNvSpPr/>
          <p:nvPr/>
        </p:nvSpPr>
        <p:spPr>
          <a:xfrm>
            <a:off x="4296107" y="8763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Beginning.</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9" name="TextBox 8"/>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4060809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6" name="Straight Connector 45">
            <a:extLst>
              <a:ext uri="{FF2B5EF4-FFF2-40B4-BE49-F238E27FC236}">
                <a16:creationId xmlns:a16="http://schemas.microsoft.com/office/drawing/2014/main" id="{085281E0-BA39-42F6-9A33-8ACE0225B3A0}"/>
              </a:ext>
            </a:extLst>
          </p:cNvPr>
          <p:cNvCxnSpPr>
            <a:cxnSpLocks/>
          </p:cNvCxnSpPr>
          <p:nvPr/>
        </p:nvCxnSpPr>
        <p:spPr>
          <a:xfrm>
            <a:off x="6934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E0123F51-E411-4C3F-9B20-2AFFB4FB1AB1}"/>
              </a:ext>
            </a:extLst>
          </p:cNvPr>
          <p:cNvCxnSpPr>
            <a:cxnSpLocks/>
          </p:cNvCxnSpPr>
          <p:nvPr/>
        </p:nvCxnSpPr>
        <p:spPr>
          <a:xfrm>
            <a:off x="4648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 name="Picture 2" descr="C:\Users\Steve Wyborney\Desktop\Part 4 Featured Pic.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60505" y="2023634"/>
            <a:ext cx="1256957" cy="942718"/>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2" descr="C:\Users\Steve Wyborney\Desktop\Presentation1.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76717" y="3886192"/>
            <a:ext cx="1221978" cy="916483"/>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40" name="TextBox 39"/>
          <p:cNvSpPr txBox="1"/>
          <p:nvPr/>
        </p:nvSpPr>
        <p:spPr>
          <a:xfrm>
            <a:off x="6019800" y="4858623"/>
            <a:ext cx="1519968" cy="430887"/>
          </a:xfrm>
          <a:prstGeom prst="rect">
            <a:avLst/>
          </a:prstGeom>
          <a:noFill/>
        </p:spPr>
        <p:txBody>
          <a:bodyPr wrap="none" rtlCol="0">
            <a:spAutoFit/>
          </a:bodyPr>
          <a:lstStyle/>
          <a:p>
            <a:pPr algn="ctr"/>
            <a:r>
              <a:rPr lang="en-US" sz="1100" b="1" dirty="0">
                <a:hlinkClick r:id="" action="ppaction://noaction"/>
              </a:rPr>
              <a:t>80 Cube Conversations</a:t>
            </a:r>
          </a:p>
          <a:p>
            <a:pPr algn="ctr"/>
            <a:r>
              <a:rPr lang="en-US" sz="1100" b="1" dirty="0">
                <a:hlinkClick r:id="" action="ppaction://noaction"/>
              </a:rPr>
              <a:t>Lessons</a:t>
            </a:r>
            <a:endParaRPr lang="en-US" sz="1100" b="1" dirty="0"/>
          </a:p>
        </p:txBody>
      </p:sp>
      <p:pic>
        <p:nvPicPr>
          <p:cNvPr id="30" name="Picture 29">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1000" y="3887839"/>
            <a:ext cx="1217004" cy="912753"/>
          </a:xfrm>
          <a:prstGeom prst="rect">
            <a:avLst/>
          </a:prstGeom>
          <a:ln w="19050">
            <a:solidFill>
              <a:schemeClr val="tx1"/>
            </a:solidFill>
          </a:ln>
        </p:spPr>
      </p:pic>
      <p:pic>
        <p:nvPicPr>
          <p:cNvPr id="1026" name="Picture 2" descr="C:\Users\Steve Wyborney\Desktop\20 Days Title Pic.jpg">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744036" y="3858098"/>
            <a:ext cx="1240944" cy="930708"/>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14" name="Picture 3" descr="C:\Users\Steve Wyborney\Desktop\SPLAT blog post folder\Splat Promo Images and GIFs\Splat Level 3 B.jpg">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828800"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1828804" y="4788805"/>
            <a:ext cx="1217000" cy="430887"/>
          </a:xfrm>
          <a:prstGeom prst="rect">
            <a:avLst/>
          </a:prstGeom>
          <a:noFill/>
        </p:spPr>
        <p:txBody>
          <a:bodyPr wrap="none" rtlCol="0">
            <a:spAutoFit/>
          </a:bodyPr>
          <a:lstStyle/>
          <a:p>
            <a:pPr algn="ctr"/>
            <a:r>
              <a:rPr lang="en-US" sz="1100" b="1" dirty="0">
                <a:hlinkClick r:id="" action="ppaction://noaction"/>
              </a:rPr>
              <a:t>The Original </a:t>
            </a:r>
          </a:p>
          <a:p>
            <a:pPr algn="ctr"/>
            <a:r>
              <a:rPr lang="en-US" sz="1100" b="1" dirty="0">
                <a:hlinkClick r:id="" action="ppaction://noaction"/>
              </a:rPr>
              <a:t>50 Splat! Lessons </a:t>
            </a:r>
            <a:endParaRPr lang="en-US" sz="1100" b="1" dirty="0"/>
          </a:p>
        </p:txBody>
      </p:sp>
      <p:pic>
        <p:nvPicPr>
          <p:cNvPr id="16" name="Picture 7" descr="C:\Users\Steve Wyborney\Desktop\Splat Promos HUGE SET\Slide6.JPG">
            <a:hlinkClick r:id="rId12"/>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256821"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3065249" y="4823928"/>
            <a:ext cx="1519967" cy="430887"/>
          </a:xfrm>
          <a:prstGeom prst="rect">
            <a:avLst/>
          </a:prstGeom>
          <a:noFill/>
        </p:spPr>
        <p:txBody>
          <a:bodyPr wrap="square" rtlCol="0">
            <a:spAutoFit/>
          </a:bodyPr>
          <a:lstStyle/>
          <a:p>
            <a:pPr algn="ctr"/>
            <a:r>
              <a:rPr lang="en-US" sz="1100" b="1" dirty="0">
                <a:hlinkClick r:id="" action="ppaction://noaction"/>
              </a:rPr>
              <a:t>The Original 20 Fraction Splat! Lessons</a:t>
            </a:r>
            <a:endParaRPr lang="en-US" sz="1100" b="1" dirty="0"/>
          </a:p>
        </p:txBody>
      </p:sp>
      <p:sp>
        <p:nvSpPr>
          <p:cNvPr id="19" name="TextBox 18"/>
          <p:cNvSpPr txBox="1"/>
          <p:nvPr/>
        </p:nvSpPr>
        <p:spPr>
          <a:xfrm>
            <a:off x="0" y="3595300"/>
            <a:ext cx="4141968" cy="307777"/>
          </a:xfrm>
          <a:prstGeom prst="rect">
            <a:avLst/>
          </a:prstGeom>
          <a:noFill/>
        </p:spPr>
        <p:txBody>
          <a:bodyPr wrap="none" rtlCol="0">
            <a:spAutoFit/>
          </a:bodyPr>
          <a:lstStyle/>
          <a:p>
            <a:r>
              <a:rPr lang="en-US" sz="1400" b="1" dirty="0"/>
              <a:t>More Free, Downloadable Resources From Blog Posts</a:t>
            </a:r>
          </a:p>
        </p:txBody>
      </p:sp>
      <p:sp>
        <p:nvSpPr>
          <p:cNvPr id="20" name="TextBox 19">
            <a:hlinkClick r:id="rId14"/>
          </p:cNvPr>
          <p:cNvSpPr txBox="1"/>
          <p:nvPr/>
        </p:nvSpPr>
        <p:spPr>
          <a:xfrm>
            <a:off x="7446040" y="4788806"/>
            <a:ext cx="1815820" cy="430887"/>
          </a:xfrm>
          <a:prstGeom prst="rect">
            <a:avLst/>
          </a:prstGeom>
          <a:noFill/>
        </p:spPr>
        <p:txBody>
          <a:bodyPr wrap="square" rtlCol="0">
            <a:spAutoFit/>
          </a:bodyPr>
          <a:lstStyle/>
          <a:p>
            <a:pPr algn="ctr"/>
            <a:r>
              <a:rPr lang="en-US" sz="1100" b="1" dirty="0">
                <a:hlinkClick r:id="" action="ppaction://noaction"/>
              </a:rPr>
              <a:t>20 Days of Number Sense </a:t>
            </a:r>
          </a:p>
          <a:p>
            <a:pPr algn="ctr"/>
            <a:r>
              <a:rPr lang="en-US" sz="1100" b="1" dirty="0">
                <a:hlinkClick r:id="" action="ppaction://noaction"/>
              </a:rPr>
              <a:t>&amp; Rich Math Talk</a:t>
            </a:r>
            <a:endParaRPr lang="en-US" sz="1100" b="1" dirty="0"/>
          </a:p>
        </p:txBody>
      </p:sp>
      <p:pic>
        <p:nvPicPr>
          <p:cNvPr id="28" name="Picture 2" descr="C:\Users\Steve Wyborney\Desktop\8.8.2018 Desktop\Estimation Clipboard Desktop Materials\Bundle 1 Glasses Pic.jpg">
            <a:hlinkClick r:id="rId15"/>
          </p:cNvPr>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4704294" y="3888811"/>
            <a:ext cx="1250801" cy="938101"/>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29" name="TextBox 28"/>
          <p:cNvSpPr txBox="1"/>
          <p:nvPr/>
        </p:nvSpPr>
        <p:spPr>
          <a:xfrm>
            <a:off x="4358813" y="4903113"/>
            <a:ext cx="1815820" cy="430887"/>
          </a:xfrm>
          <a:prstGeom prst="rect">
            <a:avLst/>
          </a:prstGeom>
          <a:noFill/>
        </p:spPr>
        <p:txBody>
          <a:bodyPr wrap="square" rtlCol="0">
            <a:spAutoFit/>
          </a:bodyPr>
          <a:lstStyle/>
          <a:p>
            <a:pPr algn="ctr"/>
            <a:r>
              <a:rPr lang="en-US" sz="1100" b="1" dirty="0">
                <a:hlinkClick r:id="rId17"/>
              </a:rPr>
              <a:t>The Original 40 Estimation Clipboard Sets</a:t>
            </a:r>
            <a:endParaRPr lang="en-US" sz="1100" b="1" dirty="0"/>
          </a:p>
        </p:txBody>
      </p:sp>
      <p:cxnSp>
        <p:nvCxnSpPr>
          <p:cNvPr id="6" name="Straight Connector 5"/>
          <p:cNvCxnSpPr/>
          <p:nvPr/>
        </p:nvCxnSpPr>
        <p:spPr>
          <a:xfrm>
            <a:off x="0" y="3601254"/>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0" y="53340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4" name="Picture 3">
            <a:hlinkClick r:id="rId18"/>
          </p:cNvPr>
          <p:cNvPicPr>
            <a:picLocks noChangeAspect="1" noChangeArrowheads="1"/>
          </p:cNvPicPr>
          <p:nvPr/>
        </p:nvPicPr>
        <p:blipFill rotWithShape="1">
          <a:blip r:embed="rId19" cstate="print">
            <a:extLst>
              <a:ext uri="{28A0092B-C50C-407E-A947-70E740481C1C}">
                <a14:useLocalDpi xmlns:a14="http://schemas.microsoft.com/office/drawing/2010/main" val="0"/>
              </a:ext>
            </a:extLst>
          </a:blip>
          <a:srcRect t="25424"/>
          <a:stretch/>
        </p:blipFill>
        <p:spPr bwMode="auto">
          <a:xfrm>
            <a:off x="5105400" y="5417451"/>
            <a:ext cx="3962400" cy="1364349"/>
          </a:xfrm>
          <a:prstGeom prst="rect">
            <a:avLst/>
          </a:prstGeom>
          <a:noFill/>
          <a:ln w="1905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6" name="TextBox 35">
            <a:hlinkClick r:id="rId6"/>
          </p:cNvPr>
          <p:cNvSpPr txBox="1"/>
          <p:nvPr/>
        </p:nvSpPr>
        <p:spPr>
          <a:xfrm>
            <a:off x="393026" y="4800592"/>
            <a:ext cx="1192955" cy="261610"/>
          </a:xfrm>
          <a:prstGeom prst="rect">
            <a:avLst/>
          </a:prstGeom>
          <a:noFill/>
        </p:spPr>
        <p:txBody>
          <a:bodyPr wrap="none" rtlCol="0">
            <a:spAutoFit/>
          </a:bodyPr>
          <a:lstStyle/>
          <a:p>
            <a:pPr algn="ctr"/>
            <a:r>
              <a:rPr lang="en-US" sz="1100" b="1" dirty="0">
                <a:hlinkClick r:id="rId6"/>
              </a:rPr>
              <a:t>51 </a:t>
            </a:r>
            <a:r>
              <a:rPr lang="en-US" sz="1100" b="1" dirty="0" err="1">
                <a:hlinkClick r:id="rId6"/>
              </a:rPr>
              <a:t>Esti</a:t>
            </a:r>
            <a:r>
              <a:rPr lang="en-US" sz="1100" b="1" dirty="0">
                <a:hlinkClick r:id="rId6"/>
              </a:rPr>
              <a:t>-Mysteries</a:t>
            </a:r>
            <a:endParaRPr lang="en-US" sz="1100" b="1" dirty="0"/>
          </a:p>
        </p:txBody>
      </p:sp>
      <p:sp>
        <p:nvSpPr>
          <p:cNvPr id="37" name="TextBox 36"/>
          <p:cNvSpPr txBox="1"/>
          <p:nvPr/>
        </p:nvSpPr>
        <p:spPr>
          <a:xfrm>
            <a:off x="0" y="5349895"/>
            <a:ext cx="5257800" cy="1508105"/>
          </a:xfrm>
          <a:prstGeom prst="rect">
            <a:avLst/>
          </a:prstGeom>
          <a:noFill/>
        </p:spPr>
        <p:txBody>
          <a:bodyPr wrap="square" rtlCol="0">
            <a:spAutoFit/>
          </a:bodyPr>
          <a:lstStyle/>
          <a:p>
            <a:r>
              <a:rPr lang="en-US" sz="1400" b="1" dirty="0"/>
              <a:t>The Multiplication Course (a free course for students and teachers)</a:t>
            </a:r>
          </a:p>
          <a:p>
            <a:endParaRPr lang="en-US" sz="1100" b="1" dirty="0"/>
          </a:p>
          <a:p>
            <a:r>
              <a:rPr lang="en-US" sz="1100" b="1" dirty="0"/>
              <a:t>For more information read the blog post about The Multiplication Course </a:t>
            </a:r>
            <a:r>
              <a:rPr lang="en-US" sz="1100" b="1" dirty="0">
                <a:hlinkClick r:id="rId20"/>
              </a:rPr>
              <a:t>here</a:t>
            </a:r>
            <a:r>
              <a:rPr lang="en-US" sz="1100" b="1" dirty="0"/>
              <a:t>. </a:t>
            </a:r>
          </a:p>
          <a:p>
            <a:endParaRPr lang="en-US" sz="1100" b="1" dirty="0"/>
          </a:p>
          <a:p>
            <a:r>
              <a:rPr lang="en-US" sz="1100" b="1" dirty="0"/>
              <a:t>To view the course on YouTube:</a:t>
            </a:r>
          </a:p>
          <a:p>
            <a:pPr marL="342900" indent="-342900">
              <a:buAutoNum type="arabicPeriod"/>
            </a:pPr>
            <a:r>
              <a:rPr lang="en-US" sz="1100" b="1" dirty="0"/>
              <a:t>Click </a:t>
            </a:r>
            <a:r>
              <a:rPr lang="en-US" sz="1200" b="1" dirty="0">
                <a:hlinkClick r:id="rId18"/>
              </a:rPr>
              <a:t>here</a:t>
            </a:r>
            <a:r>
              <a:rPr lang="en-US" sz="1200" b="1" dirty="0"/>
              <a:t> </a:t>
            </a:r>
            <a:r>
              <a:rPr lang="en-US" sz="1100" b="1" dirty="0"/>
              <a:t>to see the chapter playlists on my YouTube channel.</a:t>
            </a:r>
          </a:p>
          <a:p>
            <a:pPr marL="342900" indent="-342900">
              <a:buAutoNum type="arabicPeriod"/>
            </a:pPr>
            <a:r>
              <a:rPr lang="en-US" sz="1100" b="1" dirty="0"/>
              <a:t>You’ll see all 12 chapters in the course.</a:t>
            </a:r>
          </a:p>
          <a:p>
            <a:pPr marL="342900" indent="-342900">
              <a:buAutoNum type="arabicPeriod"/>
            </a:pPr>
            <a:r>
              <a:rPr lang="en-US" sz="1100" b="1" dirty="0"/>
              <a:t>Each chapter includes a sequence of lessons for students.</a:t>
            </a:r>
          </a:p>
        </p:txBody>
      </p:sp>
      <p:cxnSp>
        <p:nvCxnSpPr>
          <p:cNvPr id="25" name="Straight Connector 24"/>
          <p:cNvCxnSpPr>
            <a:cxnSpLocks/>
          </p:cNvCxnSpPr>
          <p:nvPr/>
        </p:nvCxnSpPr>
        <p:spPr>
          <a:xfrm>
            <a:off x="2362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285999" y="2976891"/>
            <a:ext cx="2380761" cy="600164"/>
          </a:xfrm>
          <a:prstGeom prst="rect">
            <a:avLst/>
          </a:prstGeom>
          <a:noFill/>
        </p:spPr>
        <p:txBody>
          <a:bodyPr wrap="square" rtlCol="0">
            <a:spAutoFit/>
          </a:bodyPr>
          <a:lstStyle/>
          <a:p>
            <a:pPr algn="ctr"/>
            <a:r>
              <a:rPr lang="en-US" sz="1100" b="1" dirty="0">
                <a:hlinkClick r:id="rId21"/>
              </a:rPr>
              <a:t>Part 2 - New </a:t>
            </a:r>
            <a:r>
              <a:rPr lang="en-US" sz="1100" b="1" dirty="0" err="1">
                <a:hlinkClick r:id="rId21"/>
              </a:rPr>
              <a:t>Esti</a:t>
            </a:r>
            <a:r>
              <a:rPr lang="en-US" sz="1100" b="1" dirty="0">
                <a:hlinkClick r:id="rId21"/>
              </a:rPr>
              <a:t>-Mysteries and </a:t>
            </a:r>
            <a:r>
              <a:rPr lang="en-US" sz="1100" b="1" dirty="0">
                <a:hlinkClick r:id="" action="ppaction://noaction"/>
              </a:rPr>
              <a:t>Number Sense Resources Every </a:t>
            </a:r>
            <a:r>
              <a:rPr lang="en-US" sz="1100" b="1" dirty="0">
                <a:hlinkClick r:id="rId21"/>
              </a:rPr>
              <a:t>Day for the Rest </a:t>
            </a:r>
            <a:r>
              <a:rPr lang="en-US" sz="1100" b="1" dirty="0">
                <a:hlinkClick r:id="" action="ppaction://noaction"/>
              </a:rPr>
              <a:t>of the School Year</a:t>
            </a:r>
            <a:endParaRPr lang="en-US" sz="1100" b="1" dirty="0"/>
          </a:p>
        </p:txBody>
      </p:sp>
      <p:pic>
        <p:nvPicPr>
          <p:cNvPr id="3" name="Picture 2" descr="C:\Users\Steve Wyborney\Desktop\Blog Post Pics and email too\Part 3 Feature Pic.jpg">
            <a:hlinkClick r:id="rId22"/>
          </p:cNvPr>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5194837" y="2023633"/>
            <a:ext cx="1256957" cy="942718"/>
          </a:xfrm>
          <a:prstGeom prst="rect">
            <a:avLst/>
          </a:prstGeom>
          <a:noFill/>
          <a:extLst>
            <a:ext uri="{909E8E84-426E-40DD-AFC4-6F175D3DCCD1}">
              <a14:hiddenFill xmlns:a14="http://schemas.microsoft.com/office/drawing/2010/main">
                <a:solidFill>
                  <a:srgbClr val="FFFFFF"/>
                </a:solidFill>
              </a14:hiddenFill>
            </a:ext>
          </a:extLst>
        </p:spPr>
      </p:pic>
      <p:sp>
        <p:nvSpPr>
          <p:cNvPr id="42" name="TextBox 41"/>
          <p:cNvSpPr txBox="1"/>
          <p:nvPr/>
        </p:nvSpPr>
        <p:spPr>
          <a:xfrm>
            <a:off x="-76196" y="2976891"/>
            <a:ext cx="2507330" cy="600164"/>
          </a:xfrm>
          <a:prstGeom prst="rect">
            <a:avLst/>
          </a:prstGeom>
          <a:noFill/>
        </p:spPr>
        <p:txBody>
          <a:bodyPr wrap="square" rtlCol="0">
            <a:spAutoFit/>
          </a:bodyPr>
          <a:lstStyle/>
          <a:p>
            <a:pPr algn="ctr"/>
            <a:r>
              <a:rPr lang="en-US" sz="1100" b="1" dirty="0">
                <a:hlinkClick r:id="rId24"/>
              </a:rPr>
              <a:t>New </a:t>
            </a:r>
            <a:r>
              <a:rPr lang="en-US" sz="1100" b="1" dirty="0" err="1">
                <a:hlinkClick r:id="rId24"/>
              </a:rPr>
              <a:t>Esti</a:t>
            </a:r>
            <a:r>
              <a:rPr lang="en-US" sz="1100" b="1" dirty="0">
                <a:hlinkClick r:id="rId24"/>
              </a:rPr>
              <a:t>-Mysteries and </a:t>
            </a:r>
            <a:r>
              <a:rPr lang="en-US" sz="1100" b="1" dirty="0">
                <a:hlinkClick r:id="" action="ppaction://noaction"/>
              </a:rPr>
              <a:t>Number Sense Resources Every Day </a:t>
            </a:r>
          </a:p>
          <a:p>
            <a:pPr algn="ctr"/>
            <a:r>
              <a:rPr lang="en-US" sz="1100" b="1" dirty="0">
                <a:hlinkClick r:id="" action="ppaction://noaction"/>
              </a:rPr>
              <a:t>for the Rest of the School Year</a:t>
            </a:r>
            <a:endParaRPr lang="en-US" sz="1100" b="1" dirty="0"/>
          </a:p>
        </p:txBody>
      </p:sp>
      <p:sp>
        <p:nvSpPr>
          <p:cNvPr id="51" name="TextBox 50"/>
          <p:cNvSpPr txBox="1"/>
          <p:nvPr/>
        </p:nvSpPr>
        <p:spPr>
          <a:xfrm>
            <a:off x="4625002" y="2971800"/>
            <a:ext cx="2385398" cy="600164"/>
          </a:xfrm>
          <a:prstGeom prst="rect">
            <a:avLst/>
          </a:prstGeom>
          <a:noFill/>
        </p:spPr>
        <p:txBody>
          <a:bodyPr wrap="square" rtlCol="0">
            <a:spAutoFit/>
          </a:bodyPr>
          <a:lstStyle/>
          <a:p>
            <a:pPr algn="ctr"/>
            <a:r>
              <a:rPr lang="en-US" sz="1100" b="1" dirty="0">
                <a:hlinkClick r:id="rId22"/>
              </a:rPr>
              <a:t>Part 3 - New </a:t>
            </a:r>
            <a:r>
              <a:rPr lang="en-US" sz="1100" b="1" dirty="0" err="1">
                <a:hlinkClick r:id="rId22"/>
              </a:rPr>
              <a:t>Esti</a:t>
            </a:r>
            <a:r>
              <a:rPr lang="en-US" sz="1100" b="1" dirty="0">
                <a:hlinkClick r:id="rId22"/>
              </a:rPr>
              <a:t>-Mysteries and Number Sense Resources Every Day for the Rest of the School Year</a:t>
            </a:r>
            <a:endParaRPr lang="en-US" sz="1100" b="1" dirty="0"/>
          </a:p>
        </p:txBody>
      </p:sp>
      <p:sp>
        <p:nvSpPr>
          <p:cNvPr id="43" name="TextBox 42"/>
          <p:cNvSpPr txBox="1"/>
          <p:nvPr/>
        </p:nvSpPr>
        <p:spPr>
          <a:xfrm>
            <a:off x="6911002" y="2976891"/>
            <a:ext cx="2385398" cy="600164"/>
          </a:xfrm>
          <a:prstGeom prst="rect">
            <a:avLst/>
          </a:prstGeom>
          <a:noFill/>
        </p:spPr>
        <p:txBody>
          <a:bodyPr wrap="square" rtlCol="0">
            <a:spAutoFit/>
          </a:bodyPr>
          <a:lstStyle/>
          <a:p>
            <a:pPr algn="ctr"/>
            <a:r>
              <a:rPr lang="en-US" sz="1100" b="1" dirty="0">
                <a:hlinkClick r:id="rId2"/>
              </a:rPr>
              <a:t>Part 4 - New </a:t>
            </a:r>
            <a:r>
              <a:rPr lang="en-US" sz="1100" b="1" dirty="0" err="1">
                <a:hlinkClick r:id="rId2"/>
              </a:rPr>
              <a:t>Esti</a:t>
            </a:r>
            <a:r>
              <a:rPr lang="en-US" sz="1100" b="1" dirty="0">
                <a:hlinkClick r:id="rId2"/>
              </a:rPr>
              <a:t>-Mysteries and Number Sense Resources Every Day for the Rest of the School Year</a:t>
            </a:r>
            <a:endParaRPr lang="en-US" sz="1100" b="1" dirty="0"/>
          </a:p>
        </p:txBody>
      </p:sp>
      <p:sp>
        <p:nvSpPr>
          <p:cNvPr id="38" name="TextBox 37">
            <a:extLst>
              <a:ext uri="{FF2B5EF4-FFF2-40B4-BE49-F238E27FC236}">
                <a16:creationId xmlns:a16="http://schemas.microsoft.com/office/drawing/2014/main" id="{7F2875AF-09AC-4587-87D6-9C191C5F9582}"/>
              </a:ext>
            </a:extLst>
          </p:cNvPr>
          <p:cNvSpPr txBox="1"/>
          <p:nvPr/>
        </p:nvSpPr>
        <p:spPr>
          <a:xfrm>
            <a:off x="0" y="1836228"/>
            <a:ext cx="9144000" cy="246221"/>
          </a:xfrm>
          <a:prstGeom prst="rect">
            <a:avLst/>
          </a:prstGeom>
          <a:solidFill>
            <a:schemeClr val="bg1"/>
          </a:solidFill>
          <a:ln>
            <a:noFill/>
          </a:ln>
        </p:spPr>
        <p:txBody>
          <a:bodyPr wrap="square" rtlCol="0">
            <a:spAutoFit/>
          </a:bodyPr>
          <a:lstStyle/>
          <a:p>
            <a:r>
              <a:rPr lang="en-US" sz="1000" b="1" dirty="0"/>
              <a:t>Daily Resources Posted in the 2020-2021 School Year</a:t>
            </a:r>
          </a:p>
        </p:txBody>
      </p:sp>
      <p:cxnSp>
        <p:nvCxnSpPr>
          <p:cNvPr id="44" name="Straight Connector 43">
            <a:extLst>
              <a:ext uri="{FF2B5EF4-FFF2-40B4-BE49-F238E27FC236}">
                <a16:creationId xmlns:a16="http://schemas.microsoft.com/office/drawing/2014/main" id="{E1C72D34-4448-4691-816D-BA6D6D312D23}"/>
              </a:ext>
            </a:extLst>
          </p:cNvPr>
          <p:cNvCxnSpPr/>
          <p:nvPr/>
        </p:nvCxnSpPr>
        <p:spPr>
          <a:xfrm>
            <a:off x="0" y="18288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0A48763A-117D-4E06-A282-445DE11ADFC2}"/>
              </a:ext>
            </a:extLst>
          </p:cNvPr>
          <p:cNvSpPr txBox="1"/>
          <p:nvPr/>
        </p:nvSpPr>
        <p:spPr>
          <a:xfrm>
            <a:off x="4713586" y="655804"/>
            <a:ext cx="2451184"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5"/>
              </a:rPr>
              <a:t>More Estimation Clipboards</a:t>
            </a:r>
            <a:r>
              <a:rPr lang="en-US" sz="1400" b="1" dirty="0"/>
              <a:t>.”</a:t>
            </a:r>
          </a:p>
        </p:txBody>
      </p:sp>
      <p:pic>
        <p:nvPicPr>
          <p:cNvPr id="61" name="Picture 60">
            <a:hlinkClick r:id="rId26"/>
            <a:extLst>
              <a:ext uri="{FF2B5EF4-FFF2-40B4-BE49-F238E27FC236}">
                <a16:creationId xmlns:a16="http://schemas.microsoft.com/office/drawing/2014/main" id="{147DB1D8-CD74-4BC6-9CA1-88C69B141C2B}"/>
              </a:ext>
            </a:extLst>
          </p:cNvPr>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2139636" y="276229"/>
            <a:ext cx="1722168" cy="1291626"/>
          </a:xfrm>
          <a:prstGeom prst="rect">
            <a:avLst/>
          </a:prstGeom>
        </p:spPr>
      </p:pic>
      <p:sp>
        <p:nvSpPr>
          <p:cNvPr id="62" name="TextBox 61">
            <a:extLst>
              <a:ext uri="{FF2B5EF4-FFF2-40B4-BE49-F238E27FC236}">
                <a16:creationId xmlns:a16="http://schemas.microsoft.com/office/drawing/2014/main" id="{32A63AEC-690B-4960-B022-F4F6B8139EB5}"/>
              </a:ext>
            </a:extLst>
          </p:cNvPr>
          <p:cNvSpPr txBox="1"/>
          <p:nvPr/>
        </p:nvSpPr>
        <p:spPr>
          <a:xfrm>
            <a:off x="15848" y="665185"/>
            <a:ext cx="2123787"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6"/>
              </a:rPr>
              <a:t>150 New </a:t>
            </a:r>
            <a:r>
              <a:rPr lang="en-US" sz="1400" b="1" dirty="0" err="1">
                <a:hlinkClick r:id="rId26"/>
              </a:rPr>
              <a:t>Esti</a:t>
            </a:r>
            <a:r>
              <a:rPr lang="en-US" sz="1400" b="1" dirty="0">
                <a:hlinkClick r:id="rId26"/>
              </a:rPr>
              <a:t>-Mysteries</a:t>
            </a:r>
            <a:r>
              <a:rPr lang="en-US" sz="1400" b="1" dirty="0"/>
              <a:t>.”</a:t>
            </a:r>
          </a:p>
        </p:txBody>
      </p:sp>
      <p:pic>
        <p:nvPicPr>
          <p:cNvPr id="63" name="Picture 62">
            <a:hlinkClick r:id="rId25"/>
            <a:extLst>
              <a:ext uri="{FF2B5EF4-FFF2-40B4-BE49-F238E27FC236}">
                <a16:creationId xmlns:a16="http://schemas.microsoft.com/office/drawing/2014/main" id="{D547D86C-BC2B-41C5-922E-D2042F17D46E}"/>
              </a:ext>
            </a:extLst>
          </p:cNvPr>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7105650" y="276716"/>
            <a:ext cx="1718557" cy="1288918"/>
          </a:xfrm>
          <a:prstGeom prst="rect">
            <a:avLst/>
          </a:prstGeom>
        </p:spPr>
      </p:pic>
      <p:pic>
        <p:nvPicPr>
          <p:cNvPr id="2052" name="Picture 4" descr="C:\Users\Steve Wyborney\Desktop\STEVES Esti-Mystery Clue Toolkit and Templates FALL 2020.jpg">
            <a:hlinkClick r:id="rId24"/>
          </p:cNvPr>
          <p:cNvPicPr>
            <a:picLocks noChangeAspect="1" noChangeArrowheads="1"/>
          </p:cNvPicPr>
          <p:nvPr/>
        </p:nvPicPr>
        <p:blipFill>
          <a:blip r:embed="rId29" cstate="print">
            <a:extLst>
              <a:ext uri="{28A0092B-C50C-407E-A947-70E740481C1C}">
                <a14:useLocalDpi xmlns:a14="http://schemas.microsoft.com/office/drawing/2010/main" val="0"/>
              </a:ext>
            </a:extLst>
          </a:blip>
          <a:srcRect/>
          <a:stretch>
            <a:fillRect/>
          </a:stretch>
        </p:blipFill>
        <p:spPr bwMode="auto">
          <a:xfrm>
            <a:off x="548079" y="2024471"/>
            <a:ext cx="1263105" cy="947329"/>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Users\Steve Wyborney\Desktop\Blog Post Pics and email too\Clipboard Dice.jpg">
            <a:hlinkClick r:id="rId21"/>
          </p:cNvPr>
          <p:cNvPicPr>
            <a:picLocks noChangeAspect="1" noChangeArrowheads="1"/>
          </p:cNvPicPr>
          <p:nvPr/>
        </p:nvPicPr>
        <p:blipFill>
          <a:blip r:embed="rId30" cstate="print">
            <a:extLst>
              <a:ext uri="{28A0092B-C50C-407E-A947-70E740481C1C}">
                <a14:useLocalDpi xmlns:a14="http://schemas.microsoft.com/office/drawing/2010/main" val="0"/>
              </a:ext>
            </a:extLst>
          </a:blip>
          <a:srcRect/>
          <a:stretch>
            <a:fillRect/>
          </a:stretch>
        </p:blipFill>
        <p:spPr bwMode="auto">
          <a:xfrm>
            <a:off x="2844826" y="2024471"/>
            <a:ext cx="1263106" cy="947329"/>
          </a:xfrm>
          <a:prstGeom prst="rect">
            <a:avLst/>
          </a:prstGeom>
          <a:noFill/>
          <a:extLst>
            <a:ext uri="{909E8E84-426E-40DD-AFC4-6F175D3DCCD1}">
              <a14:hiddenFill xmlns:a14="http://schemas.microsoft.com/office/drawing/2010/main">
                <a:solidFill>
                  <a:srgbClr val="FFFFFF"/>
                </a:solidFill>
              </a14:hiddenFill>
            </a:ext>
          </a:extLst>
        </p:spPr>
      </p:pic>
      <p:sp>
        <p:nvSpPr>
          <p:cNvPr id="64" name="TextBox 63">
            <a:extLst>
              <a:ext uri="{FF2B5EF4-FFF2-40B4-BE49-F238E27FC236}">
                <a16:creationId xmlns:a16="http://schemas.microsoft.com/office/drawing/2014/main" id="{DB7E4962-D91C-4B41-9BBC-EC7BD71DF121}"/>
              </a:ext>
            </a:extLst>
          </p:cNvPr>
          <p:cNvSpPr txBox="1"/>
          <p:nvPr/>
        </p:nvSpPr>
        <p:spPr>
          <a:xfrm>
            <a:off x="0" y="0"/>
            <a:ext cx="9144000" cy="246221"/>
          </a:xfrm>
          <a:prstGeom prst="rect">
            <a:avLst/>
          </a:prstGeom>
          <a:solidFill>
            <a:schemeClr val="bg1"/>
          </a:solidFill>
          <a:ln>
            <a:noFill/>
          </a:ln>
        </p:spPr>
        <p:txBody>
          <a:bodyPr wrap="square" rtlCol="0">
            <a:spAutoFit/>
          </a:bodyPr>
          <a:lstStyle/>
          <a:p>
            <a:r>
              <a:rPr lang="en-US" sz="1000" b="1" dirty="0"/>
              <a:t>Daily Resources Posted in the 2021-2022 School Year</a:t>
            </a:r>
          </a:p>
        </p:txBody>
      </p:sp>
    </p:spTree>
    <p:extLst>
      <p:ext uri="{BB962C8B-B14F-4D97-AF65-F5344CB8AC3E}">
        <p14:creationId xmlns:p14="http://schemas.microsoft.com/office/powerpoint/2010/main" val="3848099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Title 1"/>
          <p:cNvSpPr txBox="1">
            <a:spLocks/>
          </p:cNvSpPr>
          <p:nvPr/>
        </p:nvSpPr>
        <p:spPr>
          <a:xfrm>
            <a:off x="0" y="1958975"/>
            <a:ext cx="91440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6000" b="1" dirty="0">
                <a:solidFill>
                  <a:srgbClr val="FFFF00"/>
                </a:solidFill>
              </a:rPr>
              <a:t>“The Red Peg has a Three”</a:t>
            </a:r>
          </a:p>
        </p:txBody>
      </p:sp>
      <p:sp>
        <p:nvSpPr>
          <p:cNvPr id="4" name="Rectangle 3"/>
          <p:cNvSpPr/>
          <p:nvPr/>
        </p:nvSpPr>
        <p:spPr>
          <a:xfrm>
            <a:off x="2743200" y="33909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Current Slide.</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5" name="TextBox 4"/>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bg1"/>
              </a:solidFill>
            </a:endParaRPr>
          </a:p>
        </p:txBody>
      </p:sp>
      <p:sp>
        <p:nvSpPr>
          <p:cNvPr id="6" name="TextBox 5"/>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2449016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A6025BD5-C3EE-496D-A7D8-9D993129B9DE}"/>
              </a:ext>
            </a:extLst>
          </p:cNvPr>
          <p:cNvPicPr>
            <a:picLocks noChangeAspect="1"/>
          </p:cNvPicPr>
          <p:nvPr/>
        </p:nvPicPr>
        <p:blipFill rotWithShape="1">
          <a:blip r:embed="rId2">
            <a:extLst>
              <a:ext uri="{28A0092B-C50C-407E-A947-70E740481C1C}">
                <a14:useLocalDpi xmlns:a14="http://schemas.microsoft.com/office/drawing/2010/main" val="0"/>
              </a:ext>
            </a:extLst>
          </a:blip>
          <a:srcRect r="50000"/>
          <a:stretch/>
        </p:blipFill>
        <p:spPr>
          <a:xfrm>
            <a:off x="0" y="0"/>
            <a:ext cx="4572000" cy="6858000"/>
          </a:xfrm>
          <a:prstGeom prst="rect">
            <a:avLst/>
          </a:prstGeom>
        </p:spPr>
      </p:pic>
      <p:sp>
        <p:nvSpPr>
          <p:cNvPr id="11" name="Rectangle 10"/>
          <p:cNvSpPr/>
          <p:nvPr/>
        </p:nvSpPr>
        <p:spPr>
          <a:xfrm>
            <a:off x="5017294" y="12954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As the clues appear, use the information to narrow the possibilities to a smaller set.  After each clue, use estimation again to determine which of the remaining answers is the most reasonable. </a:t>
            </a:r>
          </a:p>
        </p:txBody>
      </p:sp>
      <p:sp>
        <p:nvSpPr>
          <p:cNvPr id="12" name="Rectangle 11"/>
          <p:cNvSpPr/>
          <p:nvPr/>
        </p:nvSpPr>
        <p:spPr>
          <a:xfrm>
            <a:off x="5029200" y="76200"/>
            <a:ext cx="3974306"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How many pegs </a:t>
            </a:r>
          </a:p>
          <a:p>
            <a:pPr algn="ctr"/>
            <a:r>
              <a:rPr lang="en-US" sz="2000" b="1" dirty="0">
                <a:solidFill>
                  <a:schemeClr val="tx1"/>
                </a:solidFill>
              </a:rPr>
              <a:t>are in the container?</a:t>
            </a:r>
          </a:p>
        </p:txBody>
      </p:sp>
      <p:sp>
        <p:nvSpPr>
          <p:cNvPr id="13" name="Rectangle 12"/>
          <p:cNvSpPr/>
          <p:nvPr/>
        </p:nvSpPr>
        <p:spPr>
          <a:xfrm>
            <a:off x="5029200" y="38100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Write down your first estimate.  After each clue, you’ll see if your estimate is still a possibility.  After each clue, if it is no longer possible write down a new estimate – and be prepared to explain why you chose it. </a:t>
            </a:r>
          </a:p>
        </p:txBody>
      </p:sp>
      <p:sp>
        <p:nvSpPr>
          <p:cNvPr id="6" name="TextBox 5"/>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7" name="TextBox 6"/>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4054972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4412</TotalTime>
  <Words>2544</Words>
  <Application>Microsoft Office PowerPoint</Application>
  <PresentationFormat>On-screen Show (4:3)</PresentationFormat>
  <Paragraphs>617</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Wyborney</dc:creator>
  <cp:lastModifiedBy>Steve</cp:lastModifiedBy>
  <cp:revision>128</cp:revision>
  <dcterms:created xsi:type="dcterms:W3CDTF">2020-11-09T02:38:45Z</dcterms:created>
  <dcterms:modified xsi:type="dcterms:W3CDTF">2022-03-28T23:17:21Z</dcterms:modified>
</cp:coreProperties>
</file>