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508" r:id="rId9"/>
    <p:sldId id="509" r:id="rId10"/>
    <p:sldId id="510" r:id="rId11"/>
    <p:sldId id="511" r:id="rId12"/>
    <p:sldId id="512" r:id="rId13"/>
    <p:sldId id="513" r:id="rId14"/>
    <p:sldId id="514" r:id="rId15"/>
    <p:sldId id="515" r:id="rId16"/>
    <p:sldId id="516" r:id="rId17"/>
    <p:sldId id="517" r:id="rId18"/>
    <p:sldId id="518" r:id="rId19"/>
    <p:sldId id="51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80" d="100"/>
          <a:sy n="80" d="100"/>
        </p:scale>
        <p:origin x="1956" y="6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2/20/2022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2/20/2022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81ACECB5-4224-40A2-A5DE-22E81368118A}"/>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871225" y="76200"/>
            <a:ext cx="3467243" cy="5200864"/>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penguin on the die wants you to count by 5’s from 5 to 50.  The answer is one of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does not include </a:t>
            </a:r>
          </a:p>
          <a:p>
            <a:pPr algn="ctr"/>
            <a:r>
              <a:rPr lang="en-US" sz="2000" b="1" dirty="0">
                <a:solidFill>
                  <a:schemeClr val="tx1"/>
                </a:solidFill>
              </a:rPr>
              <a:t>the digit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2.</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Cross off all the numbers that have a 5 in the ones place.</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
        <p:nvSpPr>
          <p:cNvPr id="18" name="Rectangle 17">
            <a:extLst>
              <a:ext uri="{FF2B5EF4-FFF2-40B4-BE49-F238E27FC236}">
                <a16:creationId xmlns:a16="http://schemas.microsoft.com/office/drawing/2014/main" id="{86AC5ED0-E58B-4778-9F09-502C619DEA7F}"/>
              </a:ext>
            </a:extLst>
          </p:cNvPr>
          <p:cNvSpPr/>
          <p:nvPr/>
        </p:nvSpPr>
        <p:spPr>
          <a:xfrm>
            <a:off x="617694" y="0"/>
            <a:ext cx="3974306" cy="457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How many penguins are there?  That counts the ones in the vase AND the one on the die.</a:t>
            </a:r>
          </a:p>
        </p:txBody>
      </p:sp>
      <p:graphicFrame>
        <p:nvGraphicFramePr>
          <p:cNvPr id="2" name="Table 1">
            <a:extLst>
              <a:ext uri="{FF2B5EF4-FFF2-40B4-BE49-F238E27FC236}">
                <a16:creationId xmlns:a16="http://schemas.microsoft.com/office/drawing/2014/main" id="{D36388BD-A1A8-4BF3-A48A-DB8928038BDE}"/>
              </a:ext>
            </a:extLst>
          </p:cNvPr>
          <p:cNvGraphicFramePr>
            <a:graphicFrameLocks noGrp="1"/>
          </p:cNvGraphicFramePr>
          <p:nvPr>
            <p:extLst>
              <p:ext uri="{D42A27DB-BD31-4B8C-83A1-F6EECF244321}">
                <p14:modId xmlns:p14="http://schemas.microsoft.com/office/powerpoint/2010/main" val="3330204361"/>
              </p:ext>
            </p:extLst>
          </p:nvPr>
        </p:nvGraphicFramePr>
        <p:xfrm>
          <a:off x="152400" y="5105400"/>
          <a:ext cx="4419600" cy="14756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872858715"/>
                    </a:ext>
                  </a:extLst>
                </a:gridCol>
                <a:gridCol w="441960">
                  <a:extLst>
                    <a:ext uri="{9D8B030D-6E8A-4147-A177-3AD203B41FA5}">
                      <a16:colId xmlns:a16="http://schemas.microsoft.com/office/drawing/2014/main" val="3134564440"/>
                    </a:ext>
                  </a:extLst>
                </a:gridCol>
                <a:gridCol w="441960">
                  <a:extLst>
                    <a:ext uri="{9D8B030D-6E8A-4147-A177-3AD203B41FA5}">
                      <a16:colId xmlns:a16="http://schemas.microsoft.com/office/drawing/2014/main" val="920769356"/>
                    </a:ext>
                  </a:extLst>
                </a:gridCol>
                <a:gridCol w="441960">
                  <a:extLst>
                    <a:ext uri="{9D8B030D-6E8A-4147-A177-3AD203B41FA5}">
                      <a16:colId xmlns:a16="http://schemas.microsoft.com/office/drawing/2014/main" val="268857325"/>
                    </a:ext>
                  </a:extLst>
                </a:gridCol>
                <a:gridCol w="441960">
                  <a:extLst>
                    <a:ext uri="{9D8B030D-6E8A-4147-A177-3AD203B41FA5}">
                      <a16:colId xmlns:a16="http://schemas.microsoft.com/office/drawing/2014/main" val="2689783824"/>
                    </a:ext>
                  </a:extLst>
                </a:gridCol>
                <a:gridCol w="441960">
                  <a:extLst>
                    <a:ext uri="{9D8B030D-6E8A-4147-A177-3AD203B41FA5}">
                      <a16:colId xmlns:a16="http://schemas.microsoft.com/office/drawing/2014/main" val="2192447826"/>
                    </a:ext>
                  </a:extLst>
                </a:gridCol>
                <a:gridCol w="441960">
                  <a:extLst>
                    <a:ext uri="{9D8B030D-6E8A-4147-A177-3AD203B41FA5}">
                      <a16:colId xmlns:a16="http://schemas.microsoft.com/office/drawing/2014/main" val="3170557575"/>
                    </a:ext>
                  </a:extLst>
                </a:gridCol>
                <a:gridCol w="441960">
                  <a:extLst>
                    <a:ext uri="{9D8B030D-6E8A-4147-A177-3AD203B41FA5}">
                      <a16:colId xmlns:a16="http://schemas.microsoft.com/office/drawing/2014/main" val="2014158671"/>
                    </a:ext>
                  </a:extLst>
                </a:gridCol>
                <a:gridCol w="441960">
                  <a:extLst>
                    <a:ext uri="{9D8B030D-6E8A-4147-A177-3AD203B41FA5}">
                      <a16:colId xmlns:a16="http://schemas.microsoft.com/office/drawing/2014/main" val="433830028"/>
                    </a:ext>
                  </a:extLst>
                </a:gridCol>
                <a:gridCol w="441960">
                  <a:extLst>
                    <a:ext uri="{9D8B030D-6E8A-4147-A177-3AD203B41FA5}">
                      <a16:colId xmlns:a16="http://schemas.microsoft.com/office/drawing/2014/main" val="3072218321"/>
                    </a:ext>
                  </a:extLst>
                </a:gridCol>
              </a:tblGrid>
              <a:tr h="295120">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1684889"/>
                  </a:ext>
                </a:extLst>
              </a:tr>
              <a:tr h="295120">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418069"/>
                  </a:ext>
                </a:extLst>
              </a:tr>
              <a:tr h="295120">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0196111"/>
                  </a:ext>
                </a:extLst>
              </a:tr>
              <a:tr h="295120">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8175844"/>
                  </a:ext>
                </a:extLst>
              </a:tr>
              <a:tr h="29512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9759104"/>
                  </a:ext>
                </a:extLst>
              </a:tr>
            </a:tbl>
          </a:graphicData>
        </a:graphic>
      </p:graphicFrame>
    </p:spTree>
    <p:extLst>
      <p:ext uri="{BB962C8B-B14F-4D97-AF65-F5344CB8AC3E}">
        <p14:creationId xmlns:p14="http://schemas.microsoft.com/office/powerpoint/2010/main" val="377445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18"/>
                                        </p:tgtEl>
                                      </p:cBhvr>
                                    </p:animEffect>
                                    <p:set>
                                      <p:cBhvr>
                                        <p:cTn id="26" dur="1" fill="hold">
                                          <p:stCondLst>
                                            <p:cond delay="499"/>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500"/>
                                        <p:tgtEl>
                                          <p:spTgt spid="2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500"/>
                                        <p:tgtEl>
                                          <p:spTgt spid="3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P spid="18" grpId="0" animBg="1"/>
      <p:bldP spid="1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02D35E-5035-4DE7-A88F-DF5D52CAA5D3}"/>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00133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50 penguins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A358B2DB-F030-4C61-AAC3-1489D82AACCA}"/>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0037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1392227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Penguin’s </a:t>
            </a:r>
          </a:p>
          <a:p>
            <a:r>
              <a:rPr lang="en-US" sz="6000" b="1" dirty="0">
                <a:solidFill>
                  <a:srgbClr val="FFFF00"/>
                </a:solidFill>
              </a:rPr>
              <a:t>Favorite Number”</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399221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F20F74A-EC83-4005-B41F-F903C92D0E90}"/>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penguins are there?  That counts the ones in the vase AND the one on the die.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310650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81ACECB5-4224-40A2-A5DE-22E81368118A}"/>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871225" y="76200"/>
            <a:ext cx="3467243" cy="5200864"/>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penguin on the die wants you to count by 5’s from 5 to 50.  The answer is one of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does not include </a:t>
            </a:r>
          </a:p>
          <a:p>
            <a:pPr algn="ctr"/>
            <a:r>
              <a:rPr lang="en-US" sz="2000" b="1" dirty="0">
                <a:solidFill>
                  <a:schemeClr val="tx1"/>
                </a:solidFill>
              </a:rPr>
              <a:t>the digit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2.</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Cross off all the numbers that have a 5 in the ones place.</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
        <p:nvSpPr>
          <p:cNvPr id="18" name="Rectangle 17">
            <a:extLst>
              <a:ext uri="{FF2B5EF4-FFF2-40B4-BE49-F238E27FC236}">
                <a16:creationId xmlns:a16="http://schemas.microsoft.com/office/drawing/2014/main" id="{86AC5ED0-E58B-4778-9F09-502C619DEA7F}"/>
              </a:ext>
            </a:extLst>
          </p:cNvPr>
          <p:cNvSpPr/>
          <p:nvPr/>
        </p:nvSpPr>
        <p:spPr>
          <a:xfrm>
            <a:off x="617694" y="0"/>
            <a:ext cx="3974306" cy="457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How many penguins are there?  That counts the ones in the vase AND the one on the die.</a:t>
            </a:r>
          </a:p>
        </p:txBody>
      </p:sp>
      <p:graphicFrame>
        <p:nvGraphicFramePr>
          <p:cNvPr id="2" name="Table 1">
            <a:extLst>
              <a:ext uri="{FF2B5EF4-FFF2-40B4-BE49-F238E27FC236}">
                <a16:creationId xmlns:a16="http://schemas.microsoft.com/office/drawing/2014/main" id="{D36388BD-A1A8-4BF3-A48A-DB8928038BDE}"/>
              </a:ext>
            </a:extLst>
          </p:cNvPr>
          <p:cNvGraphicFramePr>
            <a:graphicFrameLocks noGrp="1"/>
          </p:cNvGraphicFramePr>
          <p:nvPr/>
        </p:nvGraphicFramePr>
        <p:xfrm>
          <a:off x="152400" y="5105400"/>
          <a:ext cx="4419600" cy="14756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872858715"/>
                    </a:ext>
                  </a:extLst>
                </a:gridCol>
                <a:gridCol w="441960">
                  <a:extLst>
                    <a:ext uri="{9D8B030D-6E8A-4147-A177-3AD203B41FA5}">
                      <a16:colId xmlns:a16="http://schemas.microsoft.com/office/drawing/2014/main" val="3134564440"/>
                    </a:ext>
                  </a:extLst>
                </a:gridCol>
                <a:gridCol w="441960">
                  <a:extLst>
                    <a:ext uri="{9D8B030D-6E8A-4147-A177-3AD203B41FA5}">
                      <a16:colId xmlns:a16="http://schemas.microsoft.com/office/drawing/2014/main" val="920769356"/>
                    </a:ext>
                  </a:extLst>
                </a:gridCol>
                <a:gridCol w="441960">
                  <a:extLst>
                    <a:ext uri="{9D8B030D-6E8A-4147-A177-3AD203B41FA5}">
                      <a16:colId xmlns:a16="http://schemas.microsoft.com/office/drawing/2014/main" val="268857325"/>
                    </a:ext>
                  </a:extLst>
                </a:gridCol>
                <a:gridCol w="441960">
                  <a:extLst>
                    <a:ext uri="{9D8B030D-6E8A-4147-A177-3AD203B41FA5}">
                      <a16:colId xmlns:a16="http://schemas.microsoft.com/office/drawing/2014/main" val="2689783824"/>
                    </a:ext>
                  </a:extLst>
                </a:gridCol>
                <a:gridCol w="441960">
                  <a:extLst>
                    <a:ext uri="{9D8B030D-6E8A-4147-A177-3AD203B41FA5}">
                      <a16:colId xmlns:a16="http://schemas.microsoft.com/office/drawing/2014/main" val="2192447826"/>
                    </a:ext>
                  </a:extLst>
                </a:gridCol>
                <a:gridCol w="441960">
                  <a:extLst>
                    <a:ext uri="{9D8B030D-6E8A-4147-A177-3AD203B41FA5}">
                      <a16:colId xmlns:a16="http://schemas.microsoft.com/office/drawing/2014/main" val="3170557575"/>
                    </a:ext>
                  </a:extLst>
                </a:gridCol>
                <a:gridCol w="441960">
                  <a:extLst>
                    <a:ext uri="{9D8B030D-6E8A-4147-A177-3AD203B41FA5}">
                      <a16:colId xmlns:a16="http://schemas.microsoft.com/office/drawing/2014/main" val="2014158671"/>
                    </a:ext>
                  </a:extLst>
                </a:gridCol>
                <a:gridCol w="441960">
                  <a:extLst>
                    <a:ext uri="{9D8B030D-6E8A-4147-A177-3AD203B41FA5}">
                      <a16:colId xmlns:a16="http://schemas.microsoft.com/office/drawing/2014/main" val="433830028"/>
                    </a:ext>
                  </a:extLst>
                </a:gridCol>
                <a:gridCol w="441960">
                  <a:extLst>
                    <a:ext uri="{9D8B030D-6E8A-4147-A177-3AD203B41FA5}">
                      <a16:colId xmlns:a16="http://schemas.microsoft.com/office/drawing/2014/main" val="3072218321"/>
                    </a:ext>
                  </a:extLst>
                </a:gridCol>
              </a:tblGrid>
              <a:tr h="295120">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1684889"/>
                  </a:ext>
                </a:extLst>
              </a:tr>
              <a:tr h="295120">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418069"/>
                  </a:ext>
                </a:extLst>
              </a:tr>
              <a:tr h="295120">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0196111"/>
                  </a:ext>
                </a:extLst>
              </a:tr>
              <a:tr h="295120">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8175844"/>
                  </a:ext>
                </a:extLst>
              </a:tr>
              <a:tr h="29512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9759104"/>
                  </a:ext>
                </a:extLst>
              </a:tr>
            </a:tbl>
          </a:graphicData>
        </a:graphic>
      </p:graphicFrame>
      <p:graphicFrame>
        <p:nvGraphicFramePr>
          <p:cNvPr id="20" name="Table 19">
            <a:extLst>
              <a:ext uri="{FF2B5EF4-FFF2-40B4-BE49-F238E27FC236}">
                <a16:creationId xmlns:a16="http://schemas.microsoft.com/office/drawing/2014/main" id="{2161E891-10AE-4DDD-B35D-5034F666FE11}"/>
              </a:ext>
            </a:extLst>
          </p:cNvPr>
          <p:cNvGraphicFramePr>
            <a:graphicFrameLocks noGrp="1"/>
          </p:cNvGraphicFramePr>
          <p:nvPr>
            <p:extLst>
              <p:ext uri="{D42A27DB-BD31-4B8C-83A1-F6EECF244321}">
                <p14:modId xmlns:p14="http://schemas.microsoft.com/office/powerpoint/2010/main" val="4293245131"/>
              </p:ext>
            </p:extLst>
          </p:nvPr>
        </p:nvGraphicFramePr>
        <p:xfrm>
          <a:off x="152400" y="5105400"/>
          <a:ext cx="4419600" cy="14756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872858715"/>
                    </a:ext>
                  </a:extLst>
                </a:gridCol>
                <a:gridCol w="441960">
                  <a:extLst>
                    <a:ext uri="{9D8B030D-6E8A-4147-A177-3AD203B41FA5}">
                      <a16:colId xmlns:a16="http://schemas.microsoft.com/office/drawing/2014/main" val="3134564440"/>
                    </a:ext>
                  </a:extLst>
                </a:gridCol>
                <a:gridCol w="441960">
                  <a:extLst>
                    <a:ext uri="{9D8B030D-6E8A-4147-A177-3AD203B41FA5}">
                      <a16:colId xmlns:a16="http://schemas.microsoft.com/office/drawing/2014/main" val="920769356"/>
                    </a:ext>
                  </a:extLst>
                </a:gridCol>
                <a:gridCol w="441960">
                  <a:extLst>
                    <a:ext uri="{9D8B030D-6E8A-4147-A177-3AD203B41FA5}">
                      <a16:colId xmlns:a16="http://schemas.microsoft.com/office/drawing/2014/main" val="268857325"/>
                    </a:ext>
                  </a:extLst>
                </a:gridCol>
                <a:gridCol w="441960">
                  <a:extLst>
                    <a:ext uri="{9D8B030D-6E8A-4147-A177-3AD203B41FA5}">
                      <a16:colId xmlns:a16="http://schemas.microsoft.com/office/drawing/2014/main" val="2689783824"/>
                    </a:ext>
                  </a:extLst>
                </a:gridCol>
                <a:gridCol w="441960">
                  <a:extLst>
                    <a:ext uri="{9D8B030D-6E8A-4147-A177-3AD203B41FA5}">
                      <a16:colId xmlns:a16="http://schemas.microsoft.com/office/drawing/2014/main" val="2192447826"/>
                    </a:ext>
                  </a:extLst>
                </a:gridCol>
                <a:gridCol w="441960">
                  <a:extLst>
                    <a:ext uri="{9D8B030D-6E8A-4147-A177-3AD203B41FA5}">
                      <a16:colId xmlns:a16="http://schemas.microsoft.com/office/drawing/2014/main" val="3170557575"/>
                    </a:ext>
                  </a:extLst>
                </a:gridCol>
                <a:gridCol w="441960">
                  <a:extLst>
                    <a:ext uri="{9D8B030D-6E8A-4147-A177-3AD203B41FA5}">
                      <a16:colId xmlns:a16="http://schemas.microsoft.com/office/drawing/2014/main" val="2014158671"/>
                    </a:ext>
                  </a:extLst>
                </a:gridCol>
                <a:gridCol w="441960">
                  <a:extLst>
                    <a:ext uri="{9D8B030D-6E8A-4147-A177-3AD203B41FA5}">
                      <a16:colId xmlns:a16="http://schemas.microsoft.com/office/drawing/2014/main" val="433830028"/>
                    </a:ext>
                  </a:extLst>
                </a:gridCol>
                <a:gridCol w="441960">
                  <a:extLst>
                    <a:ext uri="{9D8B030D-6E8A-4147-A177-3AD203B41FA5}">
                      <a16:colId xmlns:a16="http://schemas.microsoft.com/office/drawing/2014/main" val="3072218321"/>
                    </a:ext>
                  </a:extLst>
                </a:gridCol>
              </a:tblGrid>
              <a:tr h="295120">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1684889"/>
                  </a:ext>
                </a:extLst>
              </a:tr>
              <a:tr h="295120">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418069"/>
                  </a:ext>
                </a:extLst>
              </a:tr>
              <a:tr h="295120">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0196111"/>
                  </a:ext>
                </a:extLst>
              </a:tr>
              <a:tr h="295120">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8175844"/>
                  </a:ext>
                </a:extLst>
              </a:tr>
              <a:tr h="29512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9759104"/>
                  </a:ext>
                </a:extLst>
              </a:tr>
            </a:tbl>
          </a:graphicData>
        </a:graphic>
      </p:graphicFrame>
      <p:graphicFrame>
        <p:nvGraphicFramePr>
          <p:cNvPr id="21" name="Table 20">
            <a:extLst>
              <a:ext uri="{FF2B5EF4-FFF2-40B4-BE49-F238E27FC236}">
                <a16:creationId xmlns:a16="http://schemas.microsoft.com/office/drawing/2014/main" id="{EFFA3917-F623-48EE-B7A6-DDE7113195EA}"/>
              </a:ext>
            </a:extLst>
          </p:cNvPr>
          <p:cNvGraphicFramePr>
            <a:graphicFrameLocks noGrp="1"/>
          </p:cNvGraphicFramePr>
          <p:nvPr>
            <p:extLst>
              <p:ext uri="{D42A27DB-BD31-4B8C-83A1-F6EECF244321}">
                <p14:modId xmlns:p14="http://schemas.microsoft.com/office/powerpoint/2010/main" val="4002196313"/>
              </p:ext>
            </p:extLst>
          </p:nvPr>
        </p:nvGraphicFramePr>
        <p:xfrm>
          <a:off x="152400" y="5105400"/>
          <a:ext cx="4419600" cy="14756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872858715"/>
                    </a:ext>
                  </a:extLst>
                </a:gridCol>
                <a:gridCol w="441960">
                  <a:extLst>
                    <a:ext uri="{9D8B030D-6E8A-4147-A177-3AD203B41FA5}">
                      <a16:colId xmlns:a16="http://schemas.microsoft.com/office/drawing/2014/main" val="3134564440"/>
                    </a:ext>
                  </a:extLst>
                </a:gridCol>
                <a:gridCol w="441960">
                  <a:extLst>
                    <a:ext uri="{9D8B030D-6E8A-4147-A177-3AD203B41FA5}">
                      <a16:colId xmlns:a16="http://schemas.microsoft.com/office/drawing/2014/main" val="920769356"/>
                    </a:ext>
                  </a:extLst>
                </a:gridCol>
                <a:gridCol w="441960">
                  <a:extLst>
                    <a:ext uri="{9D8B030D-6E8A-4147-A177-3AD203B41FA5}">
                      <a16:colId xmlns:a16="http://schemas.microsoft.com/office/drawing/2014/main" val="268857325"/>
                    </a:ext>
                  </a:extLst>
                </a:gridCol>
                <a:gridCol w="441960">
                  <a:extLst>
                    <a:ext uri="{9D8B030D-6E8A-4147-A177-3AD203B41FA5}">
                      <a16:colId xmlns:a16="http://schemas.microsoft.com/office/drawing/2014/main" val="2689783824"/>
                    </a:ext>
                  </a:extLst>
                </a:gridCol>
                <a:gridCol w="441960">
                  <a:extLst>
                    <a:ext uri="{9D8B030D-6E8A-4147-A177-3AD203B41FA5}">
                      <a16:colId xmlns:a16="http://schemas.microsoft.com/office/drawing/2014/main" val="2192447826"/>
                    </a:ext>
                  </a:extLst>
                </a:gridCol>
                <a:gridCol w="441960">
                  <a:extLst>
                    <a:ext uri="{9D8B030D-6E8A-4147-A177-3AD203B41FA5}">
                      <a16:colId xmlns:a16="http://schemas.microsoft.com/office/drawing/2014/main" val="3170557575"/>
                    </a:ext>
                  </a:extLst>
                </a:gridCol>
                <a:gridCol w="441960">
                  <a:extLst>
                    <a:ext uri="{9D8B030D-6E8A-4147-A177-3AD203B41FA5}">
                      <a16:colId xmlns:a16="http://schemas.microsoft.com/office/drawing/2014/main" val="2014158671"/>
                    </a:ext>
                  </a:extLst>
                </a:gridCol>
                <a:gridCol w="441960">
                  <a:extLst>
                    <a:ext uri="{9D8B030D-6E8A-4147-A177-3AD203B41FA5}">
                      <a16:colId xmlns:a16="http://schemas.microsoft.com/office/drawing/2014/main" val="433830028"/>
                    </a:ext>
                  </a:extLst>
                </a:gridCol>
                <a:gridCol w="441960">
                  <a:extLst>
                    <a:ext uri="{9D8B030D-6E8A-4147-A177-3AD203B41FA5}">
                      <a16:colId xmlns:a16="http://schemas.microsoft.com/office/drawing/2014/main" val="3072218321"/>
                    </a:ext>
                  </a:extLst>
                </a:gridCol>
              </a:tblGrid>
              <a:tr h="295120">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1684889"/>
                  </a:ext>
                </a:extLst>
              </a:tr>
              <a:tr h="295120">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418069"/>
                  </a:ext>
                </a:extLst>
              </a:tr>
              <a:tr h="295120">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0196111"/>
                  </a:ext>
                </a:extLst>
              </a:tr>
              <a:tr h="295120">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938175844"/>
                  </a:ext>
                </a:extLst>
              </a:tr>
              <a:tr h="29512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9759104"/>
                  </a:ext>
                </a:extLst>
              </a:tr>
            </a:tbl>
          </a:graphicData>
        </a:graphic>
      </p:graphicFrame>
      <p:graphicFrame>
        <p:nvGraphicFramePr>
          <p:cNvPr id="22" name="Table 21">
            <a:extLst>
              <a:ext uri="{FF2B5EF4-FFF2-40B4-BE49-F238E27FC236}">
                <a16:creationId xmlns:a16="http://schemas.microsoft.com/office/drawing/2014/main" id="{3B13B7E7-7257-466B-9C90-B5A2654B6221}"/>
              </a:ext>
            </a:extLst>
          </p:cNvPr>
          <p:cNvGraphicFramePr>
            <a:graphicFrameLocks noGrp="1"/>
          </p:cNvGraphicFramePr>
          <p:nvPr>
            <p:extLst>
              <p:ext uri="{D42A27DB-BD31-4B8C-83A1-F6EECF244321}">
                <p14:modId xmlns:p14="http://schemas.microsoft.com/office/powerpoint/2010/main" val="554872622"/>
              </p:ext>
            </p:extLst>
          </p:nvPr>
        </p:nvGraphicFramePr>
        <p:xfrm>
          <a:off x="152400" y="5105400"/>
          <a:ext cx="4419600" cy="14756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872858715"/>
                    </a:ext>
                  </a:extLst>
                </a:gridCol>
                <a:gridCol w="441960">
                  <a:extLst>
                    <a:ext uri="{9D8B030D-6E8A-4147-A177-3AD203B41FA5}">
                      <a16:colId xmlns:a16="http://schemas.microsoft.com/office/drawing/2014/main" val="3134564440"/>
                    </a:ext>
                  </a:extLst>
                </a:gridCol>
                <a:gridCol w="441960">
                  <a:extLst>
                    <a:ext uri="{9D8B030D-6E8A-4147-A177-3AD203B41FA5}">
                      <a16:colId xmlns:a16="http://schemas.microsoft.com/office/drawing/2014/main" val="920769356"/>
                    </a:ext>
                  </a:extLst>
                </a:gridCol>
                <a:gridCol w="441960">
                  <a:extLst>
                    <a:ext uri="{9D8B030D-6E8A-4147-A177-3AD203B41FA5}">
                      <a16:colId xmlns:a16="http://schemas.microsoft.com/office/drawing/2014/main" val="268857325"/>
                    </a:ext>
                  </a:extLst>
                </a:gridCol>
                <a:gridCol w="441960">
                  <a:extLst>
                    <a:ext uri="{9D8B030D-6E8A-4147-A177-3AD203B41FA5}">
                      <a16:colId xmlns:a16="http://schemas.microsoft.com/office/drawing/2014/main" val="2689783824"/>
                    </a:ext>
                  </a:extLst>
                </a:gridCol>
                <a:gridCol w="441960">
                  <a:extLst>
                    <a:ext uri="{9D8B030D-6E8A-4147-A177-3AD203B41FA5}">
                      <a16:colId xmlns:a16="http://schemas.microsoft.com/office/drawing/2014/main" val="2192447826"/>
                    </a:ext>
                  </a:extLst>
                </a:gridCol>
                <a:gridCol w="441960">
                  <a:extLst>
                    <a:ext uri="{9D8B030D-6E8A-4147-A177-3AD203B41FA5}">
                      <a16:colId xmlns:a16="http://schemas.microsoft.com/office/drawing/2014/main" val="3170557575"/>
                    </a:ext>
                  </a:extLst>
                </a:gridCol>
                <a:gridCol w="441960">
                  <a:extLst>
                    <a:ext uri="{9D8B030D-6E8A-4147-A177-3AD203B41FA5}">
                      <a16:colId xmlns:a16="http://schemas.microsoft.com/office/drawing/2014/main" val="2014158671"/>
                    </a:ext>
                  </a:extLst>
                </a:gridCol>
                <a:gridCol w="441960">
                  <a:extLst>
                    <a:ext uri="{9D8B030D-6E8A-4147-A177-3AD203B41FA5}">
                      <a16:colId xmlns:a16="http://schemas.microsoft.com/office/drawing/2014/main" val="433830028"/>
                    </a:ext>
                  </a:extLst>
                </a:gridCol>
                <a:gridCol w="441960">
                  <a:extLst>
                    <a:ext uri="{9D8B030D-6E8A-4147-A177-3AD203B41FA5}">
                      <a16:colId xmlns:a16="http://schemas.microsoft.com/office/drawing/2014/main" val="3072218321"/>
                    </a:ext>
                  </a:extLst>
                </a:gridCol>
              </a:tblGrid>
              <a:tr h="295120">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1684889"/>
                  </a:ext>
                </a:extLst>
              </a:tr>
              <a:tr h="295120">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192418069"/>
                  </a:ext>
                </a:extLst>
              </a:tr>
              <a:tr h="295120">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0196111"/>
                  </a:ext>
                </a:extLst>
              </a:tr>
              <a:tr h="295120">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938175844"/>
                  </a:ext>
                </a:extLst>
              </a:tr>
              <a:tr h="29512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9759104"/>
                  </a:ext>
                </a:extLst>
              </a:tr>
            </a:tbl>
          </a:graphicData>
        </a:graphic>
      </p:graphicFrame>
      <p:graphicFrame>
        <p:nvGraphicFramePr>
          <p:cNvPr id="23" name="Table 22">
            <a:extLst>
              <a:ext uri="{FF2B5EF4-FFF2-40B4-BE49-F238E27FC236}">
                <a16:creationId xmlns:a16="http://schemas.microsoft.com/office/drawing/2014/main" id="{6C6DB373-447F-4E9D-8794-BDE385BD443E}"/>
              </a:ext>
            </a:extLst>
          </p:cNvPr>
          <p:cNvGraphicFramePr>
            <a:graphicFrameLocks noGrp="1"/>
          </p:cNvGraphicFramePr>
          <p:nvPr>
            <p:extLst>
              <p:ext uri="{D42A27DB-BD31-4B8C-83A1-F6EECF244321}">
                <p14:modId xmlns:p14="http://schemas.microsoft.com/office/powerpoint/2010/main" val="4245121093"/>
              </p:ext>
            </p:extLst>
          </p:nvPr>
        </p:nvGraphicFramePr>
        <p:xfrm>
          <a:off x="152400" y="5105400"/>
          <a:ext cx="4419600" cy="14756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872858715"/>
                    </a:ext>
                  </a:extLst>
                </a:gridCol>
                <a:gridCol w="441960">
                  <a:extLst>
                    <a:ext uri="{9D8B030D-6E8A-4147-A177-3AD203B41FA5}">
                      <a16:colId xmlns:a16="http://schemas.microsoft.com/office/drawing/2014/main" val="3134564440"/>
                    </a:ext>
                  </a:extLst>
                </a:gridCol>
                <a:gridCol w="441960">
                  <a:extLst>
                    <a:ext uri="{9D8B030D-6E8A-4147-A177-3AD203B41FA5}">
                      <a16:colId xmlns:a16="http://schemas.microsoft.com/office/drawing/2014/main" val="920769356"/>
                    </a:ext>
                  </a:extLst>
                </a:gridCol>
                <a:gridCol w="441960">
                  <a:extLst>
                    <a:ext uri="{9D8B030D-6E8A-4147-A177-3AD203B41FA5}">
                      <a16:colId xmlns:a16="http://schemas.microsoft.com/office/drawing/2014/main" val="268857325"/>
                    </a:ext>
                  </a:extLst>
                </a:gridCol>
                <a:gridCol w="441960">
                  <a:extLst>
                    <a:ext uri="{9D8B030D-6E8A-4147-A177-3AD203B41FA5}">
                      <a16:colId xmlns:a16="http://schemas.microsoft.com/office/drawing/2014/main" val="2689783824"/>
                    </a:ext>
                  </a:extLst>
                </a:gridCol>
                <a:gridCol w="441960">
                  <a:extLst>
                    <a:ext uri="{9D8B030D-6E8A-4147-A177-3AD203B41FA5}">
                      <a16:colId xmlns:a16="http://schemas.microsoft.com/office/drawing/2014/main" val="2192447826"/>
                    </a:ext>
                  </a:extLst>
                </a:gridCol>
                <a:gridCol w="441960">
                  <a:extLst>
                    <a:ext uri="{9D8B030D-6E8A-4147-A177-3AD203B41FA5}">
                      <a16:colId xmlns:a16="http://schemas.microsoft.com/office/drawing/2014/main" val="3170557575"/>
                    </a:ext>
                  </a:extLst>
                </a:gridCol>
                <a:gridCol w="441960">
                  <a:extLst>
                    <a:ext uri="{9D8B030D-6E8A-4147-A177-3AD203B41FA5}">
                      <a16:colId xmlns:a16="http://schemas.microsoft.com/office/drawing/2014/main" val="2014158671"/>
                    </a:ext>
                  </a:extLst>
                </a:gridCol>
                <a:gridCol w="441960">
                  <a:extLst>
                    <a:ext uri="{9D8B030D-6E8A-4147-A177-3AD203B41FA5}">
                      <a16:colId xmlns:a16="http://schemas.microsoft.com/office/drawing/2014/main" val="433830028"/>
                    </a:ext>
                  </a:extLst>
                </a:gridCol>
                <a:gridCol w="441960">
                  <a:extLst>
                    <a:ext uri="{9D8B030D-6E8A-4147-A177-3AD203B41FA5}">
                      <a16:colId xmlns:a16="http://schemas.microsoft.com/office/drawing/2014/main" val="3072218321"/>
                    </a:ext>
                  </a:extLst>
                </a:gridCol>
              </a:tblGrid>
              <a:tr h="295120">
                <a:tc>
                  <a:txBody>
                    <a:bodyPr/>
                    <a:lstStyle/>
                    <a:p>
                      <a:pPr algn="ctr" rtl="0" fontAlgn="ctr"/>
                      <a:r>
                        <a:rPr lang="en-US" sz="1800" b="1" u="none" strike="noStrike" dirty="0">
                          <a:solidFill>
                            <a:schemeClr val="tx1"/>
                          </a:solidFill>
                          <a:effectLst/>
                        </a:rPr>
                        <a:t>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1684889"/>
                  </a:ext>
                </a:extLst>
              </a:tr>
              <a:tr h="295120">
                <a:tc>
                  <a:txBody>
                    <a:bodyPr/>
                    <a:lstStyle/>
                    <a:p>
                      <a:pPr algn="ctr" rtl="0" fontAlgn="ctr"/>
                      <a:r>
                        <a:rPr lang="en-US" sz="1800" b="1" u="none" strike="noStrike" dirty="0">
                          <a:solidFill>
                            <a:schemeClr val="tx1"/>
                          </a:solidFill>
                          <a:effectLst/>
                        </a:rPr>
                        <a:t>11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19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192418069"/>
                  </a:ext>
                </a:extLst>
              </a:tr>
              <a:tr h="295120">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0196111"/>
                  </a:ext>
                </a:extLst>
              </a:tr>
              <a:tr h="295120">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938175844"/>
                  </a:ext>
                </a:extLst>
              </a:tr>
              <a:tr h="29512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9759104"/>
                  </a:ext>
                </a:extLst>
              </a:tr>
            </a:tbl>
          </a:graphicData>
        </a:graphic>
      </p:graphicFrame>
    </p:spTree>
    <p:extLst>
      <p:ext uri="{BB962C8B-B14F-4D97-AF65-F5344CB8AC3E}">
        <p14:creationId xmlns:p14="http://schemas.microsoft.com/office/powerpoint/2010/main" val="138618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18"/>
                                        </p:tgtEl>
                                      </p:cBhvr>
                                    </p:animEffect>
                                    <p:set>
                                      <p:cBhvr>
                                        <p:cTn id="26" dur="1" fill="hold">
                                          <p:stCondLst>
                                            <p:cond delay="499"/>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500"/>
                                        <p:tgtEl>
                                          <p:spTgt spid="3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fade">
                                      <p:cBhvr>
                                        <p:cTn id="66" dur="500"/>
                                        <p:tgtEl>
                                          <p:spTgt spid="31"/>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P spid="18" grpId="0" animBg="1"/>
      <p:bldP spid="18"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02D35E-5035-4DE7-A88F-DF5D52CAA5D3}"/>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6956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50 penguins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A358B2DB-F030-4C61-AAC3-1489D82AACCA}"/>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69783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2132836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Penguin’s </a:t>
            </a:r>
          </a:p>
          <a:p>
            <a:r>
              <a:rPr lang="en-US" sz="6000" b="1" dirty="0">
                <a:solidFill>
                  <a:srgbClr val="FFFF00"/>
                </a:solidFill>
              </a:rPr>
              <a:t>Favorite Number”</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F20F74A-EC83-4005-B41F-F903C92D0E90}"/>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penguins are there?  That counts the ones in the vase AND the one on the die.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81ACECB5-4224-40A2-A5DE-22E81368118A}"/>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penguin on the die wants you to count by 5’s from 5 to 50.  The answer is one of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does not include </a:t>
            </a:r>
          </a:p>
          <a:p>
            <a:pPr algn="ctr"/>
            <a:r>
              <a:rPr lang="en-US" sz="2000" b="1" dirty="0">
                <a:solidFill>
                  <a:schemeClr val="tx1"/>
                </a:solidFill>
              </a:rPr>
              <a:t>the digit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2.</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Cross off all the numbers that have a 5 in the ones place.</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
        <p:nvSpPr>
          <p:cNvPr id="18" name="Rectangle 17">
            <a:extLst>
              <a:ext uri="{FF2B5EF4-FFF2-40B4-BE49-F238E27FC236}">
                <a16:creationId xmlns:a16="http://schemas.microsoft.com/office/drawing/2014/main" id="{86AC5ED0-E58B-4778-9F09-502C619DEA7F}"/>
              </a:ext>
            </a:extLst>
          </p:cNvPr>
          <p:cNvSpPr/>
          <p:nvPr/>
        </p:nvSpPr>
        <p:spPr>
          <a:xfrm>
            <a:off x="617694" y="0"/>
            <a:ext cx="3974306" cy="457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How many penguins are there?  That counts the ones in the vase AND the one on the die.</a:t>
            </a: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18"/>
                                        </p:tgtEl>
                                      </p:cBhvr>
                                    </p:animEffect>
                                    <p:set>
                                      <p:cBhvr>
                                        <p:cTn id="26" dur="1" fill="hold">
                                          <p:stCondLst>
                                            <p:cond delay="499"/>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500"/>
                                        <p:tgtEl>
                                          <p:spTgt spid="3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fade">
                                      <p:cBhvr>
                                        <p:cTn id="4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P spid="18" grpId="0" animBg="1"/>
      <p:bldP spid="18"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02D35E-5035-4DE7-A88F-DF5D52CAA5D3}"/>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50 penguins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A358B2DB-F030-4C61-AAC3-1489D82AACCA}"/>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Penguin’s </a:t>
            </a:r>
          </a:p>
          <a:p>
            <a:r>
              <a:rPr lang="en-US" sz="6000" b="1" dirty="0">
                <a:solidFill>
                  <a:srgbClr val="FFFF00"/>
                </a:solidFill>
              </a:rPr>
              <a:t>Favorite Number”</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1314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F20F74A-EC83-4005-B41F-F903C92D0E90}"/>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penguins are there?  That counts the ones in the vase AND the one on the die.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43089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5000</TotalTime>
  <Words>2485</Words>
  <Application>Microsoft Office PowerPoint</Application>
  <PresentationFormat>On-screen Show (4:3)</PresentationFormat>
  <Paragraphs>552</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128</cp:revision>
  <dcterms:created xsi:type="dcterms:W3CDTF">2020-11-09T02:38:45Z</dcterms:created>
  <dcterms:modified xsi:type="dcterms:W3CDTF">2022-02-20T15:34:56Z</dcterms:modified>
</cp:coreProperties>
</file>