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402" r:id="rId2"/>
    <p:sldId id="257" r:id="rId3"/>
    <p:sldId id="258" r:id="rId4"/>
    <p:sldId id="259" r:id="rId5"/>
    <p:sldId id="260" r:id="rId6"/>
    <p:sldId id="261" r:id="rId7"/>
    <p:sldId id="464" r:id="rId8"/>
    <p:sldId id="527" r:id="rId9"/>
    <p:sldId id="528" r:id="rId10"/>
    <p:sldId id="529" r:id="rId11"/>
    <p:sldId id="530" r:id="rId12"/>
    <p:sldId id="531" r:id="rId13"/>
    <p:sldId id="532" r:id="rId14"/>
    <p:sldId id="533" r:id="rId15"/>
    <p:sldId id="534" r:id="rId16"/>
    <p:sldId id="535" r:id="rId17"/>
    <p:sldId id="536" r:id="rId18"/>
    <p:sldId id="537" r:id="rId19"/>
    <p:sldId id="53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B050"/>
    <a:srgbClr val="0D0D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7" d="100"/>
          <a:sy n="107" d="100"/>
        </p:scale>
        <p:origin x="1176" y="114"/>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F2FEE6-ECFB-4167-B702-F3781D7BCD4A}" type="datetimeFigureOut">
              <a:rPr lang="en-US" smtClean="0"/>
              <a:t>4/18/2022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7C6312-8C16-44A8-8BC3-00D60876EE71}" type="slidenum">
              <a:rPr lang="en-US" smtClean="0"/>
              <a:t>‹#›</a:t>
            </a:fld>
            <a:endParaRPr lang="en-US"/>
          </a:p>
        </p:txBody>
      </p:sp>
    </p:spTree>
    <p:extLst>
      <p:ext uri="{BB962C8B-B14F-4D97-AF65-F5344CB8AC3E}">
        <p14:creationId xmlns:p14="http://schemas.microsoft.com/office/powerpoint/2010/main" val="1199309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8081DBE-C326-4844-8DB5-D826D6CAAA87}" type="datetimeFigureOut">
              <a:rPr lang="en-US" smtClean="0"/>
              <a:t>4/18/2022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195764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4/18/2022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010047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4/18/2022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471411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4/18/2022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3755290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081DBE-C326-4844-8DB5-D826D6CAAA87}" type="datetimeFigureOut">
              <a:rPr lang="en-US" smtClean="0"/>
              <a:t>4/18/2022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174568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081DBE-C326-4844-8DB5-D826D6CAAA87}" type="datetimeFigureOut">
              <a:rPr lang="en-US" smtClean="0"/>
              <a:t>4/18/2022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752434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081DBE-C326-4844-8DB5-D826D6CAAA87}" type="datetimeFigureOut">
              <a:rPr lang="en-US" smtClean="0"/>
              <a:t>4/18/2022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80252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081DBE-C326-4844-8DB5-D826D6CAAA87}" type="datetimeFigureOut">
              <a:rPr lang="en-US" smtClean="0"/>
              <a:t>4/18/2022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292543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81DBE-C326-4844-8DB5-D826D6CAAA87}" type="datetimeFigureOut">
              <a:rPr lang="en-US" smtClean="0"/>
              <a:t>4/18/2022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834766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4/18/2022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628039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4/18/2022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109338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81DBE-C326-4844-8DB5-D826D6CAAA87}" type="datetimeFigureOut">
              <a:rPr lang="en-US" smtClean="0"/>
              <a:t>4/18/2022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18CE93-4A7F-4A59-80AF-10DEEE34D36C}" type="slidenum">
              <a:rPr lang="en-US" smtClean="0"/>
              <a:t>‹#›</a:t>
            </a:fld>
            <a:endParaRPr lang="en-US"/>
          </a:p>
        </p:txBody>
      </p:sp>
    </p:spTree>
    <p:extLst>
      <p:ext uri="{BB962C8B-B14F-4D97-AF65-F5344CB8AC3E}">
        <p14:creationId xmlns:p14="http://schemas.microsoft.com/office/powerpoint/2010/main" val="2982819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youtu.be/pzPby1HUSQs"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1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819400"/>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800" b="1" u="sng" dirty="0"/>
              <a:t>I see 3 versions of this </a:t>
            </a:r>
            <a:r>
              <a:rPr lang="en-US" sz="1800" b="1" u="sng" dirty="0" err="1"/>
              <a:t>Esti</a:t>
            </a:r>
            <a:r>
              <a:rPr lang="en-US" sz="1800" b="1" u="sng" dirty="0"/>
              <a:t>-Mystery.  Which one should I use?</a:t>
            </a:r>
          </a:p>
          <a:p>
            <a:pPr algn="l"/>
            <a:endParaRPr lang="en-US" sz="2000" b="1" dirty="0"/>
          </a:p>
          <a:p>
            <a:pPr algn="l"/>
            <a:r>
              <a:rPr lang="en-US" sz="2000" b="1" dirty="0"/>
              <a:t>“</a:t>
            </a:r>
            <a:r>
              <a:rPr lang="en-US" sz="2000" b="1" dirty="0" err="1"/>
              <a:t>Esti</a:t>
            </a:r>
            <a:r>
              <a:rPr lang="en-US" sz="2000" b="1" dirty="0"/>
              <a:t>-Mysteries are already working well for my class.”</a:t>
            </a:r>
          </a:p>
          <a:p>
            <a:pPr algn="l"/>
            <a:endParaRPr lang="en-US" sz="1800" b="1" dirty="0"/>
          </a:p>
          <a:p>
            <a:pPr algn="l"/>
            <a:r>
              <a:rPr lang="en-US" sz="1600" b="1" i="1" dirty="0"/>
              <a:t>Use slides 2-7 if </a:t>
            </a:r>
            <a:r>
              <a:rPr lang="en-US" sz="1600" b="1" i="1" dirty="0" err="1"/>
              <a:t>Esti</a:t>
            </a:r>
            <a:r>
              <a:rPr lang="en-US" sz="1600" b="1" i="1" dirty="0"/>
              <a:t>-Mysteries if your students have charts to write on.  </a:t>
            </a:r>
            <a:r>
              <a:rPr lang="en-US" sz="1600" dirty="0"/>
              <a:t>You’re students are writing on a chart, writing down their estimates, and are discussing their ideas with each other after each clue.  They may be writing on paper, writing on a dry erase surface, or using a digital tool to annotate – or they have another way of responding to clues in writing.  You probably already notice that when students write down their estimate after each clue it helps to propel rich math talk and also builds anticipation for the next clue.  If this sounds familiar, then I recommend using slides 2-7. </a:t>
            </a:r>
          </a:p>
          <a:p>
            <a:pPr algn="l"/>
            <a:endParaRPr lang="en-US" sz="2000" b="1" dirty="0"/>
          </a:p>
          <a:p>
            <a:pPr algn="l"/>
            <a:r>
              <a:rPr lang="en-US" sz="2000" b="1" dirty="0"/>
              <a:t>“I need to display a chart for everyone to see, and I have a way to write on it.”</a:t>
            </a:r>
          </a:p>
          <a:p>
            <a:pPr algn="l"/>
            <a:endParaRPr lang="en-US" sz="1600" b="1" dirty="0"/>
          </a:p>
          <a:p>
            <a:pPr algn="l"/>
            <a:r>
              <a:rPr lang="en-US" sz="1600" b="1" i="1" dirty="0"/>
              <a:t>Use slides 8-13 if you simply need an embedded chart to write on during discussion</a:t>
            </a:r>
            <a:r>
              <a:rPr lang="en-US" sz="1600" dirty="0"/>
              <a:t>. This may be helpful if you want to show a chart at the same time as the </a:t>
            </a:r>
            <a:r>
              <a:rPr lang="en-US" sz="1600" dirty="0" err="1"/>
              <a:t>Esti</a:t>
            </a:r>
            <a:r>
              <a:rPr lang="en-US" sz="1600" dirty="0"/>
              <a:t>-Mystery.  The chart (on slides 8-13) will appear on the screen so that you can write on it.  You can simply write on your whiteboard , use a digital pen, or use the chart in may other ways.</a:t>
            </a:r>
          </a:p>
          <a:p>
            <a:pPr algn="l"/>
            <a:endParaRPr lang="en-US" sz="2400" b="1" dirty="0"/>
          </a:p>
          <a:p>
            <a:pPr algn="l"/>
            <a:r>
              <a:rPr lang="en-US" sz="2000" b="1" dirty="0"/>
              <a:t>“I need a step-by-step animated chart that eliminates numbers after every clue.”</a:t>
            </a:r>
          </a:p>
          <a:p>
            <a:pPr algn="l"/>
            <a:endParaRPr lang="en-US" sz="2000" b="1" dirty="0"/>
          </a:p>
          <a:p>
            <a:pPr algn="l"/>
            <a:r>
              <a:rPr lang="en-US" sz="1600" b="1" i="1" dirty="0"/>
              <a:t>Use slides 14-19 if you want to see numbers disappear from the chart after every clue.  </a:t>
            </a:r>
            <a:r>
              <a:rPr lang="en-US" sz="1600" dirty="0"/>
              <a:t>This may be helpful if you need a chart and don’t have an easy way to write on the chart.  After each clue, you’ll see which numbers are eliminated – and which ones are left.</a:t>
            </a:r>
          </a:p>
        </p:txBody>
      </p:sp>
      <p:sp>
        <p:nvSpPr>
          <p:cNvPr id="2" name="Rectangle 1"/>
          <p:cNvSpPr/>
          <p:nvPr/>
        </p:nvSpPr>
        <p:spPr>
          <a:xfrm>
            <a:off x="5867400" y="76200"/>
            <a:ext cx="3200400" cy="9144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Watch this YouTube video for more information about the charts.</a:t>
            </a:r>
          </a:p>
          <a:p>
            <a:pPr algn="ctr"/>
            <a:r>
              <a:rPr lang="en-US" sz="1600" dirty="0">
                <a:solidFill>
                  <a:schemeClr val="tx1"/>
                </a:solidFill>
                <a:hlinkClick r:id="rId2"/>
              </a:rPr>
              <a:t>https://youtu.be/pzPby1HUSQs</a:t>
            </a:r>
            <a:r>
              <a:rPr lang="en-US" sz="1600" dirty="0">
                <a:solidFill>
                  <a:schemeClr val="tx1"/>
                </a:solidFill>
              </a:rPr>
              <a:t> </a:t>
            </a:r>
          </a:p>
        </p:txBody>
      </p:sp>
    </p:spTree>
    <p:extLst>
      <p:ext uri="{BB962C8B-B14F-4D97-AF65-F5344CB8AC3E}">
        <p14:creationId xmlns:p14="http://schemas.microsoft.com/office/powerpoint/2010/main" val="3219834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06B6D155-22BC-459D-AB16-A046426567F1}"/>
              </a:ext>
            </a:extLst>
          </p:cNvPr>
          <p:cNvPicPr>
            <a:picLocks noChangeAspect="1"/>
          </p:cNvPicPr>
          <p:nvPr/>
        </p:nvPicPr>
        <p:blipFill rotWithShape="1">
          <a:blip r:embed="rId2">
            <a:extLst>
              <a:ext uri="{28A0092B-C50C-407E-A947-70E740481C1C}">
                <a14:useLocalDpi xmlns:a14="http://schemas.microsoft.com/office/drawing/2010/main" val="0"/>
              </a:ext>
            </a:extLst>
          </a:blip>
          <a:srcRect t="9628" r="50487" b="974"/>
          <a:stretch/>
        </p:blipFill>
        <p:spPr>
          <a:xfrm>
            <a:off x="466726" y="0"/>
            <a:ext cx="3657600" cy="49530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#1</a:t>
            </a:r>
          </a:p>
          <a:p>
            <a:pPr algn="ctr"/>
            <a:r>
              <a:rPr lang="en-US" b="1" dirty="0">
                <a:solidFill>
                  <a:schemeClr val="tx1"/>
                </a:solidFill>
              </a:rPr>
              <a:t>The answer is between 20 and 100 </a:t>
            </a:r>
          </a:p>
          <a:p>
            <a:pPr algn="ctr"/>
            <a:r>
              <a:rPr lang="en-US" b="1" dirty="0">
                <a:solidFill>
                  <a:schemeClr val="tx1"/>
                </a:solidFill>
              </a:rPr>
              <a:t>but it does not include the digit 0.</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#2</a:t>
            </a:r>
          </a:p>
          <a:p>
            <a:pPr algn="ctr"/>
            <a:r>
              <a:rPr lang="en-US" b="1" dirty="0">
                <a:solidFill>
                  <a:schemeClr val="tx1"/>
                </a:solidFill>
              </a:rPr>
              <a:t>The answer does not include the digit 2 or the digit 4.</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#3</a:t>
            </a:r>
          </a:p>
          <a:p>
            <a:pPr algn="ctr"/>
            <a:r>
              <a:rPr lang="en-US" b="1" dirty="0">
                <a:solidFill>
                  <a:schemeClr val="tx1"/>
                </a:solidFill>
              </a:rPr>
              <a:t>The answer includes the digit 6.</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#4</a:t>
            </a:r>
          </a:p>
          <a:p>
            <a:pPr algn="ctr"/>
            <a:r>
              <a:rPr lang="en-US" b="1" dirty="0">
                <a:solidFill>
                  <a:schemeClr val="tx1"/>
                </a:solidFill>
              </a:rPr>
              <a:t>The answer does not include any of these digits:  3, 5, 7, or 8.</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#5</a:t>
            </a:r>
          </a:p>
          <a:p>
            <a:pPr algn="ctr"/>
            <a:r>
              <a:rPr lang="en-US" b="1" dirty="0">
                <a:solidFill>
                  <a:schemeClr val="tx1"/>
                </a:solidFill>
              </a:rPr>
              <a:t>Double 33 and eliminate that number.</a:t>
            </a:r>
          </a:p>
          <a:p>
            <a:pPr algn="ctr"/>
            <a:r>
              <a:rPr lang="en-US" b="1" dirty="0">
                <a:solidFill>
                  <a:schemeClr val="tx1"/>
                </a:solidFill>
              </a:rPr>
              <a:t>Triple 23 and eliminate that number.  </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2" name="Table 1">
            <a:extLst>
              <a:ext uri="{FF2B5EF4-FFF2-40B4-BE49-F238E27FC236}">
                <a16:creationId xmlns:a16="http://schemas.microsoft.com/office/drawing/2014/main" id="{3FB8FC52-768A-49F2-94B0-1067DA55A89B}"/>
              </a:ext>
            </a:extLst>
          </p:cNvPr>
          <p:cNvGraphicFramePr>
            <a:graphicFrameLocks noGrp="1"/>
          </p:cNvGraphicFramePr>
          <p:nvPr>
            <p:extLst>
              <p:ext uri="{D42A27DB-BD31-4B8C-83A1-F6EECF244321}">
                <p14:modId xmlns:p14="http://schemas.microsoft.com/office/powerpoint/2010/main" val="1946797935"/>
              </p:ext>
            </p:extLst>
          </p:nvPr>
        </p:nvGraphicFramePr>
        <p:xfrm>
          <a:off x="183406" y="4495800"/>
          <a:ext cx="4419600" cy="2052128"/>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748670642"/>
                    </a:ext>
                  </a:extLst>
                </a:gridCol>
                <a:gridCol w="441960">
                  <a:extLst>
                    <a:ext uri="{9D8B030D-6E8A-4147-A177-3AD203B41FA5}">
                      <a16:colId xmlns:a16="http://schemas.microsoft.com/office/drawing/2014/main" val="2023391700"/>
                    </a:ext>
                  </a:extLst>
                </a:gridCol>
                <a:gridCol w="441960">
                  <a:extLst>
                    <a:ext uri="{9D8B030D-6E8A-4147-A177-3AD203B41FA5}">
                      <a16:colId xmlns:a16="http://schemas.microsoft.com/office/drawing/2014/main" val="498296955"/>
                    </a:ext>
                  </a:extLst>
                </a:gridCol>
                <a:gridCol w="441960">
                  <a:extLst>
                    <a:ext uri="{9D8B030D-6E8A-4147-A177-3AD203B41FA5}">
                      <a16:colId xmlns:a16="http://schemas.microsoft.com/office/drawing/2014/main" val="185171169"/>
                    </a:ext>
                  </a:extLst>
                </a:gridCol>
                <a:gridCol w="441960">
                  <a:extLst>
                    <a:ext uri="{9D8B030D-6E8A-4147-A177-3AD203B41FA5}">
                      <a16:colId xmlns:a16="http://schemas.microsoft.com/office/drawing/2014/main" val="273021481"/>
                    </a:ext>
                  </a:extLst>
                </a:gridCol>
                <a:gridCol w="441960">
                  <a:extLst>
                    <a:ext uri="{9D8B030D-6E8A-4147-A177-3AD203B41FA5}">
                      <a16:colId xmlns:a16="http://schemas.microsoft.com/office/drawing/2014/main" val="3452813441"/>
                    </a:ext>
                  </a:extLst>
                </a:gridCol>
                <a:gridCol w="441960">
                  <a:extLst>
                    <a:ext uri="{9D8B030D-6E8A-4147-A177-3AD203B41FA5}">
                      <a16:colId xmlns:a16="http://schemas.microsoft.com/office/drawing/2014/main" val="3489973203"/>
                    </a:ext>
                  </a:extLst>
                </a:gridCol>
                <a:gridCol w="441960">
                  <a:extLst>
                    <a:ext uri="{9D8B030D-6E8A-4147-A177-3AD203B41FA5}">
                      <a16:colId xmlns:a16="http://schemas.microsoft.com/office/drawing/2014/main" val="1201867415"/>
                    </a:ext>
                  </a:extLst>
                </a:gridCol>
                <a:gridCol w="441960">
                  <a:extLst>
                    <a:ext uri="{9D8B030D-6E8A-4147-A177-3AD203B41FA5}">
                      <a16:colId xmlns:a16="http://schemas.microsoft.com/office/drawing/2014/main" val="1035868131"/>
                    </a:ext>
                  </a:extLst>
                </a:gridCol>
                <a:gridCol w="441960">
                  <a:extLst>
                    <a:ext uri="{9D8B030D-6E8A-4147-A177-3AD203B41FA5}">
                      <a16:colId xmlns:a16="http://schemas.microsoft.com/office/drawing/2014/main" val="3650344786"/>
                    </a:ext>
                  </a:extLst>
                </a:gridCol>
              </a:tblGrid>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94219209"/>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30185801"/>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63402726"/>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31521648"/>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47683493"/>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2924292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9483691"/>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38630636"/>
                  </a:ext>
                </a:extLst>
              </a:tr>
            </a:tbl>
          </a:graphicData>
        </a:graphic>
      </p:graphicFrame>
    </p:spTree>
    <p:extLst>
      <p:ext uri="{BB962C8B-B14F-4D97-AF65-F5344CB8AC3E}">
        <p14:creationId xmlns:p14="http://schemas.microsoft.com/office/powerpoint/2010/main" val="1754136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fade">
                                      <p:cBhvr>
                                        <p:cTn id="34" dur="500"/>
                                        <p:tgtEl>
                                          <p:spTgt spid="2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500"/>
                                        <p:tgtEl>
                                          <p:spTgt spid="30"/>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fade">
                                      <p:cBhvr>
                                        <p:cTn id="44" dur="500"/>
                                        <p:tgtEl>
                                          <p:spTgt spid="31"/>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fade">
                                      <p:cBhvr>
                                        <p:cTn id="49"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F200F8F-9BDA-4EE1-84EA-114C0E43062C}"/>
              </a:ext>
            </a:extLst>
          </p:cNvPr>
          <p:cNvPicPr>
            <a:picLocks noChangeAspect="1"/>
          </p:cNvPicPr>
          <p:nvPr/>
        </p:nvPicPr>
        <p:blipFill rotWithShape="1">
          <a:blip r:embed="rId2">
            <a:extLst>
              <a:ext uri="{28A0092B-C50C-407E-A947-70E740481C1C}">
                <a14:useLocalDpi xmlns:a14="http://schemas.microsoft.com/office/drawing/2010/main" val="0"/>
              </a:ext>
            </a:extLst>
          </a:blip>
          <a:srcRect r="50487" b="974"/>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177016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5B70AC6E-1C91-4844-B2AE-CF23B4F5A90C}"/>
              </a:ext>
            </a:extLst>
          </p:cNvPr>
          <p:cNvPicPr>
            <a:picLocks noChangeAspect="1"/>
          </p:cNvPicPr>
          <p:nvPr/>
        </p:nvPicPr>
        <p:blipFill rotWithShape="1">
          <a:blip r:embed="rId2">
            <a:extLst>
              <a:ext uri="{28A0092B-C50C-407E-A947-70E740481C1C}">
                <a14:useLocalDpi xmlns:a14="http://schemas.microsoft.com/office/drawing/2010/main" val="0"/>
              </a:ext>
            </a:extLst>
          </a:blip>
          <a:srcRect r="50487" b="974"/>
          <a:stretch/>
        </p:blipFill>
        <p:spPr>
          <a:xfrm>
            <a:off x="0" y="0"/>
            <a:ext cx="4572000" cy="6858000"/>
          </a:xfrm>
          <a:prstGeom prst="rect">
            <a:avLst/>
          </a:prstGeom>
        </p:spPr>
      </p:pic>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61 beads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02625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Day </a:t>
            </a:r>
          </a:p>
          <a:p>
            <a:pPr algn="ctr"/>
            <a:r>
              <a:rPr lang="en-US" sz="1100" b="1" dirty="0">
                <a:hlinkClick r:id="" action="ppaction://noaction"/>
              </a:rPr>
              <a:t>for the Rest 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20558536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“The Digit Eliminator”</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243156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4E8D4599-22CE-4350-BFE5-14C9C53DA3A8}"/>
              </a:ext>
            </a:extLst>
          </p:cNvPr>
          <p:cNvPicPr>
            <a:picLocks noChangeAspect="1"/>
          </p:cNvPicPr>
          <p:nvPr/>
        </p:nvPicPr>
        <p:blipFill rotWithShape="1">
          <a:blip r:embed="rId2">
            <a:extLst>
              <a:ext uri="{28A0092B-C50C-407E-A947-70E740481C1C}">
                <a14:useLocalDpi xmlns:a14="http://schemas.microsoft.com/office/drawing/2010/main" val="0"/>
              </a:ext>
            </a:extLst>
          </a:blip>
          <a:srcRect r="50487" b="974"/>
          <a:stretch/>
        </p:blipFill>
        <p:spPr>
          <a:xfrm>
            <a:off x="0"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beads </a:t>
            </a:r>
          </a:p>
          <a:p>
            <a:pPr algn="ctr"/>
            <a:r>
              <a:rPr lang="en-US" sz="2000" b="1" dirty="0">
                <a:solidFill>
                  <a:schemeClr val="tx1"/>
                </a:solidFill>
              </a:rPr>
              <a:t>are in the capsule?</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40507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3" name="Picture 32">
            <a:extLst>
              <a:ext uri="{FF2B5EF4-FFF2-40B4-BE49-F238E27FC236}">
                <a16:creationId xmlns:a16="http://schemas.microsoft.com/office/drawing/2014/main" id="{0A42CE12-CFDF-46C3-A2F5-F17986B897BD}"/>
              </a:ext>
            </a:extLst>
          </p:cNvPr>
          <p:cNvPicPr>
            <a:picLocks noChangeAspect="1"/>
          </p:cNvPicPr>
          <p:nvPr/>
        </p:nvPicPr>
        <p:blipFill rotWithShape="1">
          <a:blip r:embed="rId2">
            <a:extLst>
              <a:ext uri="{28A0092B-C50C-407E-A947-70E740481C1C}">
                <a14:useLocalDpi xmlns:a14="http://schemas.microsoft.com/office/drawing/2010/main" val="0"/>
              </a:ext>
            </a:extLst>
          </a:blip>
          <a:srcRect t="9628" r="50487" b="974"/>
          <a:stretch/>
        </p:blipFill>
        <p:spPr>
          <a:xfrm>
            <a:off x="466726" y="0"/>
            <a:ext cx="3657600" cy="4953000"/>
          </a:xfrm>
          <a:prstGeom prst="rect">
            <a:avLst/>
          </a:prstGeom>
        </p:spPr>
      </p:pic>
      <p:graphicFrame>
        <p:nvGraphicFramePr>
          <p:cNvPr id="2" name="Table 1">
            <a:extLst>
              <a:ext uri="{FF2B5EF4-FFF2-40B4-BE49-F238E27FC236}">
                <a16:creationId xmlns:a16="http://schemas.microsoft.com/office/drawing/2014/main" id="{3FB8FC52-768A-49F2-94B0-1067DA55A89B}"/>
              </a:ext>
            </a:extLst>
          </p:cNvPr>
          <p:cNvGraphicFramePr>
            <a:graphicFrameLocks noGrp="1"/>
          </p:cNvGraphicFramePr>
          <p:nvPr>
            <p:extLst>
              <p:ext uri="{D42A27DB-BD31-4B8C-83A1-F6EECF244321}">
                <p14:modId xmlns:p14="http://schemas.microsoft.com/office/powerpoint/2010/main" val="3647621606"/>
              </p:ext>
            </p:extLst>
          </p:nvPr>
        </p:nvGraphicFramePr>
        <p:xfrm>
          <a:off x="152400" y="4495800"/>
          <a:ext cx="4419600" cy="2052128"/>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748670642"/>
                    </a:ext>
                  </a:extLst>
                </a:gridCol>
                <a:gridCol w="441960">
                  <a:extLst>
                    <a:ext uri="{9D8B030D-6E8A-4147-A177-3AD203B41FA5}">
                      <a16:colId xmlns:a16="http://schemas.microsoft.com/office/drawing/2014/main" val="2023391700"/>
                    </a:ext>
                  </a:extLst>
                </a:gridCol>
                <a:gridCol w="441960">
                  <a:extLst>
                    <a:ext uri="{9D8B030D-6E8A-4147-A177-3AD203B41FA5}">
                      <a16:colId xmlns:a16="http://schemas.microsoft.com/office/drawing/2014/main" val="498296955"/>
                    </a:ext>
                  </a:extLst>
                </a:gridCol>
                <a:gridCol w="441960">
                  <a:extLst>
                    <a:ext uri="{9D8B030D-6E8A-4147-A177-3AD203B41FA5}">
                      <a16:colId xmlns:a16="http://schemas.microsoft.com/office/drawing/2014/main" val="185171169"/>
                    </a:ext>
                  </a:extLst>
                </a:gridCol>
                <a:gridCol w="441960">
                  <a:extLst>
                    <a:ext uri="{9D8B030D-6E8A-4147-A177-3AD203B41FA5}">
                      <a16:colId xmlns:a16="http://schemas.microsoft.com/office/drawing/2014/main" val="273021481"/>
                    </a:ext>
                  </a:extLst>
                </a:gridCol>
                <a:gridCol w="441960">
                  <a:extLst>
                    <a:ext uri="{9D8B030D-6E8A-4147-A177-3AD203B41FA5}">
                      <a16:colId xmlns:a16="http://schemas.microsoft.com/office/drawing/2014/main" val="3452813441"/>
                    </a:ext>
                  </a:extLst>
                </a:gridCol>
                <a:gridCol w="441960">
                  <a:extLst>
                    <a:ext uri="{9D8B030D-6E8A-4147-A177-3AD203B41FA5}">
                      <a16:colId xmlns:a16="http://schemas.microsoft.com/office/drawing/2014/main" val="3489973203"/>
                    </a:ext>
                  </a:extLst>
                </a:gridCol>
                <a:gridCol w="441960">
                  <a:extLst>
                    <a:ext uri="{9D8B030D-6E8A-4147-A177-3AD203B41FA5}">
                      <a16:colId xmlns:a16="http://schemas.microsoft.com/office/drawing/2014/main" val="1201867415"/>
                    </a:ext>
                  </a:extLst>
                </a:gridCol>
                <a:gridCol w="441960">
                  <a:extLst>
                    <a:ext uri="{9D8B030D-6E8A-4147-A177-3AD203B41FA5}">
                      <a16:colId xmlns:a16="http://schemas.microsoft.com/office/drawing/2014/main" val="1035868131"/>
                    </a:ext>
                  </a:extLst>
                </a:gridCol>
                <a:gridCol w="441960">
                  <a:extLst>
                    <a:ext uri="{9D8B030D-6E8A-4147-A177-3AD203B41FA5}">
                      <a16:colId xmlns:a16="http://schemas.microsoft.com/office/drawing/2014/main" val="3650344786"/>
                    </a:ext>
                  </a:extLst>
                </a:gridCol>
              </a:tblGrid>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94219209"/>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30185801"/>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63402726"/>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31521648"/>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47683493"/>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2924292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9483691"/>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38630636"/>
                  </a:ext>
                </a:extLst>
              </a:tr>
            </a:tbl>
          </a:graphicData>
        </a:graphic>
      </p:graphicFrame>
      <p:graphicFrame>
        <p:nvGraphicFramePr>
          <p:cNvPr id="18" name="Table 17">
            <a:extLst>
              <a:ext uri="{FF2B5EF4-FFF2-40B4-BE49-F238E27FC236}">
                <a16:creationId xmlns:a16="http://schemas.microsoft.com/office/drawing/2014/main" id="{7DEA439F-EDD3-4B03-A4A1-98671A1F75B7}"/>
              </a:ext>
            </a:extLst>
          </p:cNvPr>
          <p:cNvGraphicFramePr>
            <a:graphicFrameLocks noGrp="1"/>
          </p:cNvGraphicFramePr>
          <p:nvPr>
            <p:extLst>
              <p:ext uri="{D42A27DB-BD31-4B8C-83A1-F6EECF244321}">
                <p14:modId xmlns:p14="http://schemas.microsoft.com/office/powerpoint/2010/main" val="1408628594"/>
              </p:ext>
            </p:extLst>
          </p:nvPr>
        </p:nvGraphicFramePr>
        <p:xfrm>
          <a:off x="152400" y="4495800"/>
          <a:ext cx="4419600" cy="2052128"/>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748670642"/>
                    </a:ext>
                  </a:extLst>
                </a:gridCol>
                <a:gridCol w="441960">
                  <a:extLst>
                    <a:ext uri="{9D8B030D-6E8A-4147-A177-3AD203B41FA5}">
                      <a16:colId xmlns:a16="http://schemas.microsoft.com/office/drawing/2014/main" val="2023391700"/>
                    </a:ext>
                  </a:extLst>
                </a:gridCol>
                <a:gridCol w="441960">
                  <a:extLst>
                    <a:ext uri="{9D8B030D-6E8A-4147-A177-3AD203B41FA5}">
                      <a16:colId xmlns:a16="http://schemas.microsoft.com/office/drawing/2014/main" val="498296955"/>
                    </a:ext>
                  </a:extLst>
                </a:gridCol>
                <a:gridCol w="441960">
                  <a:extLst>
                    <a:ext uri="{9D8B030D-6E8A-4147-A177-3AD203B41FA5}">
                      <a16:colId xmlns:a16="http://schemas.microsoft.com/office/drawing/2014/main" val="185171169"/>
                    </a:ext>
                  </a:extLst>
                </a:gridCol>
                <a:gridCol w="441960">
                  <a:extLst>
                    <a:ext uri="{9D8B030D-6E8A-4147-A177-3AD203B41FA5}">
                      <a16:colId xmlns:a16="http://schemas.microsoft.com/office/drawing/2014/main" val="273021481"/>
                    </a:ext>
                  </a:extLst>
                </a:gridCol>
                <a:gridCol w="441960">
                  <a:extLst>
                    <a:ext uri="{9D8B030D-6E8A-4147-A177-3AD203B41FA5}">
                      <a16:colId xmlns:a16="http://schemas.microsoft.com/office/drawing/2014/main" val="3452813441"/>
                    </a:ext>
                  </a:extLst>
                </a:gridCol>
                <a:gridCol w="441960">
                  <a:extLst>
                    <a:ext uri="{9D8B030D-6E8A-4147-A177-3AD203B41FA5}">
                      <a16:colId xmlns:a16="http://schemas.microsoft.com/office/drawing/2014/main" val="3489973203"/>
                    </a:ext>
                  </a:extLst>
                </a:gridCol>
                <a:gridCol w="441960">
                  <a:extLst>
                    <a:ext uri="{9D8B030D-6E8A-4147-A177-3AD203B41FA5}">
                      <a16:colId xmlns:a16="http://schemas.microsoft.com/office/drawing/2014/main" val="1201867415"/>
                    </a:ext>
                  </a:extLst>
                </a:gridCol>
                <a:gridCol w="441960">
                  <a:extLst>
                    <a:ext uri="{9D8B030D-6E8A-4147-A177-3AD203B41FA5}">
                      <a16:colId xmlns:a16="http://schemas.microsoft.com/office/drawing/2014/main" val="1035868131"/>
                    </a:ext>
                  </a:extLst>
                </a:gridCol>
                <a:gridCol w="441960">
                  <a:extLst>
                    <a:ext uri="{9D8B030D-6E8A-4147-A177-3AD203B41FA5}">
                      <a16:colId xmlns:a16="http://schemas.microsoft.com/office/drawing/2014/main" val="3650344786"/>
                    </a:ext>
                  </a:extLst>
                </a:gridCol>
              </a:tblGrid>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994219209"/>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630185801"/>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763402726"/>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4231521648"/>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847683493"/>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42924292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69483691"/>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638630636"/>
                  </a:ext>
                </a:extLst>
              </a:tr>
            </a:tbl>
          </a:graphicData>
        </a:graphic>
      </p:graphicFrame>
      <p:graphicFrame>
        <p:nvGraphicFramePr>
          <p:cNvPr id="20" name="Table 19">
            <a:extLst>
              <a:ext uri="{FF2B5EF4-FFF2-40B4-BE49-F238E27FC236}">
                <a16:creationId xmlns:a16="http://schemas.microsoft.com/office/drawing/2014/main" id="{647537C8-3E84-431A-82F8-A8FB14085CED}"/>
              </a:ext>
            </a:extLst>
          </p:cNvPr>
          <p:cNvGraphicFramePr>
            <a:graphicFrameLocks noGrp="1"/>
          </p:cNvGraphicFramePr>
          <p:nvPr>
            <p:extLst>
              <p:ext uri="{D42A27DB-BD31-4B8C-83A1-F6EECF244321}">
                <p14:modId xmlns:p14="http://schemas.microsoft.com/office/powerpoint/2010/main" val="1289968494"/>
              </p:ext>
            </p:extLst>
          </p:nvPr>
        </p:nvGraphicFramePr>
        <p:xfrm>
          <a:off x="152400" y="4495800"/>
          <a:ext cx="4419600" cy="2052128"/>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748670642"/>
                    </a:ext>
                  </a:extLst>
                </a:gridCol>
                <a:gridCol w="441960">
                  <a:extLst>
                    <a:ext uri="{9D8B030D-6E8A-4147-A177-3AD203B41FA5}">
                      <a16:colId xmlns:a16="http://schemas.microsoft.com/office/drawing/2014/main" val="2023391700"/>
                    </a:ext>
                  </a:extLst>
                </a:gridCol>
                <a:gridCol w="441960">
                  <a:extLst>
                    <a:ext uri="{9D8B030D-6E8A-4147-A177-3AD203B41FA5}">
                      <a16:colId xmlns:a16="http://schemas.microsoft.com/office/drawing/2014/main" val="498296955"/>
                    </a:ext>
                  </a:extLst>
                </a:gridCol>
                <a:gridCol w="441960">
                  <a:extLst>
                    <a:ext uri="{9D8B030D-6E8A-4147-A177-3AD203B41FA5}">
                      <a16:colId xmlns:a16="http://schemas.microsoft.com/office/drawing/2014/main" val="185171169"/>
                    </a:ext>
                  </a:extLst>
                </a:gridCol>
                <a:gridCol w="441960">
                  <a:extLst>
                    <a:ext uri="{9D8B030D-6E8A-4147-A177-3AD203B41FA5}">
                      <a16:colId xmlns:a16="http://schemas.microsoft.com/office/drawing/2014/main" val="273021481"/>
                    </a:ext>
                  </a:extLst>
                </a:gridCol>
                <a:gridCol w="441960">
                  <a:extLst>
                    <a:ext uri="{9D8B030D-6E8A-4147-A177-3AD203B41FA5}">
                      <a16:colId xmlns:a16="http://schemas.microsoft.com/office/drawing/2014/main" val="3452813441"/>
                    </a:ext>
                  </a:extLst>
                </a:gridCol>
                <a:gridCol w="441960">
                  <a:extLst>
                    <a:ext uri="{9D8B030D-6E8A-4147-A177-3AD203B41FA5}">
                      <a16:colId xmlns:a16="http://schemas.microsoft.com/office/drawing/2014/main" val="3489973203"/>
                    </a:ext>
                  </a:extLst>
                </a:gridCol>
                <a:gridCol w="441960">
                  <a:extLst>
                    <a:ext uri="{9D8B030D-6E8A-4147-A177-3AD203B41FA5}">
                      <a16:colId xmlns:a16="http://schemas.microsoft.com/office/drawing/2014/main" val="1201867415"/>
                    </a:ext>
                  </a:extLst>
                </a:gridCol>
                <a:gridCol w="441960">
                  <a:extLst>
                    <a:ext uri="{9D8B030D-6E8A-4147-A177-3AD203B41FA5}">
                      <a16:colId xmlns:a16="http://schemas.microsoft.com/office/drawing/2014/main" val="1035868131"/>
                    </a:ext>
                  </a:extLst>
                </a:gridCol>
                <a:gridCol w="441960">
                  <a:extLst>
                    <a:ext uri="{9D8B030D-6E8A-4147-A177-3AD203B41FA5}">
                      <a16:colId xmlns:a16="http://schemas.microsoft.com/office/drawing/2014/main" val="3650344786"/>
                    </a:ext>
                  </a:extLst>
                </a:gridCol>
              </a:tblGrid>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994219209"/>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630185801"/>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763402726"/>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4231521648"/>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847683493"/>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42924292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69483691"/>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638630636"/>
                  </a:ext>
                </a:extLst>
              </a:tr>
            </a:tbl>
          </a:graphicData>
        </a:graphic>
      </p:graphicFrame>
      <p:graphicFrame>
        <p:nvGraphicFramePr>
          <p:cNvPr id="22" name="Table 21">
            <a:extLst>
              <a:ext uri="{FF2B5EF4-FFF2-40B4-BE49-F238E27FC236}">
                <a16:creationId xmlns:a16="http://schemas.microsoft.com/office/drawing/2014/main" id="{A735DF92-5B27-4E5F-A6A3-3B9F8150C2A6}"/>
              </a:ext>
            </a:extLst>
          </p:cNvPr>
          <p:cNvGraphicFramePr>
            <a:graphicFrameLocks noGrp="1"/>
          </p:cNvGraphicFramePr>
          <p:nvPr>
            <p:extLst>
              <p:ext uri="{D42A27DB-BD31-4B8C-83A1-F6EECF244321}">
                <p14:modId xmlns:p14="http://schemas.microsoft.com/office/powerpoint/2010/main" val="4092036654"/>
              </p:ext>
            </p:extLst>
          </p:nvPr>
        </p:nvGraphicFramePr>
        <p:xfrm>
          <a:off x="152400" y="4495800"/>
          <a:ext cx="4419600" cy="2052128"/>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748670642"/>
                    </a:ext>
                  </a:extLst>
                </a:gridCol>
                <a:gridCol w="441960">
                  <a:extLst>
                    <a:ext uri="{9D8B030D-6E8A-4147-A177-3AD203B41FA5}">
                      <a16:colId xmlns:a16="http://schemas.microsoft.com/office/drawing/2014/main" val="2023391700"/>
                    </a:ext>
                  </a:extLst>
                </a:gridCol>
                <a:gridCol w="441960">
                  <a:extLst>
                    <a:ext uri="{9D8B030D-6E8A-4147-A177-3AD203B41FA5}">
                      <a16:colId xmlns:a16="http://schemas.microsoft.com/office/drawing/2014/main" val="498296955"/>
                    </a:ext>
                  </a:extLst>
                </a:gridCol>
                <a:gridCol w="441960">
                  <a:extLst>
                    <a:ext uri="{9D8B030D-6E8A-4147-A177-3AD203B41FA5}">
                      <a16:colId xmlns:a16="http://schemas.microsoft.com/office/drawing/2014/main" val="185171169"/>
                    </a:ext>
                  </a:extLst>
                </a:gridCol>
                <a:gridCol w="441960">
                  <a:extLst>
                    <a:ext uri="{9D8B030D-6E8A-4147-A177-3AD203B41FA5}">
                      <a16:colId xmlns:a16="http://schemas.microsoft.com/office/drawing/2014/main" val="273021481"/>
                    </a:ext>
                  </a:extLst>
                </a:gridCol>
                <a:gridCol w="441960">
                  <a:extLst>
                    <a:ext uri="{9D8B030D-6E8A-4147-A177-3AD203B41FA5}">
                      <a16:colId xmlns:a16="http://schemas.microsoft.com/office/drawing/2014/main" val="3452813441"/>
                    </a:ext>
                  </a:extLst>
                </a:gridCol>
                <a:gridCol w="441960">
                  <a:extLst>
                    <a:ext uri="{9D8B030D-6E8A-4147-A177-3AD203B41FA5}">
                      <a16:colId xmlns:a16="http://schemas.microsoft.com/office/drawing/2014/main" val="3489973203"/>
                    </a:ext>
                  </a:extLst>
                </a:gridCol>
                <a:gridCol w="441960">
                  <a:extLst>
                    <a:ext uri="{9D8B030D-6E8A-4147-A177-3AD203B41FA5}">
                      <a16:colId xmlns:a16="http://schemas.microsoft.com/office/drawing/2014/main" val="1201867415"/>
                    </a:ext>
                  </a:extLst>
                </a:gridCol>
                <a:gridCol w="441960">
                  <a:extLst>
                    <a:ext uri="{9D8B030D-6E8A-4147-A177-3AD203B41FA5}">
                      <a16:colId xmlns:a16="http://schemas.microsoft.com/office/drawing/2014/main" val="1035868131"/>
                    </a:ext>
                  </a:extLst>
                </a:gridCol>
                <a:gridCol w="441960">
                  <a:extLst>
                    <a:ext uri="{9D8B030D-6E8A-4147-A177-3AD203B41FA5}">
                      <a16:colId xmlns:a16="http://schemas.microsoft.com/office/drawing/2014/main" val="3650344786"/>
                    </a:ext>
                  </a:extLst>
                </a:gridCol>
              </a:tblGrid>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994219209"/>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630185801"/>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763402726"/>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4231521648"/>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847683493"/>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42924292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69483691"/>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638630636"/>
                  </a:ext>
                </a:extLst>
              </a:tr>
            </a:tbl>
          </a:graphicData>
        </a:graphic>
      </p:graphicFrame>
      <p:graphicFrame>
        <p:nvGraphicFramePr>
          <p:cNvPr id="23" name="Table 22">
            <a:extLst>
              <a:ext uri="{FF2B5EF4-FFF2-40B4-BE49-F238E27FC236}">
                <a16:creationId xmlns:a16="http://schemas.microsoft.com/office/drawing/2014/main" id="{BB4150E0-DFC7-4158-BB1B-7B5FF12F9FF9}"/>
              </a:ext>
            </a:extLst>
          </p:cNvPr>
          <p:cNvGraphicFramePr>
            <a:graphicFrameLocks noGrp="1"/>
          </p:cNvGraphicFramePr>
          <p:nvPr>
            <p:extLst>
              <p:ext uri="{D42A27DB-BD31-4B8C-83A1-F6EECF244321}">
                <p14:modId xmlns:p14="http://schemas.microsoft.com/office/powerpoint/2010/main" val="3392671912"/>
              </p:ext>
            </p:extLst>
          </p:nvPr>
        </p:nvGraphicFramePr>
        <p:xfrm>
          <a:off x="152400" y="4495800"/>
          <a:ext cx="4419600" cy="2052128"/>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748670642"/>
                    </a:ext>
                  </a:extLst>
                </a:gridCol>
                <a:gridCol w="441960">
                  <a:extLst>
                    <a:ext uri="{9D8B030D-6E8A-4147-A177-3AD203B41FA5}">
                      <a16:colId xmlns:a16="http://schemas.microsoft.com/office/drawing/2014/main" val="2023391700"/>
                    </a:ext>
                  </a:extLst>
                </a:gridCol>
                <a:gridCol w="441960">
                  <a:extLst>
                    <a:ext uri="{9D8B030D-6E8A-4147-A177-3AD203B41FA5}">
                      <a16:colId xmlns:a16="http://schemas.microsoft.com/office/drawing/2014/main" val="498296955"/>
                    </a:ext>
                  </a:extLst>
                </a:gridCol>
                <a:gridCol w="441960">
                  <a:extLst>
                    <a:ext uri="{9D8B030D-6E8A-4147-A177-3AD203B41FA5}">
                      <a16:colId xmlns:a16="http://schemas.microsoft.com/office/drawing/2014/main" val="185171169"/>
                    </a:ext>
                  </a:extLst>
                </a:gridCol>
                <a:gridCol w="441960">
                  <a:extLst>
                    <a:ext uri="{9D8B030D-6E8A-4147-A177-3AD203B41FA5}">
                      <a16:colId xmlns:a16="http://schemas.microsoft.com/office/drawing/2014/main" val="273021481"/>
                    </a:ext>
                  </a:extLst>
                </a:gridCol>
                <a:gridCol w="441960">
                  <a:extLst>
                    <a:ext uri="{9D8B030D-6E8A-4147-A177-3AD203B41FA5}">
                      <a16:colId xmlns:a16="http://schemas.microsoft.com/office/drawing/2014/main" val="3452813441"/>
                    </a:ext>
                  </a:extLst>
                </a:gridCol>
                <a:gridCol w="441960">
                  <a:extLst>
                    <a:ext uri="{9D8B030D-6E8A-4147-A177-3AD203B41FA5}">
                      <a16:colId xmlns:a16="http://schemas.microsoft.com/office/drawing/2014/main" val="3489973203"/>
                    </a:ext>
                  </a:extLst>
                </a:gridCol>
                <a:gridCol w="441960">
                  <a:extLst>
                    <a:ext uri="{9D8B030D-6E8A-4147-A177-3AD203B41FA5}">
                      <a16:colId xmlns:a16="http://schemas.microsoft.com/office/drawing/2014/main" val="1201867415"/>
                    </a:ext>
                  </a:extLst>
                </a:gridCol>
                <a:gridCol w="441960">
                  <a:extLst>
                    <a:ext uri="{9D8B030D-6E8A-4147-A177-3AD203B41FA5}">
                      <a16:colId xmlns:a16="http://schemas.microsoft.com/office/drawing/2014/main" val="1035868131"/>
                    </a:ext>
                  </a:extLst>
                </a:gridCol>
                <a:gridCol w="441960">
                  <a:extLst>
                    <a:ext uri="{9D8B030D-6E8A-4147-A177-3AD203B41FA5}">
                      <a16:colId xmlns:a16="http://schemas.microsoft.com/office/drawing/2014/main" val="3650344786"/>
                    </a:ext>
                  </a:extLst>
                </a:gridCol>
              </a:tblGrid>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994219209"/>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630185801"/>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763402726"/>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4231521648"/>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847683493"/>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42924292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69483691"/>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638630636"/>
                  </a:ext>
                </a:extLst>
              </a:tr>
            </a:tbl>
          </a:graphicData>
        </a:graphic>
      </p:graphicFrame>
      <p:graphicFrame>
        <p:nvGraphicFramePr>
          <p:cNvPr id="24" name="Table 23">
            <a:extLst>
              <a:ext uri="{FF2B5EF4-FFF2-40B4-BE49-F238E27FC236}">
                <a16:creationId xmlns:a16="http://schemas.microsoft.com/office/drawing/2014/main" id="{51FF7DBF-80D5-4C51-9496-11B2619D6CE9}"/>
              </a:ext>
            </a:extLst>
          </p:cNvPr>
          <p:cNvGraphicFramePr>
            <a:graphicFrameLocks noGrp="1"/>
          </p:cNvGraphicFramePr>
          <p:nvPr>
            <p:extLst>
              <p:ext uri="{D42A27DB-BD31-4B8C-83A1-F6EECF244321}">
                <p14:modId xmlns:p14="http://schemas.microsoft.com/office/powerpoint/2010/main" val="2731912115"/>
              </p:ext>
            </p:extLst>
          </p:nvPr>
        </p:nvGraphicFramePr>
        <p:xfrm>
          <a:off x="152400" y="4495800"/>
          <a:ext cx="4419600" cy="2052128"/>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748670642"/>
                    </a:ext>
                  </a:extLst>
                </a:gridCol>
                <a:gridCol w="441960">
                  <a:extLst>
                    <a:ext uri="{9D8B030D-6E8A-4147-A177-3AD203B41FA5}">
                      <a16:colId xmlns:a16="http://schemas.microsoft.com/office/drawing/2014/main" val="2023391700"/>
                    </a:ext>
                  </a:extLst>
                </a:gridCol>
                <a:gridCol w="441960">
                  <a:extLst>
                    <a:ext uri="{9D8B030D-6E8A-4147-A177-3AD203B41FA5}">
                      <a16:colId xmlns:a16="http://schemas.microsoft.com/office/drawing/2014/main" val="498296955"/>
                    </a:ext>
                  </a:extLst>
                </a:gridCol>
                <a:gridCol w="441960">
                  <a:extLst>
                    <a:ext uri="{9D8B030D-6E8A-4147-A177-3AD203B41FA5}">
                      <a16:colId xmlns:a16="http://schemas.microsoft.com/office/drawing/2014/main" val="185171169"/>
                    </a:ext>
                  </a:extLst>
                </a:gridCol>
                <a:gridCol w="441960">
                  <a:extLst>
                    <a:ext uri="{9D8B030D-6E8A-4147-A177-3AD203B41FA5}">
                      <a16:colId xmlns:a16="http://schemas.microsoft.com/office/drawing/2014/main" val="273021481"/>
                    </a:ext>
                  </a:extLst>
                </a:gridCol>
                <a:gridCol w="441960">
                  <a:extLst>
                    <a:ext uri="{9D8B030D-6E8A-4147-A177-3AD203B41FA5}">
                      <a16:colId xmlns:a16="http://schemas.microsoft.com/office/drawing/2014/main" val="3452813441"/>
                    </a:ext>
                  </a:extLst>
                </a:gridCol>
                <a:gridCol w="441960">
                  <a:extLst>
                    <a:ext uri="{9D8B030D-6E8A-4147-A177-3AD203B41FA5}">
                      <a16:colId xmlns:a16="http://schemas.microsoft.com/office/drawing/2014/main" val="3489973203"/>
                    </a:ext>
                  </a:extLst>
                </a:gridCol>
                <a:gridCol w="441960">
                  <a:extLst>
                    <a:ext uri="{9D8B030D-6E8A-4147-A177-3AD203B41FA5}">
                      <a16:colId xmlns:a16="http://schemas.microsoft.com/office/drawing/2014/main" val="1201867415"/>
                    </a:ext>
                  </a:extLst>
                </a:gridCol>
                <a:gridCol w="441960">
                  <a:extLst>
                    <a:ext uri="{9D8B030D-6E8A-4147-A177-3AD203B41FA5}">
                      <a16:colId xmlns:a16="http://schemas.microsoft.com/office/drawing/2014/main" val="1035868131"/>
                    </a:ext>
                  </a:extLst>
                </a:gridCol>
                <a:gridCol w="441960">
                  <a:extLst>
                    <a:ext uri="{9D8B030D-6E8A-4147-A177-3AD203B41FA5}">
                      <a16:colId xmlns:a16="http://schemas.microsoft.com/office/drawing/2014/main" val="3650344786"/>
                    </a:ext>
                  </a:extLst>
                </a:gridCol>
              </a:tblGrid>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994219209"/>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630185801"/>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763402726"/>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4231521648"/>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847683493"/>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42924292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69483691"/>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638630636"/>
                  </a:ext>
                </a:extLst>
              </a:tr>
            </a:tbl>
          </a:graphicData>
        </a:graphic>
      </p:graphicFrame>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#1</a:t>
            </a:r>
          </a:p>
          <a:p>
            <a:pPr algn="ctr"/>
            <a:r>
              <a:rPr lang="en-US" b="1" dirty="0">
                <a:solidFill>
                  <a:schemeClr val="tx1"/>
                </a:solidFill>
              </a:rPr>
              <a:t>The answer is between 20 and 100 </a:t>
            </a:r>
          </a:p>
          <a:p>
            <a:pPr algn="ctr"/>
            <a:r>
              <a:rPr lang="en-US" b="1" dirty="0">
                <a:solidFill>
                  <a:schemeClr val="tx1"/>
                </a:solidFill>
              </a:rPr>
              <a:t>but it does not include the digit 0.</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#2</a:t>
            </a:r>
          </a:p>
          <a:p>
            <a:pPr algn="ctr"/>
            <a:r>
              <a:rPr lang="en-US" b="1" dirty="0">
                <a:solidFill>
                  <a:schemeClr val="tx1"/>
                </a:solidFill>
              </a:rPr>
              <a:t>The answer does not include the digit 2 or the digit 4.</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#3</a:t>
            </a:r>
          </a:p>
          <a:p>
            <a:pPr algn="ctr"/>
            <a:r>
              <a:rPr lang="en-US" b="1" dirty="0">
                <a:solidFill>
                  <a:schemeClr val="tx1"/>
                </a:solidFill>
              </a:rPr>
              <a:t>The answer includes the digit 6.</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#4</a:t>
            </a:r>
          </a:p>
          <a:p>
            <a:pPr algn="ctr"/>
            <a:r>
              <a:rPr lang="en-US" b="1" dirty="0">
                <a:solidFill>
                  <a:schemeClr val="tx1"/>
                </a:solidFill>
              </a:rPr>
              <a:t>The answer does not include any of these digits:  3, 5, 7, or 8.</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#5</a:t>
            </a:r>
          </a:p>
          <a:p>
            <a:pPr algn="ctr"/>
            <a:r>
              <a:rPr lang="en-US" b="1" dirty="0">
                <a:solidFill>
                  <a:schemeClr val="tx1"/>
                </a:solidFill>
              </a:rPr>
              <a:t>Double 33 and eliminate that number.</a:t>
            </a:r>
          </a:p>
          <a:p>
            <a:pPr algn="ctr"/>
            <a:r>
              <a:rPr lang="en-US" b="1" dirty="0">
                <a:solidFill>
                  <a:schemeClr val="tx1"/>
                </a:solidFill>
              </a:rPr>
              <a:t>Triple 23 and eliminate that number.  </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693468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fade">
                                      <p:cBhvr>
                                        <p:cTn id="34" dur="500"/>
                                        <p:tgtEl>
                                          <p:spTgt spid="18"/>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500"/>
                                        <p:tgtEl>
                                          <p:spTgt spid="2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fade">
                                      <p:cBhvr>
                                        <p:cTn id="44" dur="500"/>
                                        <p:tgtEl>
                                          <p:spTgt spid="20"/>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fade">
                                      <p:cBhvr>
                                        <p:cTn id="49" dur="500"/>
                                        <p:tgtEl>
                                          <p:spTgt spid="30"/>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fade">
                                      <p:cBhvr>
                                        <p:cTn id="54" dur="500"/>
                                        <p:tgtEl>
                                          <p:spTgt spid="22"/>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fade">
                                      <p:cBhvr>
                                        <p:cTn id="59" dur="500"/>
                                        <p:tgtEl>
                                          <p:spTgt spid="31"/>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500"/>
                                        <p:tgtEl>
                                          <p:spTgt spid="23"/>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32"/>
                                        </p:tgtEl>
                                        <p:attrNameLst>
                                          <p:attrName>style.visibility</p:attrName>
                                        </p:attrNameLst>
                                      </p:cBhvr>
                                      <p:to>
                                        <p:strVal val="visible"/>
                                      </p:to>
                                    </p:set>
                                    <p:animEffect transition="in" filter="fade">
                                      <p:cBhvr>
                                        <p:cTn id="69" dur="500"/>
                                        <p:tgtEl>
                                          <p:spTgt spid="32"/>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24"/>
                                        </p:tgtEl>
                                        <p:attrNameLst>
                                          <p:attrName>style.visibility</p:attrName>
                                        </p:attrNameLst>
                                      </p:cBhvr>
                                      <p:to>
                                        <p:strVal val="visible"/>
                                      </p:to>
                                    </p:set>
                                    <p:animEffect transition="in" filter="fade">
                                      <p:cBhvr>
                                        <p:cTn id="7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5668437-DFE5-41B0-83F9-D8D028C25DB7}"/>
              </a:ext>
            </a:extLst>
          </p:cNvPr>
          <p:cNvPicPr>
            <a:picLocks noChangeAspect="1"/>
          </p:cNvPicPr>
          <p:nvPr/>
        </p:nvPicPr>
        <p:blipFill rotWithShape="1">
          <a:blip r:embed="rId2">
            <a:extLst>
              <a:ext uri="{28A0092B-C50C-407E-A947-70E740481C1C}">
                <a14:useLocalDpi xmlns:a14="http://schemas.microsoft.com/office/drawing/2010/main" val="0"/>
              </a:ext>
            </a:extLst>
          </a:blip>
          <a:srcRect r="50487" b="974"/>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135900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BC727227-9BC3-4C57-B7BC-7C01F8E31E3C}"/>
              </a:ext>
            </a:extLst>
          </p:cNvPr>
          <p:cNvPicPr>
            <a:picLocks noChangeAspect="1"/>
          </p:cNvPicPr>
          <p:nvPr/>
        </p:nvPicPr>
        <p:blipFill rotWithShape="1">
          <a:blip r:embed="rId2">
            <a:extLst>
              <a:ext uri="{28A0092B-C50C-407E-A947-70E740481C1C}">
                <a14:useLocalDpi xmlns:a14="http://schemas.microsoft.com/office/drawing/2010/main" val="0"/>
              </a:ext>
            </a:extLst>
          </a:blip>
          <a:srcRect r="50487" b="974"/>
          <a:stretch/>
        </p:blipFill>
        <p:spPr>
          <a:xfrm>
            <a:off x="0" y="0"/>
            <a:ext cx="4572000" cy="6858000"/>
          </a:xfrm>
          <a:prstGeom prst="rect">
            <a:avLst/>
          </a:prstGeom>
        </p:spPr>
      </p:pic>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61 beads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567062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Day </a:t>
            </a:r>
          </a:p>
          <a:p>
            <a:pPr algn="ctr"/>
            <a:r>
              <a:rPr lang="en-US" sz="1100" b="1" dirty="0">
                <a:hlinkClick r:id="" action="ppaction://noaction"/>
              </a:rPr>
              <a:t>for the Rest 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3653856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“The Digit Eliminator”</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82118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AEA3B72-1CD5-4AAE-9288-9242B110F4DE}"/>
              </a:ext>
            </a:extLst>
          </p:cNvPr>
          <p:cNvPicPr>
            <a:picLocks noChangeAspect="1"/>
          </p:cNvPicPr>
          <p:nvPr/>
        </p:nvPicPr>
        <p:blipFill rotWithShape="1">
          <a:blip r:embed="rId2">
            <a:extLst>
              <a:ext uri="{28A0092B-C50C-407E-A947-70E740481C1C}">
                <a14:useLocalDpi xmlns:a14="http://schemas.microsoft.com/office/drawing/2010/main" val="0"/>
              </a:ext>
            </a:extLst>
          </a:blip>
          <a:srcRect r="50487" b="974"/>
          <a:stretch/>
        </p:blipFill>
        <p:spPr>
          <a:xfrm>
            <a:off x="0"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beads </a:t>
            </a:r>
          </a:p>
          <a:p>
            <a:pPr algn="ctr"/>
            <a:r>
              <a:rPr lang="en-US" sz="2000" b="1" dirty="0">
                <a:solidFill>
                  <a:schemeClr val="tx1"/>
                </a:solidFill>
              </a:rPr>
              <a:t>are in the capsule?</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115346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086E7FF3-AB9E-401A-807A-15482CE4E9F7}"/>
              </a:ext>
            </a:extLst>
          </p:cNvPr>
          <p:cNvPicPr>
            <a:picLocks noChangeAspect="1"/>
          </p:cNvPicPr>
          <p:nvPr/>
        </p:nvPicPr>
        <p:blipFill rotWithShape="1">
          <a:blip r:embed="rId2">
            <a:extLst>
              <a:ext uri="{28A0092B-C50C-407E-A947-70E740481C1C}">
                <a14:useLocalDpi xmlns:a14="http://schemas.microsoft.com/office/drawing/2010/main" val="0"/>
              </a:ext>
            </a:extLst>
          </a:blip>
          <a:srcRect r="50487" b="974"/>
          <a:stretch/>
        </p:blipFill>
        <p:spPr>
          <a:xfrm>
            <a:off x="0" y="0"/>
            <a:ext cx="4572000" cy="68580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#1</a:t>
            </a:r>
          </a:p>
          <a:p>
            <a:pPr algn="ctr"/>
            <a:r>
              <a:rPr lang="en-US" b="1" dirty="0">
                <a:solidFill>
                  <a:schemeClr val="tx1"/>
                </a:solidFill>
              </a:rPr>
              <a:t>The answer is between 20 and 100 </a:t>
            </a:r>
          </a:p>
          <a:p>
            <a:pPr algn="ctr"/>
            <a:r>
              <a:rPr lang="en-US" b="1" dirty="0">
                <a:solidFill>
                  <a:schemeClr val="tx1"/>
                </a:solidFill>
              </a:rPr>
              <a:t>but it does not include the digit 0.</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#2</a:t>
            </a:r>
          </a:p>
          <a:p>
            <a:pPr algn="ctr"/>
            <a:r>
              <a:rPr lang="en-US" b="1" dirty="0">
                <a:solidFill>
                  <a:schemeClr val="tx1"/>
                </a:solidFill>
              </a:rPr>
              <a:t>The answer does not include the digit 2 or the digit 4.</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#3</a:t>
            </a:r>
          </a:p>
          <a:p>
            <a:pPr algn="ctr"/>
            <a:r>
              <a:rPr lang="en-US" b="1" dirty="0">
                <a:solidFill>
                  <a:schemeClr val="tx1"/>
                </a:solidFill>
              </a:rPr>
              <a:t>The answer includes the digit 6.</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#4</a:t>
            </a:r>
          </a:p>
          <a:p>
            <a:pPr algn="ctr"/>
            <a:r>
              <a:rPr lang="en-US" b="1" dirty="0">
                <a:solidFill>
                  <a:schemeClr val="tx1"/>
                </a:solidFill>
              </a:rPr>
              <a:t>The answer does not include any of these digits:  3, 5, 7, or 8.</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#5</a:t>
            </a:r>
          </a:p>
          <a:p>
            <a:pPr algn="ctr"/>
            <a:r>
              <a:rPr lang="en-US" b="1" dirty="0">
                <a:solidFill>
                  <a:schemeClr val="tx1"/>
                </a:solidFill>
              </a:rPr>
              <a:t>Double 33 and eliminate that number.</a:t>
            </a:r>
          </a:p>
          <a:p>
            <a:pPr algn="ctr"/>
            <a:r>
              <a:rPr lang="en-US" b="1" dirty="0">
                <a:solidFill>
                  <a:schemeClr val="tx1"/>
                </a:solidFill>
              </a:rPr>
              <a:t>Triple 23 and eliminate that number.  </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166947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5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fade">
                                      <p:cBhvr>
                                        <p:cTn id="29" dur="500"/>
                                        <p:tgtEl>
                                          <p:spTgt spid="29"/>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500"/>
                                        <p:tgtEl>
                                          <p:spTgt spid="3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fade">
                                      <p:cBhvr>
                                        <p:cTn id="39" dur="500"/>
                                        <p:tgtEl>
                                          <p:spTgt spid="31"/>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2"/>
                                        </p:tgtEl>
                                        <p:attrNameLst>
                                          <p:attrName>style.visibility</p:attrName>
                                        </p:attrNameLst>
                                      </p:cBhvr>
                                      <p:to>
                                        <p:strVal val="visible"/>
                                      </p:to>
                                    </p:set>
                                    <p:animEffect transition="in" filter="fade">
                                      <p:cBhvr>
                                        <p:cTn id="44"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E936C94-17B2-4095-8238-99DAC64FA5AB}"/>
              </a:ext>
            </a:extLst>
          </p:cNvPr>
          <p:cNvPicPr>
            <a:picLocks noChangeAspect="1"/>
          </p:cNvPicPr>
          <p:nvPr/>
        </p:nvPicPr>
        <p:blipFill rotWithShape="1">
          <a:blip r:embed="rId2">
            <a:extLst>
              <a:ext uri="{28A0092B-C50C-407E-A947-70E740481C1C}">
                <a14:useLocalDpi xmlns:a14="http://schemas.microsoft.com/office/drawing/2010/main" val="0"/>
              </a:ext>
            </a:extLst>
          </a:blip>
          <a:srcRect r="50487" b="974"/>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239017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3E9A84CF-9527-45F2-AC4A-6CF4B510E5E9}"/>
              </a:ext>
            </a:extLst>
          </p:cNvPr>
          <p:cNvPicPr>
            <a:picLocks noChangeAspect="1"/>
          </p:cNvPicPr>
          <p:nvPr/>
        </p:nvPicPr>
        <p:blipFill rotWithShape="1">
          <a:blip r:embed="rId2">
            <a:extLst>
              <a:ext uri="{28A0092B-C50C-407E-A947-70E740481C1C}">
                <a14:useLocalDpi xmlns:a14="http://schemas.microsoft.com/office/drawing/2010/main" val="0"/>
              </a:ext>
            </a:extLst>
          </a:blip>
          <a:srcRect r="50487" b="974"/>
          <a:stretch/>
        </p:blipFill>
        <p:spPr>
          <a:xfrm>
            <a:off x="0" y="0"/>
            <a:ext cx="4572000" cy="6858000"/>
          </a:xfrm>
          <a:prstGeom prst="rect">
            <a:avLst/>
          </a:prstGeom>
        </p:spPr>
      </p:pic>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61 beads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060809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Day </a:t>
            </a:r>
          </a:p>
          <a:p>
            <a:pPr algn="ctr"/>
            <a:r>
              <a:rPr lang="en-US" sz="1100" b="1" dirty="0">
                <a:hlinkClick r:id="" action="ppaction://noaction"/>
              </a:rPr>
              <a:t>for the Rest 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3848099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“The Digit Eliminator”</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395212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05344F6B-29E6-4ADF-8A49-A7092D1874E5}"/>
              </a:ext>
            </a:extLst>
          </p:cNvPr>
          <p:cNvPicPr>
            <a:picLocks noChangeAspect="1"/>
          </p:cNvPicPr>
          <p:nvPr/>
        </p:nvPicPr>
        <p:blipFill rotWithShape="1">
          <a:blip r:embed="rId2">
            <a:extLst>
              <a:ext uri="{28A0092B-C50C-407E-A947-70E740481C1C}">
                <a14:useLocalDpi xmlns:a14="http://schemas.microsoft.com/office/drawing/2010/main" val="0"/>
              </a:ext>
            </a:extLst>
          </a:blip>
          <a:srcRect r="50487" b="974"/>
          <a:stretch/>
        </p:blipFill>
        <p:spPr>
          <a:xfrm>
            <a:off x="0"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beads </a:t>
            </a:r>
          </a:p>
          <a:p>
            <a:pPr algn="ctr"/>
            <a:r>
              <a:rPr lang="en-US" sz="2000" b="1" dirty="0">
                <a:solidFill>
                  <a:schemeClr val="tx1"/>
                </a:solidFill>
              </a:rPr>
              <a:t>are in the capsule?</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891460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4911</TotalTime>
  <Words>2703</Words>
  <Application>Microsoft Office PowerPoint</Application>
  <PresentationFormat>On-screen Show (4:3)</PresentationFormat>
  <Paragraphs>818</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Wyborney</dc:creator>
  <cp:lastModifiedBy>Steve</cp:lastModifiedBy>
  <cp:revision>134</cp:revision>
  <dcterms:created xsi:type="dcterms:W3CDTF">2020-11-09T02:38:45Z</dcterms:created>
  <dcterms:modified xsi:type="dcterms:W3CDTF">2022-04-18T12:41:28Z</dcterms:modified>
</cp:coreProperties>
</file>