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06" r:id="rId9"/>
    <p:sldId id="507" r:id="rId10"/>
    <p:sldId id="508" r:id="rId11"/>
    <p:sldId id="509" r:id="rId12"/>
    <p:sldId id="510" r:id="rId13"/>
    <p:sldId id="511" r:id="rId14"/>
    <p:sldId id="512" r:id="rId15"/>
    <p:sldId id="513" r:id="rId16"/>
    <p:sldId id="514" r:id="rId17"/>
    <p:sldId id="515" r:id="rId18"/>
    <p:sldId id="516" r:id="rId19"/>
    <p:sldId id="51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00" d="100"/>
          <a:sy n="100" d="100"/>
        </p:scale>
        <p:origin x="1356" y="24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2/19/2022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62C5AE7-62B5-4A41-BCB7-63303225D835}"/>
              </a:ext>
            </a:extLst>
          </p:cNvPr>
          <p:cNvPicPr>
            <a:picLocks noChangeAspect="1"/>
          </p:cNvPicPr>
          <p:nvPr/>
        </p:nvPicPr>
        <p:blipFill rotWithShape="1">
          <a:blip r:embed="rId2">
            <a:extLst>
              <a:ext uri="{28A0092B-C50C-407E-A947-70E740481C1C}">
                <a14:useLocalDpi xmlns:a14="http://schemas.microsoft.com/office/drawing/2010/main" val="0"/>
              </a:ext>
            </a:extLst>
          </a:blip>
          <a:srcRect t="12222" r="50000"/>
          <a:stretch/>
        </p:blipFill>
        <p:spPr>
          <a:xfrm>
            <a:off x="0" y="0"/>
            <a:ext cx="4572000" cy="60198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2’s from 10 to 70.  </a:t>
            </a:r>
          </a:p>
          <a:p>
            <a:pPr algn="ctr"/>
            <a:r>
              <a:rPr lang="en-US" b="1" dirty="0">
                <a:solidFill>
                  <a:schemeClr val="tx1"/>
                </a:solidFill>
              </a:rPr>
              <a:t>The answer is one of those numbers.</a:t>
            </a:r>
          </a:p>
          <a:p>
            <a:pPr algn="ctr"/>
            <a:r>
              <a:rPr lang="en-US" b="1" dirty="0">
                <a:solidFill>
                  <a:schemeClr val="tx1"/>
                </a:solidFill>
              </a:rPr>
              <a:t>10, 12, 14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Look at the large die to discover three digits that are not in the answer.</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On the top you will see several sixes.</a:t>
            </a:r>
          </a:p>
          <a:p>
            <a:pPr algn="ctr"/>
            <a:r>
              <a:rPr lang="en-US" b="1" dirty="0">
                <a:solidFill>
                  <a:schemeClr val="tx1"/>
                </a:solidFill>
              </a:rPr>
              <a:t>The answer includes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74, 72, 70, ___ , ___ , ___</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not 60</a:t>
            </a:r>
          </a:p>
          <a:p>
            <a:pPr algn="ctr"/>
            <a:r>
              <a:rPr lang="en-US" b="1" dirty="0">
                <a:solidFill>
                  <a:schemeClr val="tx1"/>
                </a:solidFill>
              </a:rPr>
              <a:t>or the number that is 14 less than 60.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2F271023-320D-4911-9C11-EC55AC488C3E}"/>
              </a:ext>
            </a:extLst>
          </p:cNvPr>
          <p:cNvGraphicFramePr>
            <a:graphicFrameLocks noGrp="1"/>
          </p:cNvGraphicFramePr>
          <p:nvPr>
            <p:extLst>
              <p:ext uri="{D42A27DB-BD31-4B8C-83A1-F6EECF244321}">
                <p14:modId xmlns:p14="http://schemas.microsoft.com/office/powerpoint/2010/main" val="735396284"/>
              </p:ext>
            </p:extLst>
          </p:nvPr>
        </p:nvGraphicFramePr>
        <p:xfrm>
          <a:off x="197121" y="4495800"/>
          <a:ext cx="4419600" cy="2011905"/>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618922590"/>
                    </a:ext>
                  </a:extLst>
                </a:gridCol>
                <a:gridCol w="441960">
                  <a:extLst>
                    <a:ext uri="{9D8B030D-6E8A-4147-A177-3AD203B41FA5}">
                      <a16:colId xmlns:a16="http://schemas.microsoft.com/office/drawing/2014/main" val="2779511928"/>
                    </a:ext>
                  </a:extLst>
                </a:gridCol>
                <a:gridCol w="441960">
                  <a:extLst>
                    <a:ext uri="{9D8B030D-6E8A-4147-A177-3AD203B41FA5}">
                      <a16:colId xmlns:a16="http://schemas.microsoft.com/office/drawing/2014/main" val="1704829723"/>
                    </a:ext>
                  </a:extLst>
                </a:gridCol>
                <a:gridCol w="441960">
                  <a:extLst>
                    <a:ext uri="{9D8B030D-6E8A-4147-A177-3AD203B41FA5}">
                      <a16:colId xmlns:a16="http://schemas.microsoft.com/office/drawing/2014/main" val="1155247530"/>
                    </a:ext>
                  </a:extLst>
                </a:gridCol>
                <a:gridCol w="441960">
                  <a:extLst>
                    <a:ext uri="{9D8B030D-6E8A-4147-A177-3AD203B41FA5}">
                      <a16:colId xmlns:a16="http://schemas.microsoft.com/office/drawing/2014/main" val="826450132"/>
                    </a:ext>
                  </a:extLst>
                </a:gridCol>
                <a:gridCol w="441960">
                  <a:extLst>
                    <a:ext uri="{9D8B030D-6E8A-4147-A177-3AD203B41FA5}">
                      <a16:colId xmlns:a16="http://schemas.microsoft.com/office/drawing/2014/main" val="1080890852"/>
                    </a:ext>
                  </a:extLst>
                </a:gridCol>
                <a:gridCol w="441960">
                  <a:extLst>
                    <a:ext uri="{9D8B030D-6E8A-4147-A177-3AD203B41FA5}">
                      <a16:colId xmlns:a16="http://schemas.microsoft.com/office/drawing/2014/main" val="3853055633"/>
                    </a:ext>
                  </a:extLst>
                </a:gridCol>
                <a:gridCol w="441960">
                  <a:extLst>
                    <a:ext uri="{9D8B030D-6E8A-4147-A177-3AD203B41FA5}">
                      <a16:colId xmlns:a16="http://schemas.microsoft.com/office/drawing/2014/main" val="4115906514"/>
                    </a:ext>
                  </a:extLst>
                </a:gridCol>
                <a:gridCol w="441960">
                  <a:extLst>
                    <a:ext uri="{9D8B030D-6E8A-4147-A177-3AD203B41FA5}">
                      <a16:colId xmlns:a16="http://schemas.microsoft.com/office/drawing/2014/main" val="1439245091"/>
                    </a:ext>
                  </a:extLst>
                </a:gridCol>
                <a:gridCol w="441960">
                  <a:extLst>
                    <a:ext uri="{9D8B030D-6E8A-4147-A177-3AD203B41FA5}">
                      <a16:colId xmlns:a16="http://schemas.microsoft.com/office/drawing/2014/main" val="3203279264"/>
                    </a:ext>
                  </a:extLst>
                </a:gridCol>
              </a:tblGrid>
              <a:tr h="287415">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9496514"/>
                  </a:ext>
                </a:extLst>
              </a:tr>
              <a:tr h="287415">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290226"/>
                  </a:ext>
                </a:extLst>
              </a:tr>
              <a:tr h="287415">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015862"/>
                  </a:ext>
                </a:extLst>
              </a:tr>
              <a:tr h="287415">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2661740"/>
                  </a:ext>
                </a:extLst>
              </a:tr>
              <a:tr h="287415">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603977"/>
                  </a:ext>
                </a:extLst>
              </a:tr>
              <a:tr h="287415">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9052923"/>
                  </a:ext>
                </a:extLst>
              </a:tr>
              <a:tr h="287415">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7651955"/>
                  </a:ext>
                </a:extLst>
              </a:tr>
            </a:tbl>
          </a:graphicData>
        </a:graphic>
      </p:graphicFrame>
    </p:spTree>
    <p:extLst>
      <p:ext uri="{BB962C8B-B14F-4D97-AF65-F5344CB8AC3E}">
        <p14:creationId xmlns:p14="http://schemas.microsoft.com/office/powerpoint/2010/main" val="9123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48AF206-C352-4111-B2DB-C45F58D60941}"/>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54191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62 tiny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8CF21BA7-FC6E-4DDC-B51C-C693A154B35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450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37304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“Wow!  </a:t>
            </a:r>
          </a:p>
          <a:p>
            <a:r>
              <a:rPr lang="en-US" sz="6000" b="1" dirty="0">
                <a:solidFill>
                  <a:srgbClr val="FFFF00"/>
                </a:solidFill>
              </a:rPr>
              <a:t>Those Dice are Tiny!”</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71948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BC5212B-B410-4C3C-8C1A-281EC3751B9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tiny dice are in the capsule?  That does not include the larger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6812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62C5AE7-62B5-4A41-BCB7-63303225D835}"/>
              </a:ext>
            </a:extLst>
          </p:cNvPr>
          <p:cNvPicPr>
            <a:picLocks noChangeAspect="1"/>
          </p:cNvPicPr>
          <p:nvPr/>
        </p:nvPicPr>
        <p:blipFill rotWithShape="1">
          <a:blip r:embed="rId2">
            <a:extLst>
              <a:ext uri="{28A0092B-C50C-407E-A947-70E740481C1C}">
                <a14:useLocalDpi xmlns:a14="http://schemas.microsoft.com/office/drawing/2010/main" val="0"/>
              </a:ext>
            </a:extLst>
          </a:blip>
          <a:srcRect t="12222" r="50000"/>
          <a:stretch/>
        </p:blipFill>
        <p:spPr>
          <a:xfrm>
            <a:off x="0" y="0"/>
            <a:ext cx="4572000" cy="60198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2’s from 10 to 70.  </a:t>
            </a:r>
          </a:p>
          <a:p>
            <a:pPr algn="ctr"/>
            <a:r>
              <a:rPr lang="en-US" b="1" dirty="0">
                <a:solidFill>
                  <a:schemeClr val="tx1"/>
                </a:solidFill>
              </a:rPr>
              <a:t>The answer is one of those numbers.</a:t>
            </a:r>
          </a:p>
          <a:p>
            <a:pPr algn="ctr"/>
            <a:r>
              <a:rPr lang="en-US" b="1" dirty="0">
                <a:solidFill>
                  <a:schemeClr val="tx1"/>
                </a:solidFill>
              </a:rPr>
              <a:t>10, 12, 14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Look at the large die to discover three digits that are not in the answer.</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On the top you will see several sixes.</a:t>
            </a:r>
          </a:p>
          <a:p>
            <a:pPr algn="ctr"/>
            <a:r>
              <a:rPr lang="en-US" b="1" dirty="0">
                <a:solidFill>
                  <a:schemeClr val="tx1"/>
                </a:solidFill>
              </a:rPr>
              <a:t>The answer includes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74, 72, 70, ___ , ___ , ___</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not 60</a:t>
            </a:r>
          </a:p>
          <a:p>
            <a:pPr algn="ctr"/>
            <a:r>
              <a:rPr lang="en-US" b="1" dirty="0">
                <a:solidFill>
                  <a:schemeClr val="tx1"/>
                </a:solidFill>
              </a:rPr>
              <a:t>or the number that is 14 less than 60.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2F271023-320D-4911-9C11-EC55AC488C3E}"/>
              </a:ext>
            </a:extLst>
          </p:cNvPr>
          <p:cNvGraphicFramePr>
            <a:graphicFrameLocks noGrp="1"/>
          </p:cNvGraphicFramePr>
          <p:nvPr>
            <p:extLst>
              <p:ext uri="{D42A27DB-BD31-4B8C-83A1-F6EECF244321}">
                <p14:modId xmlns:p14="http://schemas.microsoft.com/office/powerpoint/2010/main" val="62211906"/>
              </p:ext>
            </p:extLst>
          </p:nvPr>
        </p:nvGraphicFramePr>
        <p:xfrm>
          <a:off x="152400" y="4572000"/>
          <a:ext cx="4419600" cy="2011905"/>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618922590"/>
                    </a:ext>
                  </a:extLst>
                </a:gridCol>
                <a:gridCol w="441960">
                  <a:extLst>
                    <a:ext uri="{9D8B030D-6E8A-4147-A177-3AD203B41FA5}">
                      <a16:colId xmlns:a16="http://schemas.microsoft.com/office/drawing/2014/main" val="2779511928"/>
                    </a:ext>
                  </a:extLst>
                </a:gridCol>
                <a:gridCol w="441960">
                  <a:extLst>
                    <a:ext uri="{9D8B030D-6E8A-4147-A177-3AD203B41FA5}">
                      <a16:colId xmlns:a16="http://schemas.microsoft.com/office/drawing/2014/main" val="1704829723"/>
                    </a:ext>
                  </a:extLst>
                </a:gridCol>
                <a:gridCol w="441960">
                  <a:extLst>
                    <a:ext uri="{9D8B030D-6E8A-4147-A177-3AD203B41FA5}">
                      <a16:colId xmlns:a16="http://schemas.microsoft.com/office/drawing/2014/main" val="1155247530"/>
                    </a:ext>
                  </a:extLst>
                </a:gridCol>
                <a:gridCol w="441960">
                  <a:extLst>
                    <a:ext uri="{9D8B030D-6E8A-4147-A177-3AD203B41FA5}">
                      <a16:colId xmlns:a16="http://schemas.microsoft.com/office/drawing/2014/main" val="826450132"/>
                    </a:ext>
                  </a:extLst>
                </a:gridCol>
                <a:gridCol w="441960">
                  <a:extLst>
                    <a:ext uri="{9D8B030D-6E8A-4147-A177-3AD203B41FA5}">
                      <a16:colId xmlns:a16="http://schemas.microsoft.com/office/drawing/2014/main" val="1080890852"/>
                    </a:ext>
                  </a:extLst>
                </a:gridCol>
                <a:gridCol w="441960">
                  <a:extLst>
                    <a:ext uri="{9D8B030D-6E8A-4147-A177-3AD203B41FA5}">
                      <a16:colId xmlns:a16="http://schemas.microsoft.com/office/drawing/2014/main" val="3853055633"/>
                    </a:ext>
                  </a:extLst>
                </a:gridCol>
                <a:gridCol w="441960">
                  <a:extLst>
                    <a:ext uri="{9D8B030D-6E8A-4147-A177-3AD203B41FA5}">
                      <a16:colId xmlns:a16="http://schemas.microsoft.com/office/drawing/2014/main" val="4115906514"/>
                    </a:ext>
                  </a:extLst>
                </a:gridCol>
                <a:gridCol w="441960">
                  <a:extLst>
                    <a:ext uri="{9D8B030D-6E8A-4147-A177-3AD203B41FA5}">
                      <a16:colId xmlns:a16="http://schemas.microsoft.com/office/drawing/2014/main" val="1439245091"/>
                    </a:ext>
                  </a:extLst>
                </a:gridCol>
                <a:gridCol w="441960">
                  <a:extLst>
                    <a:ext uri="{9D8B030D-6E8A-4147-A177-3AD203B41FA5}">
                      <a16:colId xmlns:a16="http://schemas.microsoft.com/office/drawing/2014/main" val="3203279264"/>
                    </a:ext>
                  </a:extLst>
                </a:gridCol>
              </a:tblGrid>
              <a:tr h="287415">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9496514"/>
                  </a:ext>
                </a:extLst>
              </a:tr>
              <a:tr h="287415">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290226"/>
                  </a:ext>
                </a:extLst>
              </a:tr>
              <a:tr h="287415">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015862"/>
                  </a:ext>
                </a:extLst>
              </a:tr>
              <a:tr h="287415">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2661740"/>
                  </a:ext>
                </a:extLst>
              </a:tr>
              <a:tr h="287415">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603977"/>
                  </a:ext>
                </a:extLst>
              </a:tr>
              <a:tr h="287415">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9052923"/>
                  </a:ext>
                </a:extLst>
              </a:tr>
              <a:tr h="287415">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7651955"/>
                  </a:ext>
                </a:extLst>
              </a:tr>
            </a:tbl>
          </a:graphicData>
        </a:graphic>
      </p:graphicFrame>
      <p:graphicFrame>
        <p:nvGraphicFramePr>
          <p:cNvPr id="20" name="Table 19">
            <a:extLst>
              <a:ext uri="{FF2B5EF4-FFF2-40B4-BE49-F238E27FC236}">
                <a16:creationId xmlns:a16="http://schemas.microsoft.com/office/drawing/2014/main" id="{4CD3897B-A7EB-4DD7-B985-D30F17D51B5B}"/>
              </a:ext>
            </a:extLst>
          </p:cNvPr>
          <p:cNvGraphicFramePr>
            <a:graphicFrameLocks noGrp="1"/>
          </p:cNvGraphicFramePr>
          <p:nvPr>
            <p:extLst>
              <p:ext uri="{D42A27DB-BD31-4B8C-83A1-F6EECF244321}">
                <p14:modId xmlns:p14="http://schemas.microsoft.com/office/powerpoint/2010/main" val="4166375314"/>
              </p:ext>
            </p:extLst>
          </p:nvPr>
        </p:nvGraphicFramePr>
        <p:xfrm>
          <a:off x="152400" y="4572000"/>
          <a:ext cx="4419600" cy="2011905"/>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618922590"/>
                    </a:ext>
                  </a:extLst>
                </a:gridCol>
                <a:gridCol w="441960">
                  <a:extLst>
                    <a:ext uri="{9D8B030D-6E8A-4147-A177-3AD203B41FA5}">
                      <a16:colId xmlns:a16="http://schemas.microsoft.com/office/drawing/2014/main" val="2779511928"/>
                    </a:ext>
                  </a:extLst>
                </a:gridCol>
                <a:gridCol w="441960">
                  <a:extLst>
                    <a:ext uri="{9D8B030D-6E8A-4147-A177-3AD203B41FA5}">
                      <a16:colId xmlns:a16="http://schemas.microsoft.com/office/drawing/2014/main" val="1704829723"/>
                    </a:ext>
                  </a:extLst>
                </a:gridCol>
                <a:gridCol w="441960">
                  <a:extLst>
                    <a:ext uri="{9D8B030D-6E8A-4147-A177-3AD203B41FA5}">
                      <a16:colId xmlns:a16="http://schemas.microsoft.com/office/drawing/2014/main" val="1155247530"/>
                    </a:ext>
                  </a:extLst>
                </a:gridCol>
                <a:gridCol w="441960">
                  <a:extLst>
                    <a:ext uri="{9D8B030D-6E8A-4147-A177-3AD203B41FA5}">
                      <a16:colId xmlns:a16="http://schemas.microsoft.com/office/drawing/2014/main" val="826450132"/>
                    </a:ext>
                  </a:extLst>
                </a:gridCol>
                <a:gridCol w="441960">
                  <a:extLst>
                    <a:ext uri="{9D8B030D-6E8A-4147-A177-3AD203B41FA5}">
                      <a16:colId xmlns:a16="http://schemas.microsoft.com/office/drawing/2014/main" val="1080890852"/>
                    </a:ext>
                  </a:extLst>
                </a:gridCol>
                <a:gridCol w="441960">
                  <a:extLst>
                    <a:ext uri="{9D8B030D-6E8A-4147-A177-3AD203B41FA5}">
                      <a16:colId xmlns:a16="http://schemas.microsoft.com/office/drawing/2014/main" val="3853055633"/>
                    </a:ext>
                  </a:extLst>
                </a:gridCol>
                <a:gridCol w="441960">
                  <a:extLst>
                    <a:ext uri="{9D8B030D-6E8A-4147-A177-3AD203B41FA5}">
                      <a16:colId xmlns:a16="http://schemas.microsoft.com/office/drawing/2014/main" val="4115906514"/>
                    </a:ext>
                  </a:extLst>
                </a:gridCol>
                <a:gridCol w="441960">
                  <a:extLst>
                    <a:ext uri="{9D8B030D-6E8A-4147-A177-3AD203B41FA5}">
                      <a16:colId xmlns:a16="http://schemas.microsoft.com/office/drawing/2014/main" val="1439245091"/>
                    </a:ext>
                  </a:extLst>
                </a:gridCol>
                <a:gridCol w="441960">
                  <a:extLst>
                    <a:ext uri="{9D8B030D-6E8A-4147-A177-3AD203B41FA5}">
                      <a16:colId xmlns:a16="http://schemas.microsoft.com/office/drawing/2014/main" val="3203279264"/>
                    </a:ext>
                  </a:extLst>
                </a:gridCol>
              </a:tblGrid>
              <a:tr h="287415">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9496514"/>
                  </a:ext>
                </a:extLst>
              </a:tr>
              <a:tr h="287415">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290226"/>
                  </a:ext>
                </a:extLst>
              </a:tr>
              <a:tr h="287415">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015862"/>
                  </a:ext>
                </a:extLst>
              </a:tr>
              <a:tr h="287415">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2661740"/>
                  </a:ext>
                </a:extLst>
              </a:tr>
              <a:tr h="287415">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603977"/>
                  </a:ext>
                </a:extLst>
              </a:tr>
              <a:tr h="287415">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9052923"/>
                  </a:ext>
                </a:extLst>
              </a:tr>
              <a:tr h="287415">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7651955"/>
                  </a:ext>
                </a:extLst>
              </a:tr>
            </a:tbl>
          </a:graphicData>
        </a:graphic>
      </p:graphicFrame>
      <p:graphicFrame>
        <p:nvGraphicFramePr>
          <p:cNvPr id="21" name="Table 20">
            <a:extLst>
              <a:ext uri="{FF2B5EF4-FFF2-40B4-BE49-F238E27FC236}">
                <a16:creationId xmlns:a16="http://schemas.microsoft.com/office/drawing/2014/main" id="{D05410F2-BDD5-405B-9372-0ABE43B11B17}"/>
              </a:ext>
            </a:extLst>
          </p:cNvPr>
          <p:cNvGraphicFramePr>
            <a:graphicFrameLocks noGrp="1"/>
          </p:cNvGraphicFramePr>
          <p:nvPr>
            <p:extLst>
              <p:ext uri="{D42A27DB-BD31-4B8C-83A1-F6EECF244321}">
                <p14:modId xmlns:p14="http://schemas.microsoft.com/office/powerpoint/2010/main" val="1593770279"/>
              </p:ext>
            </p:extLst>
          </p:nvPr>
        </p:nvGraphicFramePr>
        <p:xfrm>
          <a:off x="152400" y="4572000"/>
          <a:ext cx="4419600" cy="2011905"/>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618922590"/>
                    </a:ext>
                  </a:extLst>
                </a:gridCol>
                <a:gridCol w="441960">
                  <a:extLst>
                    <a:ext uri="{9D8B030D-6E8A-4147-A177-3AD203B41FA5}">
                      <a16:colId xmlns:a16="http://schemas.microsoft.com/office/drawing/2014/main" val="2779511928"/>
                    </a:ext>
                  </a:extLst>
                </a:gridCol>
                <a:gridCol w="441960">
                  <a:extLst>
                    <a:ext uri="{9D8B030D-6E8A-4147-A177-3AD203B41FA5}">
                      <a16:colId xmlns:a16="http://schemas.microsoft.com/office/drawing/2014/main" val="1704829723"/>
                    </a:ext>
                  </a:extLst>
                </a:gridCol>
                <a:gridCol w="441960">
                  <a:extLst>
                    <a:ext uri="{9D8B030D-6E8A-4147-A177-3AD203B41FA5}">
                      <a16:colId xmlns:a16="http://schemas.microsoft.com/office/drawing/2014/main" val="1155247530"/>
                    </a:ext>
                  </a:extLst>
                </a:gridCol>
                <a:gridCol w="441960">
                  <a:extLst>
                    <a:ext uri="{9D8B030D-6E8A-4147-A177-3AD203B41FA5}">
                      <a16:colId xmlns:a16="http://schemas.microsoft.com/office/drawing/2014/main" val="826450132"/>
                    </a:ext>
                  </a:extLst>
                </a:gridCol>
                <a:gridCol w="441960">
                  <a:extLst>
                    <a:ext uri="{9D8B030D-6E8A-4147-A177-3AD203B41FA5}">
                      <a16:colId xmlns:a16="http://schemas.microsoft.com/office/drawing/2014/main" val="1080890852"/>
                    </a:ext>
                  </a:extLst>
                </a:gridCol>
                <a:gridCol w="441960">
                  <a:extLst>
                    <a:ext uri="{9D8B030D-6E8A-4147-A177-3AD203B41FA5}">
                      <a16:colId xmlns:a16="http://schemas.microsoft.com/office/drawing/2014/main" val="3853055633"/>
                    </a:ext>
                  </a:extLst>
                </a:gridCol>
                <a:gridCol w="441960">
                  <a:extLst>
                    <a:ext uri="{9D8B030D-6E8A-4147-A177-3AD203B41FA5}">
                      <a16:colId xmlns:a16="http://schemas.microsoft.com/office/drawing/2014/main" val="4115906514"/>
                    </a:ext>
                  </a:extLst>
                </a:gridCol>
                <a:gridCol w="441960">
                  <a:extLst>
                    <a:ext uri="{9D8B030D-6E8A-4147-A177-3AD203B41FA5}">
                      <a16:colId xmlns:a16="http://schemas.microsoft.com/office/drawing/2014/main" val="1439245091"/>
                    </a:ext>
                  </a:extLst>
                </a:gridCol>
                <a:gridCol w="441960">
                  <a:extLst>
                    <a:ext uri="{9D8B030D-6E8A-4147-A177-3AD203B41FA5}">
                      <a16:colId xmlns:a16="http://schemas.microsoft.com/office/drawing/2014/main" val="3203279264"/>
                    </a:ext>
                  </a:extLst>
                </a:gridCol>
              </a:tblGrid>
              <a:tr h="287415">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49496514"/>
                  </a:ext>
                </a:extLst>
              </a:tr>
              <a:tr h="287415">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290226"/>
                  </a:ext>
                </a:extLst>
              </a:tr>
              <a:tr h="287415">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70015862"/>
                  </a:ext>
                </a:extLst>
              </a:tr>
              <a:tr h="287415">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2661740"/>
                  </a:ext>
                </a:extLst>
              </a:tr>
              <a:tr h="287415">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364603977"/>
                  </a:ext>
                </a:extLst>
              </a:tr>
              <a:tr h="287415">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9052923"/>
                  </a:ext>
                </a:extLst>
              </a:tr>
              <a:tr h="287415">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7651955"/>
                  </a:ext>
                </a:extLst>
              </a:tr>
            </a:tbl>
          </a:graphicData>
        </a:graphic>
      </p:graphicFrame>
      <p:graphicFrame>
        <p:nvGraphicFramePr>
          <p:cNvPr id="22" name="Table 21">
            <a:extLst>
              <a:ext uri="{FF2B5EF4-FFF2-40B4-BE49-F238E27FC236}">
                <a16:creationId xmlns:a16="http://schemas.microsoft.com/office/drawing/2014/main" id="{257FE222-A2F5-47E8-8952-FF5AC61E6BB4}"/>
              </a:ext>
            </a:extLst>
          </p:cNvPr>
          <p:cNvGraphicFramePr>
            <a:graphicFrameLocks noGrp="1"/>
          </p:cNvGraphicFramePr>
          <p:nvPr>
            <p:extLst>
              <p:ext uri="{D42A27DB-BD31-4B8C-83A1-F6EECF244321}">
                <p14:modId xmlns:p14="http://schemas.microsoft.com/office/powerpoint/2010/main" val="3689248758"/>
              </p:ext>
            </p:extLst>
          </p:nvPr>
        </p:nvGraphicFramePr>
        <p:xfrm>
          <a:off x="152400" y="4572000"/>
          <a:ext cx="4419600" cy="2011905"/>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618922590"/>
                    </a:ext>
                  </a:extLst>
                </a:gridCol>
                <a:gridCol w="441960">
                  <a:extLst>
                    <a:ext uri="{9D8B030D-6E8A-4147-A177-3AD203B41FA5}">
                      <a16:colId xmlns:a16="http://schemas.microsoft.com/office/drawing/2014/main" val="2779511928"/>
                    </a:ext>
                  </a:extLst>
                </a:gridCol>
                <a:gridCol w="441960">
                  <a:extLst>
                    <a:ext uri="{9D8B030D-6E8A-4147-A177-3AD203B41FA5}">
                      <a16:colId xmlns:a16="http://schemas.microsoft.com/office/drawing/2014/main" val="1704829723"/>
                    </a:ext>
                  </a:extLst>
                </a:gridCol>
                <a:gridCol w="441960">
                  <a:extLst>
                    <a:ext uri="{9D8B030D-6E8A-4147-A177-3AD203B41FA5}">
                      <a16:colId xmlns:a16="http://schemas.microsoft.com/office/drawing/2014/main" val="1155247530"/>
                    </a:ext>
                  </a:extLst>
                </a:gridCol>
                <a:gridCol w="441960">
                  <a:extLst>
                    <a:ext uri="{9D8B030D-6E8A-4147-A177-3AD203B41FA5}">
                      <a16:colId xmlns:a16="http://schemas.microsoft.com/office/drawing/2014/main" val="826450132"/>
                    </a:ext>
                  </a:extLst>
                </a:gridCol>
                <a:gridCol w="441960">
                  <a:extLst>
                    <a:ext uri="{9D8B030D-6E8A-4147-A177-3AD203B41FA5}">
                      <a16:colId xmlns:a16="http://schemas.microsoft.com/office/drawing/2014/main" val="1080890852"/>
                    </a:ext>
                  </a:extLst>
                </a:gridCol>
                <a:gridCol w="441960">
                  <a:extLst>
                    <a:ext uri="{9D8B030D-6E8A-4147-A177-3AD203B41FA5}">
                      <a16:colId xmlns:a16="http://schemas.microsoft.com/office/drawing/2014/main" val="3853055633"/>
                    </a:ext>
                  </a:extLst>
                </a:gridCol>
                <a:gridCol w="441960">
                  <a:extLst>
                    <a:ext uri="{9D8B030D-6E8A-4147-A177-3AD203B41FA5}">
                      <a16:colId xmlns:a16="http://schemas.microsoft.com/office/drawing/2014/main" val="4115906514"/>
                    </a:ext>
                  </a:extLst>
                </a:gridCol>
                <a:gridCol w="441960">
                  <a:extLst>
                    <a:ext uri="{9D8B030D-6E8A-4147-A177-3AD203B41FA5}">
                      <a16:colId xmlns:a16="http://schemas.microsoft.com/office/drawing/2014/main" val="1439245091"/>
                    </a:ext>
                  </a:extLst>
                </a:gridCol>
                <a:gridCol w="441960">
                  <a:extLst>
                    <a:ext uri="{9D8B030D-6E8A-4147-A177-3AD203B41FA5}">
                      <a16:colId xmlns:a16="http://schemas.microsoft.com/office/drawing/2014/main" val="3203279264"/>
                    </a:ext>
                  </a:extLst>
                </a:gridCol>
              </a:tblGrid>
              <a:tr h="287415">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49496514"/>
                  </a:ext>
                </a:extLst>
              </a:tr>
              <a:tr h="287415">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55290226"/>
                  </a:ext>
                </a:extLst>
              </a:tr>
              <a:tr h="287415">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70015862"/>
                  </a:ext>
                </a:extLst>
              </a:tr>
              <a:tr h="287415">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42661740"/>
                  </a:ext>
                </a:extLst>
              </a:tr>
              <a:tr h="287415">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364603977"/>
                  </a:ext>
                </a:extLst>
              </a:tr>
              <a:tr h="287415">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9052923"/>
                  </a:ext>
                </a:extLst>
              </a:tr>
              <a:tr h="287415">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07651955"/>
                  </a:ext>
                </a:extLst>
              </a:tr>
            </a:tbl>
          </a:graphicData>
        </a:graphic>
      </p:graphicFrame>
      <p:graphicFrame>
        <p:nvGraphicFramePr>
          <p:cNvPr id="23" name="Table 22">
            <a:extLst>
              <a:ext uri="{FF2B5EF4-FFF2-40B4-BE49-F238E27FC236}">
                <a16:creationId xmlns:a16="http://schemas.microsoft.com/office/drawing/2014/main" id="{F1C69BE8-B33F-4C33-84ED-0249A6338B1F}"/>
              </a:ext>
            </a:extLst>
          </p:cNvPr>
          <p:cNvGraphicFramePr>
            <a:graphicFrameLocks noGrp="1"/>
          </p:cNvGraphicFramePr>
          <p:nvPr>
            <p:extLst>
              <p:ext uri="{D42A27DB-BD31-4B8C-83A1-F6EECF244321}">
                <p14:modId xmlns:p14="http://schemas.microsoft.com/office/powerpoint/2010/main" val="4199113021"/>
              </p:ext>
            </p:extLst>
          </p:nvPr>
        </p:nvGraphicFramePr>
        <p:xfrm>
          <a:off x="152400" y="4572000"/>
          <a:ext cx="4419600" cy="2011905"/>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618922590"/>
                    </a:ext>
                  </a:extLst>
                </a:gridCol>
                <a:gridCol w="441960">
                  <a:extLst>
                    <a:ext uri="{9D8B030D-6E8A-4147-A177-3AD203B41FA5}">
                      <a16:colId xmlns:a16="http://schemas.microsoft.com/office/drawing/2014/main" val="2779511928"/>
                    </a:ext>
                  </a:extLst>
                </a:gridCol>
                <a:gridCol w="441960">
                  <a:extLst>
                    <a:ext uri="{9D8B030D-6E8A-4147-A177-3AD203B41FA5}">
                      <a16:colId xmlns:a16="http://schemas.microsoft.com/office/drawing/2014/main" val="1704829723"/>
                    </a:ext>
                  </a:extLst>
                </a:gridCol>
                <a:gridCol w="441960">
                  <a:extLst>
                    <a:ext uri="{9D8B030D-6E8A-4147-A177-3AD203B41FA5}">
                      <a16:colId xmlns:a16="http://schemas.microsoft.com/office/drawing/2014/main" val="1155247530"/>
                    </a:ext>
                  </a:extLst>
                </a:gridCol>
                <a:gridCol w="441960">
                  <a:extLst>
                    <a:ext uri="{9D8B030D-6E8A-4147-A177-3AD203B41FA5}">
                      <a16:colId xmlns:a16="http://schemas.microsoft.com/office/drawing/2014/main" val="826450132"/>
                    </a:ext>
                  </a:extLst>
                </a:gridCol>
                <a:gridCol w="441960">
                  <a:extLst>
                    <a:ext uri="{9D8B030D-6E8A-4147-A177-3AD203B41FA5}">
                      <a16:colId xmlns:a16="http://schemas.microsoft.com/office/drawing/2014/main" val="1080890852"/>
                    </a:ext>
                  </a:extLst>
                </a:gridCol>
                <a:gridCol w="441960">
                  <a:extLst>
                    <a:ext uri="{9D8B030D-6E8A-4147-A177-3AD203B41FA5}">
                      <a16:colId xmlns:a16="http://schemas.microsoft.com/office/drawing/2014/main" val="3853055633"/>
                    </a:ext>
                  </a:extLst>
                </a:gridCol>
                <a:gridCol w="441960">
                  <a:extLst>
                    <a:ext uri="{9D8B030D-6E8A-4147-A177-3AD203B41FA5}">
                      <a16:colId xmlns:a16="http://schemas.microsoft.com/office/drawing/2014/main" val="4115906514"/>
                    </a:ext>
                  </a:extLst>
                </a:gridCol>
                <a:gridCol w="441960">
                  <a:extLst>
                    <a:ext uri="{9D8B030D-6E8A-4147-A177-3AD203B41FA5}">
                      <a16:colId xmlns:a16="http://schemas.microsoft.com/office/drawing/2014/main" val="1439245091"/>
                    </a:ext>
                  </a:extLst>
                </a:gridCol>
                <a:gridCol w="441960">
                  <a:extLst>
                    <a:ext uri="{9D8B030D-6E8A-4147-A177-3AD203B41FA5}">
                      <a16:colId xmlns:a16="http://schemas.microsoft.com/office/drawing/2014/main" val="3203279264"/>
                    </a:ext>
                  </a:extLst>
                </a:gridCol>
              </a:tblGrid>
              <a:tr h="287415">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49496514"/>
                  </a:ext>
                </a:extLst>
              </a:tr>
              <a:tr h="287415">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55290226"/>
                  </a:ext>
                </a:extLst>
              </a:tr>
              <a:tr h="287415">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70015862"/>
                  </a:ext>
                </a:extLst>
              </a:tr>
              <a:tr h="287415">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42661740"/>
                  </a:ext>
                </a:extLst>
              </a:tr>
              <a:tr h="287415">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364603977"/>
                  </a:ext>
                </a:extLst>
              </a:tr>
              <a:tr h="287415">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9052923"/>
                  </a:ext>
                </a:extLst>
              </a:tr>
              <a:tr h="287415">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07651955"/>
                  </a:ext>
                </a:extLst>
              </a:tr>
            </a:tbl>
          </a:graphicData>
        </a:graphic>
      </p:graphicFrame>
      <p:graphicFrame>
        <p:nvGraphicFramePr>
          <p:cNvPr id="24" name="Table 23">
            <a:extLst>
              <a:ext uri="{FF2B5EF4-FFF2-40B4-BE49-F238E27FC236}">
                <a16:creationId xmlns:a16="http://schemas.microsoft.com/office/drawing/2014/main" id="{A1CDB3C3-DCF4-406F-9354-2692307FA667}"/>
              </a:ext>
            </a:extLst>
          </p:cNvPr>
          <p:cNvGraphicFramePr>
            <a:graphicFrameLocks noGrp="1"/>
          </p:cNvGraphicFramePr>
          <p:nvPr>
            <p:extLst>
              <p:ext uri="{D42A27DB-BD31-4B8C-83A1-F6EECF244321}">
                <p14:modId xmlns:p14="http://schemas.microsoft.com/office/powerpoint/2010/main" val="3448379962"/>
              </p:ext>
            </p:extLst>
          </p:nvPr>
        </p:nvGraphicFramePr>
        <p:xfrm>
          <a:off x="152400" y="4572000"/>
          <a:ext cx="4419600" cy="2011905"/>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618922590"/>
                    </a:ext>
                  </a:extLst>
                </a:gridCol>
                <a:gridCol w="441960">
                  <a:extLst>
                    <a:ext uri="{9D8B030D-6E8A-4147-A177-3AD203B41FA5}">
                      <a16:colId xmlns:a16="http://schemas.microsoft.com/office/drawing/2014/main" val="2779511928"/>
                    </a:ext>
                  </a:extLst>
                </a:gridCol>
                <a:gridCol w="441960">
                  <a:extLst>
                    <a:ext uri="{9D8B030D-6E8A-4147-A177-3AD203B41FA5}">
                      <a16:colId xmlns:a16="http://schemas.microsoft.com/office/drawing/2014/main" val="1704829723"/>
                    </a:ext>
                  </a:extLst>
                </a:gridCol>
                <a:gridCol w="441960">
                  <a:extLst>
                    <a:ext uri="{9D8B030D-6E8A-4147-A177-3AD203B41FA5}">
                      <a16:colId xmlns:a16="http://schemas.microsoft.com/office/drawing/2014/main" val="1155247530"/>
                    </a:ext>
                  </a:extLst>
                </a:gridCol>
                <a:gridCol w="441960">
                  <a:extLst>
                    <a:ext uri="{9D8B030D-6E8A-4147-A177-3AD203B41FA5}">
                      <a16:colId xmlns:a16="http://schemas.microsoft.com/office/drawing/2014/main" val="826450132"/>
                    </a:ext>
                  </a:extLst>
                </a:gridCol>
                <a:gridCol w="441960">
                  <a:extLst>
                    <a:ext uri="{9D8B030D-6E8A-4147-A177-3AD203B41FA5}">
                      <a16:colId xmlns:a16="http://schemas.microsoft.com/office/drawing/2014/main" val="1080890852"/>
                    </a:ext>
                  </a:extLst>
                </a:gridCol>
                <a:gridCol w="441960">
                  <a:extLst>
                    <a:ext uri="{9D8B030D-6E8A-4147-A177-3AD203B41FA5}">
                      <a16:colId xmlns:a16="http://schemas.microsoft.com/office/drawing/2014/main" val="3853055633"/>
                    </a:ext>
                  </a:extLst>
                </a:gridCol>
                <a:gridCol w="441960">
                  <a:extLst>
                    <a:ext uri="{9D8B030D-6E8A-4147-A177-3AD203B41FA5}">
                      <a16:colId xmlns:a16="http://schemas.microsoft.com/office/drawing/2014/main" val="4115906514"/>
                    </a:ext>
                  </a:extLst>
                </a:gridCol>
                <a:gridCol w="441960">
                  <a:extLst>
                    <a:ext uri="{9D8B030D-6E8A-4147-A177-3AD203B41FA5}">
                      <a16:colId xmlns:a16="http://schemas.microsoft.com/office/drawing/2014/main" val="1439245091"/>
                    </a:ext>
                  </a:extLst>
                </a:gridCol>
                <a:gridCol w="441960">
                  <a:extLst>
                    <a:ext uri="{9D8B030D-6E8A-4147-A177-3AD203B41FA5}">
                      <a16:colId xmlns:a16="http://schemas.microsoft.com/office/drawing/2014/main" val="3203279264"/>
                    </a:ext>
                  </a:extLst>
                </a:gridCol>
              </a:tblGrid>
              <a:tr h="287415">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49496514"/>
                  </a:ext>
                </a:extLst>
              </a:tr>
              <a:tr h="287415">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55290226"/>
                  </a:ext>
                </a:extLst>
              </a:tr>
              <a:tr h="287415">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70015862"/>
                  </a:ext>
                </a:extLst>
              </a:tr>
              <a:tr h="287415">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42661740"/>
                  </a:ext>
                </a:extLst>
              </a:tr>
              <a:tr h="287415">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364603977"/>
                  </a:ext>
                </a:extLst>
              </a:tr>
              <a:tr h="287415">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19052923"/>
                  </a:ext>
                </a:extLst>
              </a:tr>
              <a:tr h="287415">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07651955"/>
                  </a:ext>
                </a:extLst>
              </a:tr>
            </a:tbl>
          </a:graphicData>
        </a:graphic>
      </p:graphicFrame>
    </p:spTree>
    <p:extLst>
      <p:ext uri="{BB962C8B-B14F-4D97-AF65-F5344CB8AC3E}">
        <p14:creationId xmlns:p14="http://schemas.microsoft.com/office/powerpoint/2010/main" val="358731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48AF206-C352-4111-B2DB-C45F58D60941}"/>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382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62 tiny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8CF21BA7-FC6E-4DDC-B51C-C693A154B35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7761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7233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“Wow!  </a:t>
            </a:r>
          </a:p>
          <a:p>
            <a:r>
              <a:rPr lang="en-US" sz="6000" b="1" dirty="0">
                <a:solidFill>
                  <a:srgbClr val="FFFF00"/>
                </a:solidFill>
              </a:rPr>
              <a:t>Those Dice are Tiny!”</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BC5212B-B410-4C3C-8C1A-281EC3751B9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tiny dice are in the capsule?  That does not include the larger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62C5AE7-62B5-4A41-BCB7-63303225D83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2’s from 10 to 70.  </a:t>
            </a:r>
          </a:p>
          <a:p>
            <a:pPr algn="ctr"/>
            <a:r>
              <a:rPr lang="en-US" b="1" dirty="0">
                <a:solidFill>
                  <a:schemeClr val="tx1"/>
                </a:solidFill>
              </a:rPr>
              <a:t>The answer is one of those numbers.</a:t>
            </a:r>
          </a:p>
          <a:p>
            <a:pPr algn="ctr"/>
            <a:r>
              <a:rPr lang="en-US" b="1" dirty="0">
                <a:solidFill>
                  <a:schemeClr val="tx1"/>
                </a:solidFill>
              </a:rPr>
              <a:t>10, 12, 14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Look at the large die to discover three digits that are not in the answer.</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On the top you will see several sixes.</a:t>
            </a:r>
          </a:p>
          <a:p>
            <a:pPr algn="ctr"/>
            <a:r>
              <a:rPr lang="en-US" b="1" dirty="0">
                <a:solidFill>
                  <a:schemeClr val="tx1"/>
                </a:solidFill>
              </a:rPr>
              <a:t>The answer includes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74, 72, 70, ___ , ___ , ___</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not 60</a:t>
            </a:r>
          </a:p>
          <a:p>
            <a:pPr algn="ctr"/>
            <a:r>
              <a:rPr lang="en-US" b="1" dirty="0">
                <a:solidFill>
                  <a:schemeClr val="tx1"/>
                </a:solidFill>
              </a:rPr>
              <a:t>or the number that is 14 less than 60.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48AF206-C352-4111-B2DB-C45F58D60941}"/>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62 tiny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8CF21BA7-FC6E-4DDC-B51C-C693A154B35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“Wow!  </a:t>
            </a:r>
          </a:p>
          <a:p>
            <a:r>
              <a:rPr lang="en-US" sz="6000" b="1" dirty="0">
                <a:solidFill>
                  <a:srgbClr val="FFFF00"/>
                </a:solidFill>
              </a:rPr>
              <a:t>Those Dice are Tiny!”</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5802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BC5212B-B410-4C3C-8C1A-281EC3751B9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tiny dice are in the capsule?  That does not include the larger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98199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4221</TotalTime>
  <Words>2726</Words>
  <Application>Microsoft Office PowerPoint</Application>
  <PresentationFormat>On-screen Show (4:3)</PresentationFormat>
  <Paragraphs>760</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122</cp:revision>
  <dcterms:created xsi:type="dcterms:W3CDTF">2020-11-09T02:38:45Z</dcterms:created>
  <dcterms:modified xsi:type="dcterms:W3CDTF">2022-02-19T15:19:02Z</dcterms:modified>
</cp:coreProperties>
</file>