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0" r:id="rId8"/>
    <p:sldId id="510" r:id="rId9"/>
    <p:sldId id="511" r:id="rId10"/>
    <p:sldId id="512" r:id="rId11"/>
    <p:sldId id="513" r:id="rId12"/>
    <p:sldId id="514" r:id="rId13"/>
    <p:sldId id="515" r:id="rId14"/>
    <p:sldId id="516" r:id="rId15"/>
    <p:sldId id="517" r:id="rId16"/>
    <p:sldId id="522" r:id="rId17"/>
    <p:sldId id="519" r:id="rId18"/>
    <p:sldId id="520" r:id="rId19"/>
    <p:sldId id="52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p:scale>
          <a:sx n="110" d="100"/>
          <a:sy n="110" d="100"/>
        </p:scale>
        <p:origin x="1086" y="6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11/14/2021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11/14/2021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11/14/2021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stevewyborney.com/2019/09/51-esti-mysteries/" TargetMode="External"/><Relationship Id="rId13" Type="http://schemas.openxmlformats.org/officeDocument/2006/relationships/image" Target="../media/image7.jpeg"/><Relationship Id="rId18" Type="http://schemas.openxmlformats.org/officeDocument/2006/relationships/image" Target="../media/image9.jpeg"/><Relationship Id="rId26" Type="http://schemas.openxmlformats.org/officeDocument/2006/relationships/image" Target="../media/image12.jpeg"/><Relationship Id="rId3" Type="http://schemas.openxmlformats.org/officeDocument/2006/relationships/image" Target="../media/image2.jpeg"/><Relationship Id="rId21" Type="http://schemas.openxmlformats.org/officeDocument/2006/relationships/image" Target="../media/image10.png"/><Relationship Id="rId7" Type="http://schemas.openxmlformats.org/officeDocument/2006/relationships/image" Target="../media/image4.jpeg"/><Relationship Id="rId12" Type="http://schemas.openxmlformats.org/officeDocument/2006/relationships/hyperlink" Target="http://www.stevewyborney.com/?p=893" TargetMode="External"/><Relationship Id="rId17" Type="http://schemas.openxmlformats.org/officeDocument/2006/relationships/hyperlink" Target="https://www.stevewyborney.com/?p=1483" TargetMode="External"/><Relationship Id="rId25" Type="http://schemas.openxmlformats.org/officeDocument/2006/relationships/hyperlink" Target="https://stevewyborney.com/2021/03/part-3-new-esti-mysteries-and-number-sense-resources-every-day-for-the-rest-of-the-school-year/"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hyperlink" Target="https://stevewyborney.com/2019/02/20-days-of-number-sense-rich-math-talk/" TargetMode="External"/><Relationship Id="rId20" Type="http://schemas.openxmlformats.org/officeDocument/2006/relationships/hyperlink" Target="https://www.youtube.com/c/SteveWyborneyMath/playlists?view=1&amp;sort=da&amp;flow=grid" TargetMode="External"/><Relationship Id="rId29"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hyperlink" Target="http://www.stevewyborney.com/?p=1253" TargetMode="External"/><Relationship Id="rId11" Type="http://schemas.openxmlformats.org/officeDocument/2006/relationships/image" Target="../media/image6.jpeg"/><Relationship Id="rId24" Type="http://schemas.openxmlformats.org/officeDocument/2006/relationships/image" Target="../media/image11.jpeg"/><Relationship Id="rId5" Type="http://schemas.openxmlformats.org/officeDocument/2006/relationships/image" Target="../media/image3.jpeg"/><Relationship Id="rId15" Type="http://schemas.openxmlformats.org/officeDocument/2006/relationships/image" Target="../media/image8.jpeg"/><Relationship Id="rId23" Type="http://schemas.openxmlformats.org/officeDocument/2006/relationships/hyperlink" Target="https://stevewyborney.com/2020/11/new-esti-mysteries-and-number-sense-resources-every-day-for-the-rest-of-the-school-year/" TargetMode="External"/><Relationship Id="rId28" Type="http://schemas.openxmlformats.org/officeDocument/2006/relationships/hyperlink" Target="https://stevewyborney.com/2021/11/150-new-esti-mysteries/" TargetMode="External"/><Relationship Id="rId10" Type="http://schemas.openxmlformats.org/officeDocument/2006/relationships/hyperlink" Target="https://www.stevewyborney.com/?p=1891" TargetMode="External"/><Relationship Id="rId19" Type="http://schemas.openxmlformats.org/officeDocument/2006/relationships/hyperlink" Target="https://stevewyborney.com/2018/04/the-estimation-clipboard/" TargetMode="External"/><Relationship Id="rId4" Type="http://schemas.openxmlformats.org/officeDocument/2006/relationships/hyperlink" Target="https://stevewyborney.com/2021/01/part-2-new-esti-mysteries-and-number-sense-resources-every-day-for-the-rest-of-the-school-year/" TargetMode="External"/><Relationship Id="rId9" Type="http://schemas.openxmlformats.org/officeDocument/2006/relationships/image" Target="../media/image5.jpeg"/><Relationship Id="rId14" Type="http://schemas.openxmlformats.org/officeDocument/2006/relationships/hyperlink" Target="http://www.stevewyborney.com/?p=1028" TargetMode="External"/><Relationship Id="rId22" Type="http://schemas.openxmlformats.org/officeDocument/2006/relationships/hyperlink" Target="https://stevewyborney.com/2020/08/the-multiplication-course-by-steve-wyborney/" TargetMode="External"/><Relationship Id="rId27" Type="http://schemas.openxmlformats.org/officeDocument/2006/relationships/hyperlink" Target="https://stevewyborney.com/2021/10/new-estimation-clipboards/" TargetMode="External"/><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3A1B2CF7-B986-4177-8352-BEFAF4B9465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533400" y="0"/>
            <a:ext cx="3758390" cy="5638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30 and 80, </a:t>
            </a:r>
          </a:p>
          <a:p>
            <a:pPr algn="ctr"/>
            <a:r>
              <a:rPr lang="en-US" b="1" dirty="0">
                <a:solidFill>
                  <a:schemeClr val="tx1"/>
                </a:solidFill>
              </a:rPr>
              <a:t>and it includes the digit 4.</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does not include </a:t>
            </a:r>
          </a:p>
          <a:p>
            <a:pPr algn="ctr"/>
            <a:r>
              <a:rPr lang="en-US" b="1" dirty="0">
                <a:solidFill>
                  <a:schemeClr val="tx1"/>
                </a:solidFill>
              </a:rPr>
              <a:t>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Hiding on the top of the die is a 6.</a:t>
            </a:r>
          </a:p>
          <a:p>
            <a:pPr algn="ctr"/>
            <a:r>
              <a:rPr lang="en-US" b="1" dirty="0">
                <a:solidFill>
                  <a:schemeClr val="tx1"/>
                </a:solidFill>
              </a:rPr>
              <a:t>The answer does not include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There are 2 groups of 3 consecutive numbers remaining.  </a:t>
            </a:r>
          </a:p>
          <a:p>
            <a:pPr algn="ctr"/>
            <a:r>
              <a:rPr lang="en-US" b="1" dirty="0">
                <a:solidFill>
                  <a:schemeClr val="tx1"/>
                </a:solidFill>
              </a:rPr>
              <a:t>Eliminate all of those numbers.</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not 44 </a:t>
            </a:r>
          </a:p>
          <a:p>
            <a:pPr algn="ctr"/>
            <a:r>
              <a:rPr lang="en-US" b="1" dirty="0">
                <a:solidFill>
                  <a:schemeClr val="tx1"/>
                </a:solidFill>
              </a:rPr>
              <a:t>or the number that is 10 more than 44.</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7B0AF30C-F9A8-41C0-99A3-30582DB6ADDA}"/>
              </a:ext>
            </a:extLst>
          </p:cNvPr>
          <p:cNvGraphicFramePr>
            <a:graphicFrameLocks noGrp="1"/>
          </p:cNvGraphicFramePr>
          <p:nvPr>
            <p:extLst>
              <p:ext uri="{D42A27DB-BD31-4B8C-83A1-F6EECF244321}">
                <p14:modId xmlns:p14="http://schemas.microsoft.com/office/powerpoint/2010/main" val="1834057072"/>
              </p:ext>
            </p:extLst>
          </p:nvPr>
        </p:nvGraphicFramePr>
        <p:xfrm>
          <a:off x="183856"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3192004"/>
                  </a:ext>
                </a:extLst>
              </a:tr>
            </a:tbl>
          </a:graphicData>
        </a:graphic>
      </p:graphicFrame>
    </p:spTree>
    <p:extLst>
      <p:ext uri="{BB962C8B-B14F-4D97-AF65-F5344CB8AC3E}">
        <p14:creationId xmlns:p14="http://schemas.microsoft.com/office/powerpoint/2010/main" val="241006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745A55-C42E-4276-A722-59988F8C1524}"/>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21259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EB26829-CB5C-4B7F-AFD9-84C0384F862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74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4850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073311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“Hiding on Top of the Die”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51243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431625A-FA9E-433A-8A86-5638EEF936F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balls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7314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3A1B2CF7-B986-4177-8352-BEFAF4B9465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533400" y="0"/>
            <a:ext cx="3758390" cy="56388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30 and 80, </a:t>
            </a:r>
          </a:p>
          <a:p>
            <a:pPr algn="ctr"/>
            <a:r>
              <a:rPr lang="en-US" b="1" dirty="0">
                <a:solidFill>
                  <a:schemeClr val="tx1"/>
                </a:solidFill>
              </a:rPr>
              <a:t>and it includes the digit 4.</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does not include </a:t>
            </a:r>
          </a:p>
          <a:p>
            <a:pPr algn="ctr"/>
            <a:r>
              <a:rPr lang="en-US" b="1" dirty="0">
                <a:solidFill>
                  <a:schemeClr val="tx1"/>
                </a:solidFill>
              </a:rPr>
              <a:t>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Hiding on the top of the die is a 6.</a:t>
            </a:r>
          </a:p>
          <a:p>
            <a:pPr algn="ctr"/>
            <a:r>
              <a:rPr lang="en-US" b="1" dirty="0">
                <a:solidFill>
                  <a:schemeClr val="tx1"/>
                </a:solidFill>
              </a:rPr>
              <a:t>The answer does not include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There are 2 groups of 3 consecutive numbers remaining.  </a:t>
            </a:r>
          </a:p>
          <a:p>
            <a:pPr algn="ctr"/>
            <a:r>
              <a:rPr lang="en-US" b="1" dirty="0">
                <a:solidFill>
                  <a:schemeClr val="tx1"/>
                </a:solidFill>
              </a:rPr>
              <a:t>Eliminate all of those numbers.</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not 44 </a:t>
            </a:r>
          </a:p>
          <a:p>
            <a:pPr algn="ctr"/>
            <a:r>
              <a:rPr lang="en-US" b="1" dirty="0">
                <a:solidFill>
                  <a:schemeClr val="tx1"/>
                </a:solidFill>
              </a:rPr>
              <a:t>or the number that is 10 more than 44.</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2" name="Table 1">
            <a:extLst>
              <a:ext uri="{FF2B5EF4-FFF2-40B4-BE49-F238E27FC236}">
                <a16:creationId xmlns:a16="http://schemas.microsoft.com/office/drawing/2014/main" id="{7B0AF30C-F9A8-41C0-99A3-30582DB6ADDA}"/>
              </a:ext>
            </a:extLst>
          </p:cNvPr>
          <p:cNvGraphicFramePr>
            <a:graphicFrameLocks noGrp="1"/>
          </p:cNvGraphicFramePr>
          <p:nvPr>
            <p:extLst>
              <p:ext uri="{D42A27DB-BD31-4B8C-83A1-F6EECF244321}">
                <p14:modId xmlns:p14="http://schemas.microsoft.com/office/powerpoint/2010/main" val="3555098243"/>
              </p:ext>
            </p:extLst>
          </p:nvPr>
        </p:nvGraphicFramePr>
        <p:xfrm>
          <a:off x="152400"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3192004"/>
                  </a:ext>
                </a:extLst>
              </a:tr>
            </a:tbl>
          </a:graphicData>
        </a:graphic>
      </p:graphicFrame>
      <p:graphicFrame>
        <p:nvGraphicFramePr>
          <p:cNvPr id="16" name="Table 15">
            <a:extLst>
              <a:ext uri="{FF2B5EF4-FFF2-40B4-BE49-F238E27FC236}">
                <a16:creationId xmlns:a16="http://schemas.microsoft.com/office/drawing/2014/main" id="{EC45D4F9-5BC8-47F3-84F8-FB7E56B9BD78}"/>
              </a:ext>
            </a:extLst>
          </p:cNvPr>
          <p:cNvGraphicFramePr>
            <a:graphicFrameLocks noGrp="1"/>
          </p:cNvGraphicFramePr>
          <p:nvPr>
            <p:extLst>
              <p:ext uri="{D42A27DB-BD31-4B8C-83A1-F6EECF244321}">
                <p14:modId xmlns:p14="http://schemas.microsoft.com/office/powerpoint/2010/main" val="210727520"/>
              </p:ext>
            </p:extLst>
          </p:nvPr>
        </p:nvGraphicFramePr>
        <p:xfrm>
          <a:off x="152400"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93192004"/>
                  </a:ext>
                </a:extLst>
              </a:tr>
            </a:tbl>
          </a:graphicData>
        </a:graphic>
      </p:graphicFrame>
      <p:graphicFrame>
        <p:nvGraphicFramePr>
          <p:cNvPr id="22" name="Table 21">
            <a:extLst>
              <a:ext uri="{FF2B5EF4-FFF2-40B4-BE49-F238E27FC236}">
                <a16:creationId xmlns:a16="http://schemas.microsoft.com/office/drawing/2014/main" id="{8DC9CC83-DAD8-4CFD-A48A-A065EB8F6940}"/>
              </a:ext>
            </a:extLst>
          </p:cNvPr>
          <p:cNvGraphicFramePr>
            <a:graphicFrameLocks noGrp="1"/>
          </p:cNvGraphicFramePr>
          <p:nvPr>
            <p:extLst>
              <p:ext uri="{D42A27DB-BD31-4B8C-83A1-F6EECF244321}">
                <p14:modId xmlns:p14="http://schemas.microsoft.com/office/powerpoint/2010/main" val="335319094"/>
              </p:ext>
            </p:extLst>
          </p:nvPr>
        </p:nvGraphicFramePr>
        <p:xfrm>
          <a:off x="152400"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93192004"/>
                  </a:ext>
                </a:extLst>
              </a:tr>
            </a:tbl>
          </a:graphicData>
        </a:graphic>
      </p:graphicFrame>
      <p:graphicFrame>
        <p:nvGraphicFramePr>
          <p:cNvPr id="23" name="Table 22">
            <a:extLst>
              <a:ext uri="{FF2B5EF4-FFF2-40B4-BE49-F238E27FC236}">
                <a16:creationId xmlns:a16="http://schemas.microsoft.com/office/drawing/2014/main" id="{99E80A21-248E-47A2-85AF-B7D2B489CD26}"/>
              </a:ext>
            </a:extLst>
          </p:cNvPr>
          <p:cNvGraphicFramePr>
            <a:graphicFrameLocks noGrp="1"/>
          </p:cNvGraphicFramePr>
          <p:nvPr>
            <p:extLst>
              <p:ext uri="{D42A27DB-BD31-4B8C-83A1-F6EECF244321}">
                <p14:modId xmlns:p14="http://schemas.microsoft.com/office/powerpoint/2010/main" val="3450365152"/>
              </p:ext>
            </p:extLst>
          </p:nvPr>
        </p:nvGraphicFramePr>
        <p:xfrm>
          <a:off x="152400"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93192004"/>
                  </a:ext>
                </a:extLst>
              </a:tr>
            </a:tbl>
          </a:graphicData>
        </a:graphic>
      </p:graphicFrame>
      <p:graphicFrame>
        <p:nvGraphicFramePr>
          <p:cNvPr id="24" name="Table 23">
            <a:extLst>
              <a:ext uri="{FF2B5EF4-FFF2-40B4-BE49-F238E27FC236}">
                <a16:creationId xmlns:a16="http://schemas.microsoft.com/office/drawing/2014/main" id="{A9530721-CDB4-45E5-AEAD-9F16F1E792CD}"/>
              </a:ext>
            </a:extLst>
          </p:cNvPr>
          <p:cNvGraphicFramePr>
            <a:graphicFrameLocks noGrp="1"/>
          </p:cNvGraphicFramePr>
          <p:nvPr>
            <p:extLst>
              <p:ext uri="{D42A27DB-BD31-4B8C-83A1-F6EECF244321}">
                <p14:modId xmlns:p14="http://schemas.microsoft.com/office/powerpoint/2010/main" val="2000310816"/>
              </p:ext>
            </p:extLst>
          </p:nvPr>
        </p:nvGraphicFramePr>
        <p:xfrm>
          <a:off x="152400"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93192004"/>
                  </a:ext>
                </a:extLst>
              </a:tr>
            </a:tbl>
          </a:graphicData>
        </a:graphic>
      </p:graphicFrame>
      <p:graphicFrame>
        <p:nvGraphicFramePr>
          <p:cNvPr id="33" name="Table 32">
            <a:extLst>
              <a:ext uri="{FF2B5EF4-FFF2-40B4-BE49-F238E27FC236}">
                <a16:creationId xmlns:a16="http://schemas.microsoft.com/office/drawing/2014/main" id="{B57D8D8C-55A4-45EF-97BA-A50DBB5263DF}"/>
              </a:ext>
            </a:extLst>
          </p:cNvPr>
          <p:cNvGraphicFramePr>
            <a:graphicFrameLocks noGrp="1"/>
          </p:cNvGraphicFramePr>
          <p:nvPr>
            <p:extLst>
              <p:ext uri="{D42A27DB-BD31-4B8C-83A1-F6EECF244321}">
                <p14:modId xmlns:p14="http://schemas.microsoft.com/office/powerpoint/2010/main" val="718540926"/>
              </p:ext>
            </p:extLst>
          </p:nvPr>
        </p:nvGraphicFramePr>
        <p:xfrm>
          <a:off x="152400" y="4953000"/>
          <a:ext cx="4419600" cy="1524000"/>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925178192"/>
                    </a:ext>
                  </a:extLst>
                </a:gridCol>
                <a:gridCol w="441960">
                  <a:extLst>
                    <a:ext uri="{9D8B030D-6E8A-4147-A177-3AD203B41FA5}">
                      <a16:colId xmlns:a16="http://schemas.microsoft.com/office/drawing/2014/main" val="3859662463"/>
                    </a:ext>
                  </a:extLst>
                </a:gridCol>
                <a:gridCol w="441960">
                  <a:extLst>
                    <a:ext uri="{9D8B030D-6E8A-4147-A177-3AD203B41FA5}">
                      <a16:colId xmlns:a16="http://schemas.microsoft.com/office/drawing/2014/main" val="2024459922"/>
                    </a:ext>
                  </a:extLst>
                </a:gridCol>
                <a:gridCol w="441960">
                  <a:extLst>
                    <a:ext uri="{9D8B030D-6E8A-4147-A177-3AD203B41FA5}">
                      <a16:colId xmlns:a16="http://schemas.microsoft.com/office/drawing/2014/main" val="3678183784"/>
                    </a:ext>
                  </a:extLst>
                </a:gridCol>
                <a:gridCol w="441960">
                  <a:extLst>
                    <a:ext uri="{9D8B030D-6E8A-4147-A177-3AD203B41FA5}">
                      <a16:colId xmlns:a16="http://schemas.microsoft.com/office/drawing/2014/main" val="2746512160"/>
                    </a:ext>
                  </a:extLst>
                </a:gridCol>
                <a:gridCol w="441960">
                  <a:extLst>
                    <a:ext uri="{9D8B030D-6E8A-4147-A177-3AD203B41FA5}">
                      <a16:colId xmlns:a16="http://schemas.microsoft.com/office/drawing/2014/main" val="625632114"/>
                    </a:ext>
                  </a:extLst>
                </a:gridCol>
                <a:gridCol w="441960">
                  <a:extLst>
                    <a:ext uri="{9D8B030D-6E8A-4147-A177-3AD203B41FA5}">
                      <a16:colId xmlns:a16="http://schemas.microsoft.com/office/drawing/2014/main" val="2733983824"/>
                    </a:ext>
                  </a:extLst>
                </a:gridCol>
                <a:gridCol w="441960">
                  <a:extLst>
                    <a:ext uri="{9D8B030D-6E8A-4147-A177-3AD203B41FA5}">
                      <a16:colId xmlns:a16="http://schemas.microsoft.com/office/drawing/2014/main" val="3354158950"/>
                    </a:ext>
                  </a:extLst>
                </a:gridCol>
                <a:gridCol w="441960">
                  <a:extLst>
                    <a:ext uri="{9D8B030D-6E8A-4147-A177-3AD203B41FA5}">
                      <a16:colId xmlns:a16="http://schemas.microsoft.com/office/drawing/2014/main" val="2438692826"/>
                    </a:ext>
                  </a:extLst>
                </a:gridCol>
                <a:gridCol w="441960">
                  <a:extLst>
                    <a:ext uri="{9D8B030D-6E8A-4147-A177-3AD203B41FA5}">
                      <a16:colId xmlns:a16="http://schemas.microsoft.com/office/drawing/2014/main" val="3743459303"/>
                    </a:ext>
                  </a:extLst>
                </a:gridCol>
              </a:tblGrid>
              <a:tr h="304800">
                <a:tc>
                  <a:txBody>
                    <a:bodyPr/>
                    <a:lstStyle/>
                    <a:p>
                      <a:pPr algn="ctr" rtl="0" fontAlgn="ctr"/>
                      <a:r>
                        <a:rPr lang="en-US" sz="1600" b="1" u="none" strike="noStrike" dirty="0">
                          <a:solidFill>
                            <a:schemeClr val="tx1"/>
                          </a:solidFill>
                          <a:effectLst/>
                        </a:rPr>
                        <a:t>31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39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2416305971"/>
                  </a:ext>
                </a:extLst>
              </a:tr>
              <a:tr h="304800">
                <a:tc>
                  <a:txBody>
                    <a:bodyPr/>
                    <a:lstStyle/>
                    <a:p>
                      <a:pPr algn="ctr" rtl="0" fontAlgn="ctr"/>
                      <a:r>
                        <a:rPr lang="en-US" sz="1600" b="1" u="none" strike="noStrike" dirty="0">
                          <a:solidFill>
                            <a:schemeClr val="tx1"/>
                          </a:solidFill>
                          <a:effectLst/>
                        </a:rPr>
                        <a:t>41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46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49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114270379"/>
                  </a:ext>
                </a:extLst>
              </a:tr>
              <a:tr h="304800">
                <a:tc>
                  <a:txBody>
                    <a:bodyPr/>
                    <a:lstStyle/>
                    <a:p>
                      <a:pPr algn="ctr" rtl="0" fontAlgn="ctr"/>
                      <a:r>
                        <a:rPr lang="en-US" sz="1600" b="1" u="none" strike="noStrike" dirty="0">
                          <a:solidFill>
                            <a:schemeClr val="tx1"/>
                          </a:solidFill>
                          <a:effectLst/>
                        </a:rPr>
                        <a:t>51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59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347038049"/>
                  </a:ext>
                </a:extLst>
              </a:tr>
              <a:tr h="304800">
                <a:tc>
                  <a:txBody>
                    <a:bodyPr/>
                    <a:lstStyle/>
                    <a:p>
                      <a:pPr algn="ctr" rtl="0" fontAlgn="ctr"/>
                      <a:r>
                        <a:rPr lang="en-US" sz="1600" b="1" u="none" strike="noStrike" dirty="0">
                          <a:solidFill>
                            <a:schemeClr val="tx1"/>
                          </a:solidFill>
                          <a:effectLst/>
                        </a:rPr>
                        <a:t>61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69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4024421618"/>
                  </a:ext>
                </a:extLst>
              </a:tr>
              <a:tr h="304800">
                <a:tc>
                  <a:txBody>
                    <a:bodyPr/>
                    <a:lstStyle/>
                    <a:p>
                      <a:pPr algn="ctr" rtl="0" fontAlgn="ctr"/>
                      <a:r>
                        <a:rPr lang="en-US" sz="1600" b="1" u="none" strike="noStrike" dirty="0">
                          <a:solidFill>
                            <a:schemeClr val="tx1"/>
                          </a:solidFill>
                          <a:effectLst/>
                        </a:rPr>
                        <a:t>71</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72</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73</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74</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600" b="1" u="none" strike="noStrike" dirty="0">
                          <a:solidFill>
                            <a:schemeClr val="tx1"/>
                          </a:solidFill>
                          <a:effectLst/>
                        </a:rPr>
                        <a:t>75</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76</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77</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78</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79</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600" b="1" u="none" strike="noStrike" dirty="0">
                          <a:solidFill>
                            <a:schemeClr val="tx1"/>
                          </a:solidFill>
                          <a:effectLst/>
                        </a:rPr>
                        <a:t>80</a:t>
                      </a:r>
                      <a:endParaRPr lang="en-US" sz="16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593192004"/>
                  </a:ext>
                </a:extLst>
              </a:tr>
            </a:tbl>
          </a:graphicData>
        </a:graphic>
      </p:graphicFrame>
    </p:spTree>
    <p:extLst>
      <p:ext uri="{BB962C8B-B14F-4D97-AF65-F5344CB8AC3E}">
        <p14:creationId xmlns:p14="http://schemas.microsoft.com/office/powerpoint/2010/main" val="41643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fade">
                                      <p:cBhvr>
                                        <p:cTn id="54" dur="500"/>
                                        <p:tgtEl>
                                          <p:spTgt spid="23"/>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fade">
                                      <p:cBhvr>
                                        <p:cTn id="64" dur="5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745A55-C42E-4276-A722-59988F8C1524}"/>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7027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EB26829-CB5C-4B7F-AFD9-84C0384F862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74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61750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69438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“Hiding on Top of the Die”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431625A-FA9E-433A-8A86-5638EEF936F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balls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3A1B2CF7-B986-4177-8352-BEFAF4B9465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#1</a:t>
            </a:r>
          </a:p>
          <a:p>
            <a:pPr algn="ctr"/>
            <a:r>
              <a:rPr lang="en-US" b="1" dirty="0">
                <a:solidFill>
                  <a:schemeClr val="tx1"/>
                </a:solidFill>
              </a:rPr>
              <a:t>The answer is between 30 and 80, </a:t>
            </a:r>
          </a:p>
          <a:p>
            <a:pPr algn="ctr"/>
            <a:r>
              <a:rPr lang="en-US" b="1" dirty="0">
                <a:solidFill>
                  <a:schemeClr val="tx1"/>
                </a:solidFill>
              </a:rPr>
              <a:t>and it includes the digit 4.</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#2</a:t>
            </a:r>
          </a:p>
          <a:p>
            <a:pPr algn="ctr"/>
            <a:r>
              <a:rPr lang="en-US" b="1" dirty="0">
                <a:solidFill>
                  <a:schemeClr val="tx1"/>
                </a:solidFill>
              </a:rPr>
              <a:t>The answer does not include </a:t>
            </a:r>
          </a:p>
          <a:p>
            <a:pPr algn="ctr"/>
            <a:r>
              <a:rPr lang="en-US" b="1" dirty="0">
                <a:solidFill>
                  <a:schemeClr val="tx1"/>
                </a:solidFill>
              </a:rPr>
              <a:t>the digit 3.</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#3</a:t>
            </a:r>
          </a:p>
          <a:p>
            <a:pPr algn="ctr"/>
            <a:r>
              <a:rPr lang="en-US" b="1" dirty="0">
                <a:solidFill>
                  <a:schemeClr val="tx1"/>
                </a:solidFill>
              </a:rPr>
              <a:t>Hiding on the top of the die is a 6.</a:t>
            </a:r>
          </a:p>
          <a:p>
            <a:pPr algn="ctr"/>
            <a:r>
              <a:rPr lang="en-US" b="1" dirty="0">
                <a:solidFill>
                  <a:schemeClr val="tx1"/>
                </a:solidFill>
              </a:rPr>
              <a:t>The answer does not include the digit 6.</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#4</a:t>
            </a:r>
          </a:p>
          <a:p>
            <a:pPr algn="ctr"/>
            <a:r>
              <a:rPr lang="en-US" b="1" dirty="0">
                <a:solidFill>
                  <a:schemeClr val="tx1"/>
                </a:solidFill>
              </a:rPr>
              <a:t>There are 2 groups of 3 consecutive numbers remaining.  </a:t>
            </a:r>
          </a:p>
          <a:p>
            <a:pPr algn="ctr"/>
            <a:r>
              <a:rPr lang="en-US" b="1" dirty="0">
                <a:solidFill>
                  <a:schemeClr val="tx1"/>
                </a:solidFill>
              </a:rPr>
              <a:t>Eliminate all of those numbers.</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solidFill>
                  <a:schemeClr val="tx1"/>
                </a:solidFill>
              </a:rPr>
              <a:t>Clue #5</a:t>
            </a:r>
          </a:p>
          <a:p>
            <a:pPr algn="ctr"/>
            <a:r>
              <a:rPr lang="en-US" b="1" dirty="0">
                <a:solidFill>
                  <a:schemeClr val="tx1"/>
                </a:solidFill>
              </a:rPr>
              <a:t>The answer is not 44 </a:t>
            </a:r>
          </a:p>
          <a:p>
            <a:pPr algn="ctr"/>
            <a:r>
              <a:rPr lang="en-US" b="1" dirty="0">
                <a:solidFill>
                  <a:schemeClr val="tx1"/>
                </a:solidFill>
              </a:rPr>
              <a:t>or the number that is 10 more than 44.</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745A55-C42E-4276-A722-59988F8C1524}"/>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0EB26829-CB5C-4B7F-AFD9-84C0384F862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74 balls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4305" y="2343040"/>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68626" y="2343877"/>
            <a:ext cx="1263106" cy="94732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4"/>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6"/>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9"/>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20"/>
          </p:cNvPr>
          <p:cNvPicPr>
            <a:picLocks noChangeAspect="1" noChangeArrowheads="1"/>
          </p:cNvPicPr>
          <p:nvPr/>
        </p:nvPicPr>
        <p:blipFill rotWithShape="1">
          <a:blip r:embed="rId21"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8"/>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8"/>
              </a:rPr>
              <a:t>51 </a:t>
            </a:r>
            <a:r>
              <a:rPr lang="en-US" sz="1100" b="1" dirty="0" err="1">
                <a:hlinkClick r:id="rId8"/>
              </a:rPr>
              <a:t>Esti</a:t>
            </a:r>
            <a:r>
              <a:rPr lang="en-US" sz="1100" b="1" dirty="0">
                <a:hlinkClick r:id="rId8"/>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r>
              <a:rPr lang="en-US" sz="1100" b="1" dirty="0"/>
              <a:t>140 short videos arranged in playlists to help your students learn about multiplication</a:t>
            </a:r>
          </a:p>
          <a:p>
            <a:r>
              <a:rPr lang="en-US" sz="1100" b="1" dirty="0"/>
              <a:t>For more information read the blog post about The Multiplication Course </a:t>
            </a:r>
            <a:r>
              <a:rPr lang="en-US" sz="1100" b="1" dirty="0">
                <a:hlinkClick r:id="rId22"/>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20"/>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pic>
        <p:nvPicPr>
          <p:cNvPr id="2052" name="Picture 4" descr="C:\Users\Steve Wyborney\Desktop\STEVES Esti-Mystery Clue Toolkit and Templates FALL 2020.jpg">
            <a:hlinkClick r:id="rId2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471879" y="2343877"/>
            <a:ext cx="1263105" cy="947329"/>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277352" y="3235410"/>
            <a:ext cx="1762470" cy="276999"/>
          </a:xfrm>
          <a:prstGeom prst="rect">
            <a:avLst/>
          </a:prstGeom>
          <a:noFill/>
        </p:spPr>
        <p:txBody>
          <a:bodyPr wrap="none" rtlCol="0">
            <a:spAutoFit/>
          </a:bodyPr>
          <a:lstStyle/>
          <a:p>
            <a:r>
              <a:rPr lang="en-US" sz="1200" b="1" dirty="0"/>
              <a:t>November  1 – January 8</a:t>
            </a:r>
          </a:p>
        </p:txBody>
      </p:sp>
      <p:sp>
        <p:nvSpPr>
          <p:cNvPr id="32" name="TextBox 31"/>
          <p:cNvSpPr txBox="1"/>
          <p:nvPr/>
        </p:nvSpPr>
        <p:spPr>
          <a:xfrm>
            <a:off x="2535940" y="3235410"/>
            <a:ext cx="1817292" cy="276999"/>
          </a:xfrm>
          <a:prstGeom prst="rect">
            <a:avLst/>
          </a:prstGeom>
          <a:noFill/>
        </p:spPr>
        <p:txBody>
          <a:bodyPr wrap="none" rtlCol="0">
            <a:spAutoFit/>
          </a:bodyPr>
          <a:lstStyle/>
          <a:p>
            <a:r>
              <a:rPr lang="en-US" sz="1200" b="1" dirty="0"/>
              <a:t>January 11 – February 26 </a:t>
            </a:r>
          </a:p>
        </p:txBody>
      </p:sp>
      <p:pic>
        <p:nvPicPr>
          <p:cNvPr id="3" name="Picture 2" descr="C:\Users\Steve Wyborney\Desktop\Blog Post Pics and email too\Part 3 Feature Pic.jpg">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5118637" y="2343039"/>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50" name="TextBox 49"/>
          <p:cNvSpPr txBox="1"/>
          <p:nvPr/>
        </p:nvSpPr>
        <p:spPr>
          <a:xfrm>
            <a:off x="5056278" y="3235410"/>
            <a:ext cx="1355884" cy="276999"/>
          </a:xfrm>
          <a:prstGeom prst="rect">
            <a:avLst/>
          </a:prstGeom>
          <a:noFill/>
        </p:spPr>
        <p:txBody>
          <a:bodyPr wrap="none" rtlCol="0">
            <a:spAutoFit/>
          </a:bodyPr>
          <a:lstStyle/>
          <a:p>
            <a:pPr algn="ctr"/>
            <a:r>
              <a:rPr lang="en-US" sz="1200" b="1" dirty="0"/>
              <a:t>March 1 – April 16</a:t>
            </a:r>
          </a:p>
        </p:txBody>
      </p:sp>
      <p:sp>
        <p:nvSpPr>
          <p:cNvPr id="41" name="TextBox 40"/>
          <p:cNvSpPr txBox="1"/>
          <p:nvPr/>
        </p:nvSpPr>
        <p:spPr>
          <a:xfrm>
            <a:off x="7368216" y="3235410"/>
            <a:ext cx="1304011" cy="276999"/>
          </a:xfrm>
          <a:prstGeom prst="rect">
            <a:avLst/>
          </a:prstGeom>
          <a:noFill/>
        </p:spPr>
        <p:txBody>
          <a:bodyPr wrap="none" rtlCol="0">
            <a:spAutoFit/>
          </a:bodyPr>
          <a:lstStyle/>
          <a:p>
            <a:pPr algn="ctr"/>
            <a:r>
              <a:rPr lang="en-US" sz="1200" b="1" dirty="0"/>
              <a:t>April 19 – May 28</a:t>
            </a:r>
          </a:p>
        </p:txBody>
      </p:sp>
      <p:sp>
        <p:nvSpPr>
          <p:cNvPr id="38" name="TextBox 37">
            <a:extLst>
              <a:ext uri="{FF2B5EF4-FFF2-40B4-BE49-F238E27FC236}">
                <a16:creationId xmlns:a16="http://schemas.microsoft.com/office/drawing/2014/main" id="{7F2875AF-09AC-4587-87D6-9C191C5F9582}"/>
              </a:ext>
            </a:extLst>
          </p:cNvPr>
          <p:cNvSpPr txBox="1"/>
          <p:nvPr/>
        </p:nvSpPr>
        <p:spPr>
          <a:xfrm>
            <a:off x="0" y="1996521"/>
            <a:ext cx="7884915" cy="307777"/>
          </a:xfrm>
          <a:prstGeom prst="rect">
            <a:avLst/>
          </a:prstGeom>
          <a:noFill/>
        </p:spPr>
        <p:txBody>
          <a:bodyPr wrap="none" rtlCol="0">
            <a:spAutoFit/>
          </a:bodyPr>
          <a:lstStyle/>
          <a:p>
            <a:r>
              <a:rPr lang="en-US" sz="1400" b="1" u="sng" dirty="0"/>
              <a:t>2020-2021</a:t>
            </a:r>
            <a:r>
              <a:rPr lang="en-US" sz="1400" b="1" dirty="0"/>
              <a:t> “New </a:t>
            </a:r>
            <a:r>
              <a:rPr lang="en-US" sz="1400" b="1" dirty="0" err="1"/>
              <a:t>Esti</a:t>
            </a:r>
            <a:r>
              <a:rPr lang="en-US" sz="1400" b="1" dirty="0"/>
              <a:t>-Mysteries and Number Sense Resources Every Day for the Rest of the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98182"/>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99984F25-DCC5-418E-AB32-006FFDE72FA8}"/>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7"/>
              </a:rPr>
              <a:t>More Estimation Clipboards</a:t>
            </a:r>
            <a:r>
              <a:rPr lang="en-US" sz="1400" b="1" dirty="0"/>
              <a:t>.”</a:t>
            </a:r>
          </a:p>
        </p:txBody>
      </p:sp>
      <p:pic>
        <p:nvPicPr>
          <p:cNvPr id="8" name="Picture 7">
            <a:hlinkClick r:id="rId28"/>
            <a:extLst>
              <a:ext uri="{FF2B5EF4-FFF2-40B4-BE49-F238E27FC236}">
                <a16:creationId xmlns:a16="http://schemas.microsoft.com/office/drawing/2014/main" id="{7D099C77-1566-4042-A8D8-788E24872B43}"/>
              </a:ext>
            </a:extLst>
          </p:cNvPr>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52" name="TextBox 51">
            <a:extLst>
              <a:ext uri="{FF2B5EF4-FFF2-40B4-BE49-F238E27FC236}">
                <a16:creationId xmlns:a16="http://schemas.microsoft.com/office/drawing/2014/main" id="{6C7E5E2D-79A1-46C6-9194-A313E43024E8}"/>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8"/>
              </a:rPr>
              <a:t>150 New </a:t>
            </a:r>
            <a:r>
              <a:rPr lang="en-US" sz="1400" b="1" dirty="0" err="1">
                <a:hlinkClick r:id="rId28"/>
              </a:rPr>
              <a:t>Esti</a:t>
            </a:r>
            <a:r>
              <a:rPr lang="en-US" sz="1400" b="1" dirty="0">
                <a:hlinkClick r:id="rId28"/>
              </a:rPr>
              <a:t>-Mysteries</a:t>
            </a:r>
            <a:r>
              <a:rPr lang="en-US" sz="1400" b="1" dirty="0"/>
              <a:t>.”</a:t>
            </a:r>
          </a:p>
        </p:txBody>
      </p:sp>
      <p:pic>
        <p:nvPicPr>
          <p:cNvPr id="7" name="Picture 6">
            <a:hlinkClick r:id="rId27"/>
            <a:extLst>
              <a:ext uri="{FF2B5EF4-FFF2-40B4-BE49-F238E27FC236}">
                <a16:creationId xmlns:a16="http://schemas.microsoft.com/office/drawing/2014/main" id="{C2C2E47C-101A-4B9A-9252-F78B18F0103C}"/>
              </a:ext>
            </a:extLst>
          </p:cNvPr>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spTree>
    <p:extLst>
      <p:ext uri="{BB962C8B-B14F-4D97-AF65-F5344CB8AC3E}">
        <p14:creationId xmlns:p14="http://schemas.microsoft.com/office/powerpoint/2010/main" val="24812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“Hiding on Top of the Die”</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50446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431625A-FA9E-433A-8A86-5638EEF936FA}"/>
              </a:ext>
            </a:extLst>
          </p:cNvPr>
          <p:cNvPicPr>
            <a:picLocks noChangeAspect="1"/>
          </p:cNvPicPr>
          <p:nvPr/>
        </p:nvPicPr>
        <p:blipFill rotWithShape="1">
          <a:blip r:embed="rId2">
            <a:extLst>
              <a:ext uri="{28A0092B-C50C-407E-A947-70E740481C1C}">
                <a14:useLocalDpi xmlns:a14="http://schemas.microsoft.com/office/drawing/2010/main" val="0"/>
              </a:ext>
            </a:extLst>
          </a:blip>
          <a:srcRect r="58333" b="16649"/>
          <a:stretch/>
        </p:blipFill>
        <p:spPr>
          <a:xfrm>
            <a:off x="0" y="-8878"/>
            <a:ext cx="4576932" cy="6866878"/>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balls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31674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3854</TotalTime>
  <Words>2418</Words>
  <Application>Microsoft Office PowerPoint</Application>
  <PresentationFormat>On-screen Show (4:3)</PresentationFormat>
  <Paragraphs>608</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111</cp:revision>
  <dcterms:created xsi:type="dcterms:W3CDTF">2020-11-09T02:38:45Z</dcterms:created>
  <dcterms:modified xsi:type="dcterms:W3CDTF">2021-11-14T15:39:22Z</dcterms:modified>
</cp:coreProperties>
</file>