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402" r:id="rId2"/>
    <p:sldId id="257" r:id="rId3"/>
    <p:sldId id="258" r:id="rId4"/>
    <p:sldId id="259" r:id="rId5"/>
    <p:sldId id="260" r:id="rId6"/>
    <p:sldId id="261" r:id="rId7"/>
    <p:sldId id="460" r:id="rId8"/>
    <p:sldId id="479" r:id="rId9"/>
    <p:sldId id="480" r:id="rId10"/>
    <p:sldId id="481" r:id="rId11"/>
    <p:sldId id="482" r:id="rId12"/>
    <p:sldId id="483" r:id="rId13"/>
    <p:sldId id="484" r:id="rId14"/>
    <p:sldId id="485" r:id="rId15"/>
    <p:sldId id="486" r:id="rId16"/>
    <p:sldId id="491" r:id="rId17"/>
    <p:sldId id="488" r:id="rId18"/>
    <p:sldId id="489" r:id="rId19"/>
    <p:sldId id="49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50"/>
    <a:srgbClr val="0D0D0D"/>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varScale="1">
        <p:scale>
          <a:sx n="108" d="100"/>
          <a:sy n="108" d="100"/>
        </p:scale>
        <p:origin x="1704" y="108"/>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F2FEE6-ECFB-4167-B702-F3781D7BCD4A}" type="datetimeFigureOut">
              <a:rPr lang="en-US" smtClean="0"/>
              <a:t>11/16/2021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7C6312-8C16-44A8-8BC3-00D60876EE71}" type="slidenum">
              <a:rPr lang="en-US" smtClean="0"/>
              <a:t>‹#›</a:t>
            </a:fld>
            <a:endParaRPr lang="en-US"/>
          </a:p>
        </p:txBody>
      </p:sp>
    </p:spTree>
    <p:extLst>
      <p:ext uri="{BB962C8B-B14F-4D97-AF65-F5344CB8AC3E}">
        <p14:creationId xmlns:p14="http://schemas.microsoft.com/office/powerpoint/2010/main" val="1199309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8081DBE-C326-4844-8DB5-D826D6CAAA87}" type="datetimeFigureOut">
              <a:rPr lang="en-US" smtClean="0"/>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195764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010047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471411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3755290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081DBE-C326-4844-8DB5-D826D6CAAA87}" type="datetimeFigureOut">
              <a:rPr lang="en-US" smtClean="0"/>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174568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081DBE-C326-4844-8DB5-D826D6CAAA87}" type="datetimeFigureOut">
              <a:rPr lang="en-US" smtClean="0"/>
              <a:t>11/16/2021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752434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081DBE-C326-4844-8DB5-D826D6CAAA87}" type="datetimeFigureOut">
              <a:rPr lang="en-US" smtClean="0"/>
              <a:t>11/16/2021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80252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081DBE-C326-4844-8DB5-D826D6CAAA87}" type="datetimeFigureOut">
              <a:rPr lang="en-US" smtClean="0"/>
              <a:t>11/16/2021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292543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81DBE-C326-4844-8DB5-D826D6CAAA87}" type="datetimeFigureOut">
              <a:rPr lang="en-US" smtClean="0"/>
              <a:t>11/16/2021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834766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11/16/2021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628039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11/16/2021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109338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81DBE-C326-4844-8DB5-D826D6CAAA87}" type="datetimeFigureOut">
              <a:rPr lang="en-US" smtClean="0"/>
              <a:t>11/16/2021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18CE93-4A7F-4A59-80AF-10DEEE34D36C}" type="slidenum">
              <a:rPr lang="en-US" smtClean="0"/>
              <a:t>‹#›</a:t>
            </a:fld>
            <a:endParaRPr lang="en-US"/>
          </a:p>
        </p:txBody>
      </p:sp>
    </p:spTree>
    <p:extLst>
      <p:ext uri="{BB962C8B-B14F-4D97-AF65-F5344CB8AC3E}">
        <p14:creationId xmlns:p14="http://schemas.microsoft.com/office/powerpoint/2010/main" val="2982819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youtu.be/pzPby1HUSQs"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stevewyborney.com/2019/09/51-esti-mysteries/" TargetMode="External"/><Relationship Id="rId13" Type="http://schemas.openxmlformats.org/officeDocument/2006/relationships/image" Target="../media/image7.jpeg"/><Relationship Id="rId18" Type="http://schemas.openxmlformats.org/officeDocument/2006/relationships/image" Target="../media/image9.jpeg"/><Relationship Id="rId26" Type="http://schemas.openxmlformats.org/officeDocument/2006/relationships/image" Target="../media/image12.jpeg"/><Relationship Id="rId3" Type="http://schemas.openxmlformats.org/officeDocument/2006/relationships/image" Target="../media/image2.jpeg"/><Relationship Id="rId21" Type="http://schemas.openxmlformats.org/officeDocument/2006/relationships/image" Target="../media/image10.png"/><Relationship Id="rId7" Type="http://schemas.openxmlformats.org/officeDocument/2006/relationships/image" Target="../media/image4.jpeg"/><Relationship Id="rId12" Type="http://schemas.openxmlformats.org/officeDocument/2006/relationships/hyperlink" Target="http://www.stevewyborney.com/?p=893" TargetMode="External"/><Relationship Id="rId17" Type="http://schemas.openxmlformats.org/officeDocument/2006/relationships/hyperlink" Target="https://www.stevewyborney.com/?p=1483" TargetMode="External"/><Relationship Id="rId25" Type="http://schemas.openxmlformats.org/officeDocument/2006/relationships/hyperlink" Target="https://stevewyborney.com/2021/03/part-3-new-esti-mysteries-and-number-sense-resources-every-day-for-the-rest-of-the-school-year/"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hyperlink" Target="https://stevewyborney.com/2019/02/20-days-of-number-sense-rich-math-talk/" TargetMode="External"/><Relationship Id="rId20" Type="http://schemas.openxmlformats.org/officeDocument/2006/relationships/hyperlink" Target="https://www.youtube.com/c/SteveWyborneyMath/playlists?view=1&amp;sort=da&amp;flow=grid" TargetMode="External"/><Relationship Id="rId29"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hyperlink" Target="http://www.stevewyborney.com/?p=1253" TargetMode="External"/><Relationship Id="rId11" Type="http://schemas.openxmlformats.org/officeDocument/2006/relationships/image" Target="../media/image6.jpeg"/><Relationship Id="rId24" Type="http://schemas.openxmlformats.org/officeDocument/2006/relationships/image" Target="../media/image11.jpeg"/><Relationship Id="rId5" Type="http://schemas.openxmlformats.org/officeDocument/2006/relationships/image" Target="../media/image3.jpeg"/><Relationship Id="rId15" Type="http://schemas.openxmlformats.org/officeDocument/2006/relationships/image" Target="../media/image8.jpeg"/><Relationship Id="rId23" Type="http://schemas.openxmlformats.org/officeDocument/2006/relationships/hyperlink" Target="https://stevewyborney.com/2020/11/new-esti-mysteries-and-number-sense-resources-every-day-for-the-rest-of-the-school-year/" TargetMode="External"/><Relationship Id="rId28" Type="http://schemas.openxmlformats.org/officeDocument/2006/relationships/hyperlink" Target="https://stevewyborney.com/2021/11/150-new-esti-mysteries/" TargetMode="External"/><Relationship Id="rId10" Type="http://schemas.openxmlformats.org/officeDocument/2006/relationships/hyperlink" Target="https://www.stevewyborney.com/?p=1891" TargetMode="External"/><Relationship Id="rId19" Type="http://schemas.openxmlformats.org/officeDocument/2006/relationships/hyperlink" Target="https://stevewyborney.com/2018/04/the-estimation-clipboard/" TargetMode="External"/><Relationship Id="rId4" Type="http://schemas.openxmlformats.org/officeDocument/2006/relationships/hyperlink" Target="https://stevewyborney.com/2021/01/part-2-new-esti-mysteries-and-number-sense-resources-every-day-for-the-rest-of-the-school-year/" TargetMode="External"/><Relationship Id="rId9" Type="http://schemas.openxmlformats.org/officeDocument/2006/relationships/image" Target="../media/image5.jpeg"/><Relationship Id="rId14" Type="http://schemas.openxmlformats.org/officeDocument/2006/relationships/hyperlink" Target="http://www.stevewyborney.com/?p=1028" TargetMode="External"/><Relationship Id="rId22" Type="http://schemas.openxmlformats.org/officeDocument/2006/relationships/hyperlink" Target="https://stevewyborney.com/2020/08/the-multiplication-course-by-steve-wyborney/" TargetMode="External"/><Relationship Id="rId27" Type="http://schemas.openxmlformats.org/officeDocument/2006/relationships/hyperlink" Target="https://stevewyborney.com/2021/10/new-estimation-clipboards/" TargetMode="External"/><Relationship Id="rId30" Type="http://schemas.openxmlformats.org/officeDocument/2006/relationships/image" Target="../media/image14.jpeg"/></Relationships>
</file>

<file path=ppt/slides/_rels/slide1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stevewyborney.com/2019/09/51-esti-mysteries/" TargetMode="External"/><Relationship Id="rId13" Type="http://schemas.openxmlformats.org/officeDocument/2006/relationships/image" Target="../media/image7.jpeg"/><Relationship Id="rId18" Type="http://schemas.openxmlformats.org/officeDocument/2006/relationships/image" Target="../media/image9.jpeg"/><Relationship Id="rId26" Type="http://schemas.openxmlformats.org/officeDocument/2006/relationships/image" Target="../media/image12.jpeg"/><Relationship Id="rId3" Type="http://schemas.openxmlformats.org/officeDocument/2006/relationships/image" Target="../media/image2.jpeg"/><Relationship Id="rId21" Type="http://schemas.openxmlformats.org/officeDocument/2006/relationships/image" Target="../media/image10.png"/><Relationship Id="rId7" Type="http://schemas.openxmlformats.org/officeDocument/2006/relationships/image" Target="../media/image4.jpeg"/><Relationship Id="rId12" Type="http://schemas.openxmlformats.org/officeDocument/2006/relationships/hyperlink" Target="http://www.stevewyborney.com/?p=893" TargetMode="External"/><Relationship Id="rId17" Type="http://schemas.openxmlformats.org/officeDocument/2006/relationships/hyperlink" Target="https://www.stevewyborney.com/?p=1483" TargetMode="External"/><Relationship Id="rId25" Type="http://schemas.openxmlformats.org/officeDocument/2006/relationships/hyperlink" Target="https://stevewyborney.com/2021/03/part-3-new-esti-mysteries-and-number-sense-resources-every-day-for-the-rest-of-the-school-year/"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hyperlink" Target="https://stevewyborney.com/2019/02/20-days-of-number-sense-rich-math-talk/" TargetMode="External"/><Relationship Id="rId20" Type="http://schemas.openxmlformats.org/officeDocument/2006/relationships/hyperlink" Target="https://www.youtube.com/c/SteveWyborneyMath/playlists?view=1&amp;sort=da&amp;flow=grid" TargetMode="External"/><Relationship Id="rId29"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hyperlink" Target="http://www.stevewyborney.com/?p=1253" TargetMode="External"/><Relationship Id="rId11" Type="http://schemas.openxmlformats.org/officeDocument/2006/relationships/image" Target="../media/image6.jpeg"/><Relationship Id="rId24" Type="http://schemas.openxmlformats.org/officeDocument/2006/relationships/image" Target="../media/image11.jpeg"/><Relationship Id="rId5" Type="http://schemas.openxmlformats.org/officeDocument/2006/relationships/image" Target="../media/image3.jpeg"/><Relationship Id="rId15" Type="http://schemas.openxmlformats.org/officeDocument/2006/relationships/image" Target="../media/image8.jpeg"/><Relationship Id="rId23" Type="http://schemas.openxmlformats.org/officeDocument/2006/relationships/hyperlink" Target="https://stevewyborney.com/2020/11/new-esti-mysteries-and-number-sense-resources-every-day-for-the-rest-of-the-school-year/" TargetMode="External"/><Relationship Id="rId28" Type="http://schemas.openxmlformats.org/officeDocument/2006/relationships/hyperlink" Target="https://stevewyborney.com/2021/11/150-new-esti-mysteries/" TargetMode="External"/><Relationship Id="rId10" Type="http://schemas.openxmlformats.org/officeDocument/2006/relationships/hyperlink" Target="https://www.stevewyborney.com/?p=1891" TargetMode="External"/><Relationship Id="rId19" Type="http://schemas.openxmlformats.org/officeDocument/2006/relationships/hyperlink" Target="https://stevewyborney.com/2018/04/the-estimation-clipboard/" TargetMode="External"/><Relationship Id="rId4" Type="http://schemas.openxmlformats.org/officeDocument/2006/relationships/hyperlink" Target="https://stevewyborney.com/2021/01/part-2-new-esti-mysteries-and-number-sense-resources-every-day-for-the-rest-of-the-school-year/" TargetMode="External"/><Relationship Id="rId9" Type="http://schemas.openxmlformats.org/officeDocument/2006/relationships/image" Target="../media/image5.jpeg"/><Relationship Id="rId14" Type="http://schemas.openxmlformats.org/officeDocument/2006/relationships/hyperlink" Target="http://www.stevewyborney.com/?p=1028" TargetMode="External"/><Relationship Id="rId22" Type="http://schemas.openxmlformats.org/officeDocument/2006/relationships/hyperlink" Target="https://stevewyborney.com/2020/08/the-multiplication-course-by-steve-wyborney/" TargetMode="External"/><Relationship Id="rId27" Type="http://schemas.openxmlformats.org/officeDocument/2006/relationships/hyperlink" Target="https://stevewyborney.com/2021/10/new-estimation-clipboards/" TargetMode="External"/><Relationship Id="rId30" Type="http://schemas.openxmlformats.org/officeDocument/2006/relationships/image" Target="../media/image14.jpeg"/></Relationships>
</file>

<file path=ppt/slides/_rels/slide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stevewyborney.com/2019/09/51-esti-mysteries/" TargetMode="External"/><Relationship Id="rId13" Type="http://schemas.openxmlformats.org/officeDocument/2006/relationships/image" Target="../media/image7.jpeg"/><Relationship Id="rId18" Type="http://schemas.openxmlformats.org/officeDocument/2006/relationships/image" Target="../media/image9.jpeg"/><Relationship Id="rId26" Type="http://schemas.openxmlformats.org/officeDocument/2006/relationships/image" Target="../media/image12.jpeg"/><Relationship Id="rId3" Type="http://schemas.openxmlformats.org/officeDocument/2006/relationships/image" Target="../media/image2.jpeg"/><Relationship Id="rId21" Type="http://schemas.openxmlformats.org/officeDocument/2006/relationships/image" Target="../media/image10.png"/><Relationship Id="rId7" Type="http://schemas.openxmlformats.org/officeDocument/2006/relationships/image" Target="../media/image4.jpeg"/><Relationship Id="rId12" Type="http://schemas.openxmlformats.org/officeDocument/2006/relationships/hyperlink" Target="http://www.stevewyborney.com/?p=893" TargetMode="External"/><Relationship Id="rId17" Type="http://schemas.openxmlformats.org/officeDocument/2006/relationships/hyperlink" Target="https://www.stevewyborney.com/?p=1483" TargetMode="External"/><Relationship Id="rId25" Type="http://schemas.openxmlformats.org/officeDocument/2006/relationships/hyperlink" Target="https://stevewyborney.com/2021/03/part-3-new-esti-mysteries-and-number-sense-resources-every-day-for-the-rest-of-the-school-year/"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hyperlink" Target="https://stevewyborney.com/2019/02/20-days-of-number-sense-rich-math-talk/" TargetMode="External"/><Relationship Id="rId20" Type="http://schemas.openxmlformats.org/officeDocument/2006/relationships/hyperlink" Target="https://www.youtube.com/c/SteveWyborneyMath/playlists?view=1&amp;sort=da&amp;flow=grid" TargetMode="External"/><Relationship Id="rId29"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hyperlink" Target="http://www.stevewyborney.com/?p=1253" TargetMode="External"/><Relationship Id="rId11" Type="http://schemas.openxmlformats.org/officeDocument/2006/relationships/image" Target="../media/image6.jpeg"/><Relationship Id="rId24" Type="http://schemas.openxmlformats.org/officeDocument/2006/relationships/image" Target="../media/image11.jpeg"/><Relationship Id="rId5" Type="http://schemas.openxmlformats.org/officeDocument/2006/relationships/image" Target="../media/image3.jpeg"/><Relationship Id="rId15" Type="http://schemas.openxmlformats.org/officeDocument/2006/relationships/image" Target="../media/image8.jpeg"/><Relationship Id="rId23" Type="http://schemas.openxmlformats.org/officeDocument/2006/relationships/hyperlink" Target="https://stevewyborney.com/2020/11/new-esti-mysteries-and-number-sense-resources-every-day-for-the-rest-of-the-school-year/" TargetMode="External"/><Relationship Id="rId28" Type="http://schemas.openxmlformats.org/officeDocument/2006/relationships/hyperlink" Target="https://stevewyborney.com/2021/11/150-new-esti-mysteries/" TargetMode="External"/><Relationship Id="rId10" Type="http://schemas.openxmlformats.org/officeDocument/2006/relationships/hyperlink" Target="https://www.stevewyborney.com/?p=1891" TargetMode="External"/><Relationship Id="rId19" Type="http://schemas.openxmlformats.org/officeDocument/2006/relationships/hyperlink" Target="https://stevewyborney.com/2018/04/the-estimation-clipboard/" TargetMode="External"/><Relationship Id="rId4" Type="http://schemas.openxmlformats.org/officeDocument/2006/relationships/hyperlink" Target="https://stevewyborney.com/2021/01/part-2-new-esti-mysteries-and-number-sense-resources-every-day-for-the-rest-of-the-school-year/" TargetMode="External"/><Relationship Id="rId9" Type="http://schemas.openxmlformats.org/officeDocument/2006/relationships/image" Target="../media/image5.jpeg"/><Relationship Id="rId14" Type="http://schemas.openxmlformats.org/officeDocument/2006/relationships/hyperlink" Target="http://www.stevewyborney.com/?p=1028" TargetMode="External"/><Relationship Id="rId22" Type="http://schemas.openxmlformats.org/officeDocument/2006/relationships/hyperlink" Target="https://stevewyborney.com/2020/08/the-multiplication-course-by-steve-wyborney/" TargetMode="External"/><Relationship Id="rId27" Type="http://schemas.openxmlformats.org/officeDocument/2006/relationships/hyperlink" Target="https://stevewyborney.com/2021/10/new-estimation-clipboards/" TargetMode="External"/><Relationship Id="rId30" Type="http://schemas.openxmlformats.org/officeDocument/2006/relationships/image" Target="../media/image14.jpeg"/></Relationships>
</file>

<file path=ppt/slides/_rels/slide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8194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800" b="1" u="sng" dirty="0"/>
              <a:t>I see 3 versions of this </a:t>
            </a:r>
            <a:r>
              <a:rPr lang="en-US" sz="1800" b="1" u="sng" dirty="0" err="1"/>
              <a:t>Esti</a:t>
            </a:r>
            <a:r>
              <a:rPr lang="en-US" sz="1800" b="1" u="sng" dirty="0"/>
              <a:t>-Mystery.  Which one should I use?</a:t>
            </a:r>
          </a:p>
          <a:p>
            <a:pPr algn="l"/>
            <a:endParaRPr lang="en-US" sz="2000" b="1" dirty="0"/>
          </a:p>
          <a:p>
            <a:pPr algn="l"/>
            <a:r>
              <a:rPr lang="en-US" sz="2000" b="1" dirty="0"/>
              <a:t>“</a:t>
            </a:r>
            <a:r>
              <a:rPr lang="en-US" sz="2000" b="1" dirty="0" err="1"/>
              <a:t>Esti</a:t>
            </a:r>
            <a:r>
              <a:rPr lang="en-US" sz="2000" b="1" dirty="0"/>
              <a:t>-Mysteries are already working well for my class.”</a:t>
            </a:r>
          </a:p>
          <a:p>
            <a:pPr algn="l"/>
            <a:endParaRPr lang="en-US" sz="1800" b="1" dirty="0"/>
          </a:p>
          <a:p>
            <a:pPr algn="l"/>
            <a:r>
              <a:rPr lang="en-US" sz="1600" b="1" i="1" dirty="0"/>
              <a:t>Use slides 2-7 if </a:t>
            </a:r>
            <a:r>
              <a:rPr lang="en-US" sz="1600" b="1" i="1" dirty="0" err="1"/>
              <a:t>Esti</a:t>
            </a:r>
            <a:r>
              <a:rPr lang="en-US" sz="1600" b="1" i="1" dirty="0"/>
              <a:t>-Mysteries if your students have charts to write on.  </a:t>
            </a:r>
            <a:r>
              <a:rPr lang="en-US" sz="1600" dirty="0"/>
              <a:t>You’re students are writing on a chart, writing down their estimates, and are discussing their ideas with each other after each clue.  They may be writing on paper, writing on a dry erase surface, or using a digital tool to annotate – or they have another way of responding to clues in writing.  You probably already notice that when students write down their estimate after each clue it helps to propel rich math talk and also builds anticipation for the next clue.  If this sounds familiar, then I recommend using slides 2-7. </a:t>
            </a:r>
          </a:p>
          <a:p>
            <a:pPr algn="l"/>
            <a:endParaRPr lang="en-US" sz="2000" b="1" dirty="0"/>
          </a:p>
          <a:p>
            <a:pPr algn="l"/>
            <a:r>
              <a:rPr lang="en-US" sz="2000" b="1" dirty="0"/>
              <a:t>“I need to display a chart for everyone to see, and I have a way to write on it.”</a:t>
            </a:r>
          </a:p>
          <a:p>
            <a:pPr algn="l"/>
            <a:endParaRPr lang="en-US" sz="1600" b="1" dirty="0"/>
          </a:p>
          <a:p>
            <a:pPr algn="l"/>
            <a:r>
              <a:rPr lang="en-US" sz="1600" b="1" i="1" dirty="0"/>
              <a:t>Use slides 8-13 if you simply need an embedded chart to write on during discussion</a:t>
            </a:r>
            <a:r>
              <a:rPr lang="en-US" sz="1600" dirty="0"/>
              <a:t>. This may be helpful if you want to show a chart at the same time as the </a:t>
            </a:r>
            <a:r>
              <a:rPr lang="en-US" sz="1600" dirty="0" err="1"/>
              <a:t>Esti</a:t>
            </a:r>
            <a:r>
              <a:rPr lang="en-US" sz="1600" dirty="0"/>
              <a:t>-Mystery.  The chart (on slides 8-13) will appear on the screen so that you can write on it.  You can simply write on your whiteboard , use a digital pen, or use the chart in may other ways.</a:t>
            </a:r>
          </a:p>
          <a:p>
            <a:pPr algn="l"/>
            <a:endParaRPr lang="en-US" sz="2400" b="1" dirty="0"/>
          </a:p>
          <a:p>
            <a:pPr algn="l"/>
            <a:r>
              <a:rPr lang="en-US" sz="2000" b="1" dirty="0"/>
              <a:t>“I need a step-by-step animated chart that eliminates numbers after every clue.”</a:t>
            </a:r>
          </a:p>
          <a:p>
            <a:pPr algn="l"/>
            <a:endParaRPr lang="en-US" sz="2000" b="1" dirty="0"/>
          </a:p>
          <a:p>
            <a:pPr algn="l"/>
            <a:r>
              <a:rPr lang="en-US" sz="1600" b="1" i="1" dirty="0"/>
              <a:t>Use slides 14-19 if you want to see numbers disappear from the chart after every clue.  </a:t>
            </a:r>
            <a:r>
              <a:rPr lang="en-US" sz="1600" dirty="0"/>
              <a:t>This may be helpful if you need a chart and don’t have an easy way to write on the chart.  After each clue, you’ll see which numbers are eliminated – and which ones are left.</a:t>
            </a:r>
          </a:p>
        </p:txBody>
      </p:sp>
      <p:sp>
        <p:nvSpPr>
          <p:cNvPr id="2" name="Rectangle 1"/>
          <p:cNvSpPr/>
          <p:nvPr/>
        </p:nvSpPr>
        <p:spPr>
          <a:xfrm>
            <a:off x="5867400" y="76200"/>
            <a:ext cx="3200400" cy="9144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Watch this YouTube video for more information about the charts.</a:t>
            </a:r>
          </a:p>
          <a:p>
            <a:pPr algn="ctr"/>
            <a:r>
              <a:rPr lang="en-US" sz="1600" dirty="0">
                <a:solidFill>
                  <a:schemeClr val="tx1"/>
                </a:solidFill>
                <a:hlinkClick r:id="rId2"/>
              </a:rPr>
              <a:t>https://youtu.be/pzPby1HUSQs</a:t>
            </a:r>
            <a:r>
              <a:rPr lang="en-US" sz="1600" dirty="0">
                <a:solidFill>
                  <a:schemeClr val="tx1"/>
                </a:solidFill>
              </a:rPr>
              <a:t> </a:t>
            </a:r>
          </a:p>
        </p:txBody>
      </p:sp>
    </p:spTree>
    <p:extLst>
      <p:ext uri="{BB962C8B-B14F-4D97-AF65-F5344CB8AC3E}">
        <p14:creationId xmlns:p14="http://schemas.microsoft.com/office/powerpoint/2010/main" val="3219834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0AD2A45A-3CF8-492E-B483-F226723C8A5C}"/>
              </a:ext>
            </a:extLst>
          </p:cNvPr>
          <p:cNvPicPr>
            <a:picLocks noChangeAspect="1"/>
          </p:cNvPicPr>
          <p:nvPr/>
        </p:nvPicPr>
        <p:blipFill rotWithShape="1">
          <a:blip r:embed="rId2">
            <a:extLst>
              <a:ext uri="{28A0092B-C50C-407E-A947-70E740481C1C}">
                <a14:useLocalDpi xmlns:a14="http://schemas.microsoft.com/office/drawing/2010/main" val="0"/>
              </a:ext>
            </a:extLst>
          </a:blip>
          <a:srcRect r="57923"/>
          <a:stretch/>
        </p:blipFill>
        <p:spPr>
          <a:xfrm>
            <a:off x="1122461" y="0"/>
            <a:ext cx="2479478" cy="4419599"/>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#1</a:t>
            </a:r>
          </a:p>
          <a:p>
            <a:pPr algn="ctr"/>
            <a:r>
              <a:rPr lang="en-US" sz="2000" b="1" dirty="0">
                <a:solidFill>
                  <a:schemeClr val="tx1"/>
                </a:solidFill>
              </a:rPr>
              <a:t>The answer is greater than 40 </a:t>
            </a:r>
          </a:p>
          <a:p>
            <a:pPr algn="ctr"/>
            <a:r>
              <a:rPr lang="en-US" sz="2000" b="1" dirty="0">
                <a:solidFill>
                  <a:schemeClr val="tx1"/>
                </a:solidFill>
              </a:rPr>
              <a:t>and less than 95.</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#2</a:t>
            </a:r>
          </a:p>
          <a:p>
            <a:pPr algn="ctr"/>
            <a:r>
              <a:rPr lang="en-US" sz="2000" b="1" dirty="0">
                <a:solidFill>
                  <a:schemeClr val="tx1"/>
                </a:solidFill>
              </a:rPr>
              <a:t>Cross off all the numbers in this pattern:  42, 44, 46 …</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a:solidFill>
                  <a:schemeClr val="tx1"/>
                </a:solidFill>
              </a:rPr>
              <a:t>The answer does not include </a:t>
            </a:r>
          </a:p>
          <a:p>
            <a:pPr algn="ctr"/>
            <a:r>
              <a:rPr lang="en-US" sz="2000" b="1" dirty="0">
                <a:solidFill>
                  <a:schemeClr val="tx1"/>
                </a:solidFill>
              </a:rPr>
              <a:t>the digit 4 or the digit 5.</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a:solidFill>
                  <a:schemeClr val="tx1"/>
                </a:solidFill>
              </a:rPr>
              <a:t>The answer does not include </a:t>
            </a:r>
          </a:p>
          <a:p>
            <a:pPr algn="ctr"/>
            <a:r>
              <a:rPr lang="en-US" sz="2000" b="1" dirty="0">
                <a:solidFill>
                  <a:schemeClr val="tx1"/>
                </a:solidFill>
              </a:rPr>
              <a:t>the digit 7 or the digit 8.</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#5</a:t>
            </a:r>
          </a:p>
          <a:p>
            <a:pPr algn="ctr"/>
            <a:r>
              <a:rPr lang="en-US" sz="2000" b="1" dirty="0">
                <a:solidFill>
                  <a:schemeClr val="tx1"/>
                </a:solidFill>
              </a:rPr>
              <a:t>The answer is not 61, </a:t>
            </a:r>
          </a:p>
          <a:p>
            <a:pPr algn="ctr"/>
            <a:r>
              <a:rPr lang="en-US" sz="2000" b="1" dirty="0">
                <a:solidFill>
                  <a:schemeClr val="tx1"/>
                </a:solidFill>
              </a:rPr>
              <a:t>or 2 more than 61, </a:t>
            </a:r>
          </a:p>
          <a:p>
            <a:pPr algn="ctr"/>
            <a:r>
              <a:rPr lang="en-US" sz="2000" b="1" dirty="0">
                <a:solidFill>
                  <a:schemeClr val="tx1"/>
                </a:solidFill>
              </a:rPr>
              <a:t>or 30 more than 61.</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18" name="Table 17">
            <a:extLst>
              <a:ext uri="{FF2B5EF4-FFF2-40B4-BE49-F238E27FC236}">
                <a16:creationId xmlns:a16="http://schemas.microsoft.com/office/drawing/2014/main" id="{10F7B645-A5BB-4607-BAB3-53A1C2173529}"/>
              </a:ext>
            </a:extLst>
          </p:cNvPr>
          <p:cNvGraphicFramePr>
            <a:graphicFrameLocks noGrp="1"/>
          </p:cNvGraphicFramePr>
          <p:nvPr>
            <p:extLst>
              <p:ext uri="{D42A27DB-BD31-4B8C-83A1-F6EECF244321}">
                <p14:modId xmlns:p14="http://schemas.microsoft.com/office/powerpoint/2010/main" val="1786631964"/>
              </p:ext>
            </p:extLst>
          </p:nvPr>
        </p:nvGraphicFramePr>
        <p:xfrm>
          <a:off x="152400" y="39624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01910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fade">
                                      <p:cBhvr>
                                        <p:cTn id="34" dur="500"/>
                                        <p:tgtEl>
                                          <p:spTgt spid="2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500"/>
                                        <p:tgtEl>
                                          <p:spTgt spid="3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fade">
                                      <p:cBhvr>
                                        <p:cTn id="44" dur="500"/>
                                        <p:tgtEl>
                                          <p:spTgt spid="31"/>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fade">
                                      <p:cBhvr>
                                        <p:cTn id="4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F5577A2-9799-4B05-A409-61400530581B}"/>
              </a:ext>
            </a:extLst>
          </p:cNvPr>
          <p:cNvPicPr>
            <a:picLocks noChangeAspect="1"/>
          </p:cNvPicPr>
          <p:nvPr/>
        </p:nvPicPr>
        <p:blipFill rotWithShape="1">
          <a:blip r:embed="rId2">
            <a:extLst>
              <a:ext uri="{28A0092B-C50C-407E-A947-70E740481C1C}">
                <a14:useLocalDpi xmlns:a14="http://schemas.microsoft.com/office/drawing/2010/main" val="0"/>
              </a:ext>
            </a:extLst>
          </a:blip>
          <a:srcRect r="57923"/>
          <a:stretch/>
        </p:blipFill>
        <p:spPr>
          <a:xfrm>
            <a:off x="0" y="0"/>
            <a:ext cx="3847466"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810497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93 cherries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pic>
        <p:nvPicPr>
          <p:cNvPr id="12" name="Picture 11">
            <a:extLst>
              <a:ext uri="{FF2B5EF4-FFF2-40B4-BE49-F238E27FC236}">
                <a16:creationId xmlns:a16="http://schemas.microsoft.com/office/drawing/2014/main" id="{A95A326F-4123-46B5-810F-7B17EB1E7C4F}"/>
              </a:ext>
            </a:extLst>
          </p:cNvPr>
          <p:cNvPicPr>
            <a:picLocks noChangeAspect="1"/>
          </p:cNvPicPr>
          <p:nvPr/>
        </p:nvPicPr>
        <p:blipFill rotWithShape="1">
          <a:blip r:embed="rId2">
            <a:extLst>
              <a:ext uri="{28A0092B-C50C-407E-A947-70E740481C1C}">
                <a14:useLocalDpi xmlns:a14="http://schemas.microsoft.com/office/drawing/2010/main" val="0"/>
              </a:ext>
            </a:extLst>
          </a:blip>
          <a:srcRect r="57923"/>
          <a:stretch/>
        </p:blipFill>
        <p:spPr>
          <a:xfrm>
            <a:off x="0" y="0"/>
            <a:ext cx="3847466" cy="6858000"/>
          </a:xfrm>
          <a:prstGeom prst="rect">
            <a:avLst/>
          </a:prstGeom>
        </p:spPr>
      </p:pic>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3807300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4305" y="2343040"/>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68626" y="2343877"/>
            <a:ext cx="1263106" cy="947329"/>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4"/>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6"/>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7"/>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9"/>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20"/>
          </p:cNvPr>
          <p:cNvPicPr>
            <a:picLocks noChangeAspect="1" noChangeArrowheads="1"/>
          </p:cNvPicPr>
          <p:nvPr/>
        </p:nvPicPr>
        <p:blipFill rotWithShape="1">
          <a:blip r:embed="rId21"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8"/>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8"/>
              </a:rPr>
              <a:t>51 </a:t>
            </a:r>
            <a:r>
              <a:rPr lang="en-US" sz="1100" b="1" dirty="0" err="1">
                <a:hlinkClick r:id="rId8"/>
              </a:rPr>
              <a:t>Esti</a:t>
            </a:r>
            <a:r>
              <a:rPr lang="en-US" sz="1100" b="1" dirty="0">
                <a:hlinkClick r:id="rId8"/>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r>
              <a:rPr lang="en-US" sz="1100" b="1" dirty="0"/>
              <a:t>140 short videos arranged in playlists to help your students learn about multiplication</a:t>
            </a:r>
          </a:p>
          <a:p>
            <a:r>
              <a:rPr lang="en-US" sz="1100" b="1" dirty="0"/>
              <a:t>For more information read the blog post about The Multiplication Course </a:t>
            </a:r>
            <a:r>
              <a:rPr lang="en-US" sz="1100" b="1" dirty="0">
                <a:hlinkClick r:id="rId22"/>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20"/>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pic>
        <p:nvPicPr>
          <p:cNvPr id="2052" name="Picture 4" descr="C:\Users\Steve Wyborney\Desktop\STEVES Esti-Mystery Clue Toolkit and Templates FALL 2020.jpg">
            <a:hlinkClick r:id="rId23"/>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471879" y="2343877"/>
            <a:ext cx="1263105" cy="947329"/>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277352" y="3235410"/>
            <a:ext cx="1762470" cy="276999"/>
          </a:xfrm>
          <a:prstGeom prst="rect">
            <a:avLst/>
          </a:prstGeom>
          <a:noFill/>
        </p:spPr>
        <p:txBody>
          <a:bodyPr wrap="none" rtlCol="0">
            <a:spAutoFit/>
          </a:bodyPr>
          <a:lstStyle/>
          <a:p>
            <a:r>
              <a:rPr lang="en-US" sz="1200" b="1" dirty="0"/>
              <a:t>November  1 – January 8</a:t>
            </a:r>
          </a:p>
        </p:txBody>
      </p:sp>
      <p:sp>
        <p:nvSpPr>
          <p:cNvPr id="32" name="TextBox 31"/>
          <p:cNvSpPr txBox="1"/>
          <p:nvPr/>
        </p:nvSpPr>
        <p:spPr>
          <a:xfrm>
            <a:off x="2535940" y="3235410"/>
            <a:ext cx="1817292" cy="276999"/>
          </a:xfrm>
          <a:prstGeom prst="rect">
            <a:avLst/>
          </a:prstGeom>
          <a:noFill/>
        </p:spPr>
        <p:txBody>
          <a:bodyPr wrap="none" rtlCol="0">
            <a:spAutoFit/>
          </a:bodyPr>
          <a:lstStyle/>
          <a:p>
            <a:r>
              <a:rPr lang="en-US" sz="1200" b="1" dirty="0"/>
              <a:t>January 11 – February 26 </a:t>
            </a:r>
          </a:p>
        </p:txBody>
      </p:sp>
      <p:pic>
        <p:nvPicPr>
          <p:cNvPr id="3" name="Picture 2" descr="C:\Users\Steve Wyborney\Desktop\Blog Post Pics and email too\Part 3 Feature Pic.jpg">
            <a:hlinkClick r:id="rId25"/>
          </p:cNvPr>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5118637" y="2343039"/>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50" name="TextBox 49"/>
          <p:cNvSpPr txBox="1"/>
          <p:nvPr/>
        </p:nvSpPr>
        <p:spPr>
          <a:xfrm>
            <a:off x="5056278" y="3235410"/>
            <a:ext cx="1355884" cy="276999"/>
          </a:xfrm>
          <a:prstGeom prst="rect">
            <a:avLst/>
          </a:prstGeom>
          <a:noFill/>
        </p:spPr>
        <p:txBody>
          <a:bodyPr wrap="none" rtlCol="0">
            <a:spAutoFit/>
          </a:bodyPr>
          <a:lstStyle/>
          <a:p>
            <a:pPr algn="ctr"/>
            <a:r>
              <a:rPr lang="en-US" sz="1200" b="1" dirty="0"/>
              <a:t>March 1 – April 16</a:t>
            </a:r>
          </a:p>
        </p:txBody>
      </p:sp>
      <p:sp>
        <p:nvSpPr>
          <p:cNvPr id="41" name="TextBox 40"/>
          <p:cNvSpPr txBox="1"/>
          <p:nvPr/>
        </p:nvSpPr>
        <p:spPr>
          <a:xfrm>
            <a:off x="7368216" y="3235410"/>
            <a:ext cx="1304011" cy="276999"/>
          </a:xfrm>
          <a:prstGeom prst="rect">
            <a:avLst/>
          </a:prstGeom>
          <a:noFill/>
        </p:spPr>
        <p:txBody>
          <a:bodyPr wrap="none" rtlCol="0">
            <a:spAutoFit/>
          </a:bodyPr>
          <a:lstStyle/>
          <a:p>
            <a:pPr algn="ctr"/>
            <a:r>
              <a:rPr lang="en-US" sz="1200" b="1" dirty="0"/>
              <a:t>April 19 – May 28</a:t>
            </a:r>
          </a:p>
        </p:txBody>
      </p:sp>
      <p:sp>
        <p:nvSpPr>
          <p:cNvPr id="38" name="TextBox 37">
            <a:extLst>
              <a:ext uri="{FF2B5EF4-FFF2-40B4-BE49-F238E27FC236}">
                <a16:creationId xmlns:a16="http://schemas.microsoft.com/office/drawing/2014/main" id="{7F2875AF-09AC-4587-87D6-9C191C5F9582}"/>
              </a:ext>
            </a:extLst>
          </p:cNvPr>
          <p:cNvSpPr txBox="1"/>
          <p:nvPr/>
        </p:nvSpPr>
        <p:spPr>
          <a:xfrm>
            <a:off x="0" y="1996521"/>
            <a:ext cx="7884915" cy="307777"/>
          </a:xfrm>
          <a:prstGeom prst="rect">
            <a:avLst/>
          </a:prstGeom>
          <a:noFill/>
        </p:spPr>
        <p:txBody>
          <a:bodyPr wrap="none" rtlCol="0">
            <a:spAutoFit/>
          </a:bodyPr>
          <a:lstStyle/>
          <a:p>
            <a:r>
              <a:rPr lang="en-US" sz="1400" b="1" u="sng" dirty="0"/>
              <a:t>2020-2021</a:t>
            </a:r>
            <a:r>
              <a:rPr lang="en-US" sz="1400" b="1" dirty="0"/>
              <a:t> “New </a:t>
            </a:r>
            <a:r>
              <a:rPr lang="en-US" sz="1400" b="1" dirty="0" err="1"/>
              <a:t>Esti</a:t>
            </a:r>
            <a:r>
              <a:rPr lang="en-US" sz="1400" b="1" dirty="0"/>
              <a:t>-Mysteries and Number Sense Resources Every Day for the Rest of the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98182"/>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99984F25-DCC5-418E-AB32-006FFDE72FA8}"/>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7"/>
              </a:rPr>
              <a:t>More Estimation Clipboards</a:t>
            </a:r>
            <a:r>
              <a:rPr lang="en-US" sz="1400" b="1" dirty="0"/>
              <a:t>.”</a:t>
            </a:r>
          </a:p>
        </p:txBody>
      </p:sp>
      <p:pic>
        <p:nvPicPr>
          <p:cNvPr id="8" name="Picture 7">
            <a:hlinkClick r:id="rId28"/>
            <a:extLst>
              <a:ext uri="{FF2B5EF4-FFF2-40B4-BE49-F238E27FC236}">
                <a16:creationId xmlns:a16="http://schemas.microsoft.com/office/drawing/2014/main" id="{7D099C77-1566-4042-A8D8-788E24872B43}"/>
              </a:ext>
            </a:extLst>
          </p:cNvPr>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52" name="TextBox 51">
            <a:extLst>
              <a:ext uri="{FF2B5EF4-FFF2-40B4-BE49-F238E27FC236}">
                <a16:creationId xmlns:a16="http://schemas.microsoft.com/office/drawing/2014/main" id="{6C7E5E2D-79A1-46C6-9194-A313E43024E8}"/>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8"/>
              </a:rPr>
              <a:t>150 New </a:t>
            </a:r>
            <a:r>
              <a:rPr lang="en-US" sz="1400" b="1" dirty="0" err="1">
                <a:hlinkClick r:id="rId28"/>
              </a:rPr>
              <a:t>Esti</a:t>
            </a:r>
            <a:r>
              <a:rPr lang="en-US" sz="1400" b="1" dirty="0">
                <a:hlinkClick r:id="rId28"/>
              </a:rPr>
              <a:t>-Mysteries</a:t>
            </a:r>
            <a:r>
              <a:rPr lang="en-US" sz="1400" b="1" dirty="0"/>
              <a:t>.”</a:t>
            </a:r>
          </a:p>
        </p:txBody>
      </p:sp>
      <p:pic>
        <p:nvPicPr>
          <p:cNvPr id="7" name="Picture 6">
            <a:hlinkClick r:id="rId27"/>
            <a:extLst>
              <a:ext uri="{FF2B5EF4-FFF2-40B4-BE49-F238E27FC236}">
                <a16:creationId xmlns:a16="http://schemas.microsoft.com/office/drawing/2014/main" id="{C2C2E47C-101A-4B9A-9252-F78B18F0103C}"/>
              </a:ext>
            </a:extLst>
          </p:cNvPr>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spTree>
    <p:extLst>
      <p:ext uri="{BB962C8B-B14F-4D97-AF65-F5344CB8AC3E}">
        <p14:creationId xmlns:p14="http://schemas.microsoft.com/office/powerpoint/2010/main" val="1581230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“Reach Up High </a:t>
            </a:r>
          </a:p>
          <a:p>
            <a:r>
              <a:rPr lang="en-US" sz="6000" b="1" dirty="0">
                <a:solidFill>
                  <a:srgbClr val="FFFF00"/>
                </a:solidFill>
              </a:rPr>
              <a:t>to the Cherries”</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3214351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3BEFBD6-3C2E-4C70-B229-C17920CCFF06}"/>
              </a:ext>
            </a:extLst>
          </p:cNvPr>
          <p:cNvPicPr>
            <a:picLocks noChangeAspect="1"/>
          </p:cNvPicPr>
          <p:nvPr/>
        </p:nvPicPr>
        <p:blipFill rotWithShape="1">
          <a:blip r:embed="rId2">
            <a:extLst>
              <a:ext uri="{28A0092B-C50C-407E-A947-70E740481C1C}">
                <a14:useLocalDpi xmlns:a14="http://schemas.microsoft.com/office/drawing/2010/main" val="0"/>
              </a:ext>
            </a:extLst>
          </a:blip>
          <a:srcRect r="57923"/>
          <a:stretch/>
        </p:blipFill>
        <p:spPr>
          <a:xfrm>
            <a:off x="0" y="0"/>
            <a:ext cx="3847466"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cherries are in the vase?</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83719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0AD2A45A-3CF8-492E-B483-F226723C8A5C}"/>
              </a:ext>
            </a:extLst>
          </p:cNvPr>
          <p:cNvPicPr>
            <a:picLocks noChangeAspect="1"/>
          </p:cNvPicPr>
          <p:nvPr/>
        </p:nvPicPr>
        <p:blipFill rotWithShape="1">
          <a:blip r:embed="rId2">
            <a:extLst>
              <a:ext uri="{28A0092B-C50C-407E-A947-70E740481C1C}">
                <a14:useLocalDpi xmlns:a14="http://schemas.microsoft.com/office/drawing/2010/main" val="0"/>
              </a:ext>
            </a:extLst>
          </a:blip>
          <a:srcRect r="57923"/>
          <a:stretch/>
        </p:blipFill>
        <p:spPr>
          <a:xfrm>
            <a:off x="1122461" y="0"/>
            <a:ext cx="2479478" cy="4419599"/>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#1</a:t>
            </a:r>
          </a:p>
          <a:p>
            <a:pPr algn="ctr"/>
            <a:r>
              <a:rPr lang="en-US" sz="2000" b="1" dirty="0">
                <a:solidFill>
                  <a:schemeClr val="tx1"/>
                </a:solidFill>
              </a:rPr>
              <a:t>The answer is greater than 40 </a:t>
            </a:r>
          </a:p>
          <a:p>
            <a:pPr algn="ctr"/>
            <a:r>
              <a:rPr lang="en-US" sz="2000" b="1" dirty="0">
                <a:solidFill>
                  <a:schemeClr val="tx1"/>
                </a:solidFill>
              </a:rPr>
              <a:t>and less than 95.</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#2</a:t>
            </a:r>
          </a:p>
          <a:p>
            <a:pPr algn="ctr"/>
            <a:r>
              <a:rPr lang="en-US" sz="2000" b="1" dirty="0">
                <a:solidFill>
                  <a:schemeClr val="tx1"/>
                </a:solidFill>
              </a:rPr>
              <a:t>Cross off all the numbers in this pattern:  42, 44, 46 …</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a:solidFill>
                  <a:schemeClr val="tx1"/>
                </a:solidFill>
              </a:rPr>
              <a:t>The answer does not include </a:t>
            </a:r>
          </a:p>
          <a:p>
            <a:pPr algn="ctr"/>
            <a:r>
              <a:rPr lang="en-US" sz="2000" b="1" dirty="0">
                <a:solidFill>
                  <a:schemeClr val="tx1"/>
                </a:solidFill>
              </a:rPr>
              <a:t>the digit 4 or the digit 5.</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a:solidFill>
                  <a:schemeClr val="tx1"/>
                </a:solidFill>
              </a:rPr>
              <a:t>The answer does not include </a:t>
            </a:r>
          </a:p>
          <a:p>
            <a:pPr algn="ctr"/>
            <a:r>
              <a:rPr lang="en-US" sz="2000" b="1" dirty="0">
                <a:solidFill>
                  <a:schemeClr val="tx1"/>
                </a:solidFill>
              </a:rPr>
              <a:t>the digit 7 or the digit 8.</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#5</a:t>
            </a:r>
          </a:p>
          <a:p>
            <a:pPr algn="ctr"/>
            <a:r>
              <a:rPr lang="en-US" sz="2000" b="1" dirty="0">
                <a:solidFill>
                  <a:schemeClr val="tx1"/>
                </a:solidFill>
              </a:rPr>
              <a:t>The answer is not 61, </a:t>
            </a:r>
          </a:p>
          <a:p>
            <a:pPr algn="ctr"/>
            <a:r>
              <a:rPr lang="en-US" sz="2000" b="1" dirty="0">
                <a:solidFill>
                  <a:schemeClr val="tx1"/>
                </a:solidFill>
              </a:rPr>
              <a:t>or 2 more than 61, </a:t>
            </a:r>
          </a:p>
          <a:p>
            <a:pPr algn="ctr"/>
            <a:r>
              <a:rPr lang="en-US" sz="2000" b="1" dirty="0">
                <a:solidFill>
                  <a:schemeClr val="tx1"/>
                </a:solidFill>
              </a:rPr>
              <a:t>or 30 more than 61.</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18" name="Table 17">
            <a:extLst>
              <a:ext uri="{FF2B5EF4-FFF2-40B4-BE49-F238E27FC236}">
                <a16:creationId xmlns:a16="http://schemas.microsoft.com/office/drawing/2014/main" id="{10F7B645-A5BB-4607-BAB3-53A1C2173529}"/>
              </a:ext>
            </a:extLst>
          </p:cNvPr>
          <p:cNvGraphicFramePr>
            <a:graphicFrameLocks noGrp="1"/>
          </p:cNvGraphicFramePr>
          <p:nvPr>
            <p:extLst>
              <p:ext uri="{D42A27DB-BD31-4B8C-83A1-F6EECF244321}">
                <p14:modId xmlns:p14="http://schemas.microsoft.com/office/powerpoint/2010/main" val="3744955233"/>
              </p:ext>
            </p:extLst>
          </p:nvPr>
        </p:nvGraphicFramePr>
        <p:xfrm>
          <a:off x="152400" y="39624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graphicFrame>
        <p:nvGraphicFramePr>
          <p:cNvPr id="20" name="Table 19">
            <a:extLst>
              <a:ext uri="{FF2B5EF4-FFF2-40B4-BE49-F238E27FC236}">
                <a16:creationId xmlns:a16="http://schemas.microsoft.com/office/drawing/2014/main" id="{A70FB884-EECF-4D64-8884-7EBCFE27B9B3}"/>
              </a:ext>
            </a:extLst>
          </p:cNvPr>
          <p:cNvGraphicFramePr>
            <a:graphicFrameLocks noGrp="1"/>
          </p:cNvGraphicFramePr>
          <p:nvPr>
            <p:extLst>
              <p:ext uri="{D42A27DB-BD31-4B8C-83A1-F6EECF244321}">
                <p14:modId xmlns:p14="http://schemas.microsoft.com/office/powerpoint/2010/main" val="330357055"/>
              </p:ext>
            </p:extLst>
          </p:nvPr>
        </p:nvGraphicFramePr>
        <p:xfrm>
          <a:off x="152400" y="39624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9"/>
                  </a:ext>
                </a:extLst>
              </a:tr>
            </a:tbl>
          </a:graphicData>
        </a:graphic>
      </p:graphicFrame>
      <p:graphicFrame>
        <p:nvGraphicFramePr>
          <p:cNvPr id="22" name="Table 21">
            <a:extLst>
              <a:ext uri="{FF2B5EF4-FFF2-40B4-BE49-F238E27FC236}">
                <a16:creationId xmlns:a16="http://schemas.microsoft.com/office/drawing/2014/main" id="{402EBB13-BC50-4EAE-9FFA-A498FC0760EC}"/>
              </a:ext>
            </a:extLst>
          </p:cNvPr>
          <p:cNvGraphicFramePr>
            <a:graphicFrameLocks noGrp="1"/>
          </p:cNvGraphicFramePr>
          <p:nvPr>
            <p:extLst>
              <p:ext uri="{D42A27DB-BD31-4B8C-83A1-F6EECF244321}">
                <p14:modId xmlns:p14="http://schemas.microsoft.com/office/powerpoint/2010/main" val="1700497408"/>
              </p:ext>
            </p:extLst>
          </p:nvPr>
        </p:nvGraphicFramePr>
        <p:xfrm>
          <a:off x="152400" y="39624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9"/>
                  </a:ext>
                </a:extLst>
              </a:tr>
            </a:tbl>
          </a:graphicData>
        </a:graphic>
      </p:graphicFrame>
      <p:graphicFrame>
        <p:nvGraphicFramePr>
          <p:cNvPr id="23" name="Table 22">
            <a:extLst>
              <a:ext uri="{FF2B5EF4-FFF2-40B4-BE49-F238E27FC236}">
                <a16:creationId xmlns:a16="http://schemas.microsoft.com/office/drawing/2014/main" id="{E85926B8-5E4E-4942-AB14-AD00B828F558}"/>
              </a:ext>
            </a:extLst>
          </p:cNvPr>
          <p:cNvGraphicFramePr>
            <a:graphicFrameLocks noGrp="1"/>
          </p:cNvGraphicFramePr>
          <p:nvPr>
            <p:extLst>
              <p:ext uri="{D42A27DB-BD31-4B8C-83A1-F6EECF244321}">
                <p14:modId xmlns:p14="http://schemas.microsoft.com/office/powerpoint/2010/main" val="1237754163"/>
              </p:ext>
            </p:extLst>
          </p:nvPr>
        </p:nvGraphicFramePr>
        <p:xfrm>
          <a:off x="152400" y="39624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9"/>
                  </a:ext>
                </a:extLst>
              </a:tr>
            </a:tbl>
          </a:graphicData>
        </a:graphic>
      </p:graphicFrame>
      <p:graphicFrame>
        <p:nvGraphicFramePr>
          <p:cNvPr id="24" name="Table 23">
            <a:extLst>
              <a:ext uri="{FF2B5EF4-FFF2-40B4-BE49-F238E27FC236}">
                <a16:creationId xmlns:a16="http://schemas.microsoft.com/office/drawing/2014/main" id="{AFCF0996-C4FA-4D2D-8D0F-219E7EA2D54A}"/>
              </a:ext>
            </a:extLst>
          </p:cNvPr>
          <p:cNvGraphicFramePr>
            <a:graphicFrameLocks noGrp="1"/>
          </p:cNvGraphicFramePr>
          <p:nvPr>
            <p:extLst>
              <p:ext uri="{D42A27DB-BD31-4B8C-83A1-F6EECF244321}">
                <p14:modId xmlns:p14="http://schemas.microsoft.com/office/powerpoint/2010/main" val="2121638833"/>
              </p:ext>
            </p:extLst>
          </p:nvPr>
        </p:nvGraphicFramePr>
        <p:xfrm>
          <a:off x="152400" y="39624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9"/>
                  </a:ext>
                </a:extLst>
              </a:tr>
            </a:tbl>
          </a:graphicData>
        </a:graphic>
      </p:graphicFrame>
      <p:graphicFrame>
        <p:nvGraphicFramePr>
          <p:cNvPr id="34" name="Table 33">
            <a:extLst>
              <a:ext uri="{FF2B5EF4-FFF2-40B4-BE49-F238E27FC236}">
                <a16:creationId xmlns:a16="http://schemas.microsoft.com/office/drawing/2014/main" id="{FEF1A75D-911B-4557-BE86-AF410328CC71}"/>
              </a:ext>
            </a:extLst>
          </p:cNvPr>
          <p:cNvGraphicFramePr>
            <a:graphicFrameLocks noGrp="1"/>
          </p:cNvGraphicFramePr>
          <p:nvPr>
            <p:extLst>
              <p:ext uri="{D42A27DB-BD31-4B8C-83A1-F6EECF244321}">
                <p14:modId xmlns:p14="http://schemas.microsoft.com/office/powerpoint/2010/main" val="3648701504"/>
              </p:ext>
            </p:extLst>
          </p:nvPr>
        </p:nvGraphicFramePr>
        <p:xfrm>
          <a:off x="152400" y="39624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030064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fade">
                                      <p:cBhvr>
                                        <p:cTn id="34" dur="500"/>
                                        <p:tgtEl>
                                          <p:spTgt spid="2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500"/>
                                        <p:tgtEl>
                                          <p:spTgt spid="2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fade">
                                      <p:cBhvr>
                                        <p:cTn id="44" dur="500"/>
                                        <p:tgtEl>
                                          <p:spTgt spid="22"/>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fade">
                                      <p:cBhvr>
                                        <p:cTn id="49" dur="500"/>
                                        <p:tgtEl>
                                          <p:spTgt spid="30"/>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fade">
                                      <p:cBhvr>
                                        <p:cTn id="54" dur="500"/>
                                        <p:tgtEl>
                                          <p:spTgt spid="23"/>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fade">
                                      <p:cBhvr>
                                        <p:cTn id="59" dur="500"/>
                                        <p:tgtEl>
                                          <p:spTgt spid="31"/>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fade">
                                      <p:cBhvr>
                                        <p:cTn id="64" dur="500"/>
                                        <p:tgtEl>
                                          <p:spTgt spid="24"/>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32"/>
                                        </p:tgtEl>
                                        <p:attrNameLst>
                                          <p:attrName>style.visibility</p:attrName>
                                        </p:attrNameLst>
                                      </p:cBhvr>
                                      <p:to>
                                        <p:strVal val="visible"/>
                                      </p:to>
                                    </p:set>
                                    <p:animEffect transition="in" filter="fade">
                                      <p:cBhvr>
                                        <p:cTn id="69" dur="500"/>
                                        <p:tgtEl>
                                          <p:spTgt spid="32"/>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34"/>
                                        </p:tgtEl>
                                        <p:attrNameLst>
                                          <p:attrName>style.visibility</p:attrName>
                                        </p:attrNameLst>
                                      </p:cBhvr>
                                      <p:to>
                                        <p:strVal val="visible"/>
                                      </p:to>
                                    </p:set>
                                    <p:animEffect transition="in" filter="fade">
                                      <p:cBhvr>
                                        <p:cTn id="74"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F5577A2-9799-4B05-A409-61400530581B}"/>
              </a:ext>
            </a:extLst>
          </p:cNvPr>
          <p:cNvPicPr>
            <a:picLocks noChangeAspect="1"/>
          </p:cNvPicPr>
          <p:nvPr/>
        </p:nvPicPr>
        <p:blipFill rotWithShape="1">
          <a:blip r:embed="rId2">
            <a:extLst>
              <a:ext uri="{28A0092B-C50C-407E-A947-70E740481C1C}">
                <a14:useLocalDpi xmlns:a14="http://schemas.microsoft.com/office/drawing/2010/main" val="0"/>
              </a:ext>
            </a:extLst>
          </a:blip>
          <a:srcRect r="57923"/>
          <a:stretch/>
        </p:blipFill>
        <p:spPr>
          <a:xfrm>
            <a:off x="0" y="0"/>
            <a:ext cx="3847466"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641750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93 cherries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pic>
        <p:nvPicPr>
          <p:cNvPr id="12" name="Picture 11">
            <a:extLst>
              <a:ext uri="{FF2B5EF4-FFF2-40B4-BE49-F238E27FC236}">
                <a16:creationId xmlns:a16="http://schemas.microsoft.com/office/drawing/2014/main" id="{A95A326F-4123-46B5-810F-7B17EB1E7C4F}"/>
              </a:ext>
            </a:extLst>
          </p:cNvPr>
          <p:cNvPicPr>
            <a:picLocks noChangeAspect="1"/>
          </p:cNvPicPr>
          <p:nvPr/>
        </p:nvPicPr>
        <p:blipFill rotWithShape="1">
          <a:blip r:embed="rId2">
            <a:extLst>
              <a:ext uri="{28A0092B-C50C-407E-A947-70E740481C1C}">
                <a14:useLocalDpi xmlns:a14="http://schemas.microsoft.com/office/drawing/2010/main" val="0"/>
              </a:ext>
            </a:extLst>
          </a:blip>
          <a:srcRect r="57923"/>
          <a:stretch/>
        </p:blipFill>
        <p:spPr>
          <a:xfrm>
            <a:off x="0" y="0"/>
            <a:ext cx="3847466" cy="6858000"/>
          </a:xfrm>
          <a:prstGeom prst="rect">
            <a:avLst/>
          </a:prstGeom>
        </p:spPr>
      </p:pic>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421270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4305" y="2343040"/>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68626" y="2343877"/>
            <a:ext cx="1263106" cy="947329"/>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4"/>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6"/>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7"/>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9"/>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20"/>
          </p:cNvPr>
          <p:cNvPicPr>
            <a:picLocks noChangeAspect="1" noChangeArrowheads="1"/>
          </p:cNvPicPr>
          <p:nvPr/>
        </p:nvPicPr>
        <p:blipFill rotWithShape="1">
          <a:blip r:embed="rId21"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8"/>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8"/>
              </a:rPr>
              <a:t>51 </a:t>
            </a:r>
            <a:r>
              <a:rPr lang="en-US" sz="1100" b="1" dirty="0" err="1">
                <a:hlinkClick r:id="rId8"/>
              </a:rPr>
              <a:t>Esti</a:t>
            </a:r>
            <a:r>
              <a:rPr lang="en-US" sz="1100" b="1" dirty="0">
                <a:hlinkClick r:id="rId8"/>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r>
              <a:rPr lang="en-US" sz="1100" b="1" dirty="0"/>
              <a:t>140 short videos arranged in playlists to help your students learn about multiplication</a:t>
            </a:r>
          </a:p>
          <a:p>
            <a:r>
              <a:rPr lang="en-US" sz="1100" b="1" dirty="0"/>
              <a:t>For more information read the blog post about The Multiplication Course </a:t>
            </a:r>
            <a:r>
              <a:rPr lang="en-US" sz="1100" b="1" dirty="0">
                <a:hlinkClick r:id="rId22"/>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20"/>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pic>
        <p:nvPicPr>
          <p:cNvPr id="2052" name="Picture 4" descr="C:\Users\Steve Wyborney\Desktop\STEVES Esti-Mystery Clue Toolkit and Templates FALL 2020.jpg">
            <a:hlinkClick r:id="rId23"/>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471879" y="2343877"/>
            <a:ext cx="1263105" cy="947329"/>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277352" y="3235410"/>
            <a:ext cx="1762470" cy="276999"/>
          </a:xfrm>
          <a:prstGeom prst="rect">
            <a:avLst/>
          </a:prstGeom>
          <a:noFill/>
        </p:spPr>
        <p:txBody>
          <a:bodyPr wrap="none" rtlCol="0">
            <a:spAutoFit/>
          </a:bodyPr>
          <a:lstStyle/>
          <a:p>
            <a:r>
              <a:rPr lang="en-US" sz="1200" b="1" dirty="0"/>
              <a:t>November  1 – January 8</a:t>
            </a:r>
          </a:p>
        </p:txBody>
      </p:sp>
      <p:sp>
        <p:nvSpPr>
          <p:cNvPr id="32" name="TextBox 31"/>
          <p:cNvSpPr txBox="1"/>
          <p:nvPr/>
        </p:nvSpPr>
        <p:spPr>
          <a:xfrm>
            <a:off x="2535940" y="3235410"/>
            <a:ext cx="1817292" cy="276999"/>
          </a:xfrm>
          <a:prstGeom prst="rect">
            <a:avLst/>
          </a:prstGeom>
          <a:noFill/>
        </p:spPr>
        <p:txBody>
          <a:bodyPr wrap="none" rtlCol="0">
            <a:spAutoFit/>
          </a:bodyPr>
          <a:lstStyle/>
          <a:p>
            <a:r>
              <a:rPr lang="en-US" sz="1200" b="1" dirty="0"/>
              <a:t>January 11 – February 26 </a:t>
            </a:r>
          </a:p>
        </p:txBody>
      </p:sp>
      <p:pic>
        <p:nvPicPr>
          <p:cNvPr id="3" name="Picture 2" descr="C:\Users\Steve Wyborney\Desktop\Blog Post Pics and email too\Part 3 Feature Pic.jpg">
            <a:hlinkClick r:id="rId25"/>
          </p:cNvPr>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5118637" y="2343039"/>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50" name="TextBox 49"/>
          <p:cNvSpPr txBox="1"/>
          <p:nvPr/>
        </p:nvSpPr>
        <p:spPr>
          <a:xfrm>
            <a:off x="5056278" y="3235410"/>
            <a:ext cx="1355884" cy="276999"/>
          </a:xfrm>
          <a:prstGeom prst="rect">
            <a:avLst/>
          </a:prstGeom>
          <a:noFill/>
        </p:spPr>
        <p:txBody>
          <a:bodyPr wrap="none" rtlCol="0">
            <a:spAutoFit/>
          </a:bodyPr>
          <a:lstStyle/>
          <a:p>
            <a:pPr algn="ctr"/>
            <a:r>
              <a:rPr lang="en-US" sz="1200" b="1" dirty="0"/>
              <a:t>March 1 – April 16</a:t>
            </a:r>
          </a:p>
        </p:txBody>
      </p:sp>
      <p:sp>
        <p:nvSpPr>
          <p:cNvPr id="41" name="TextBox 40"/>
          <p:cNvSpPr txBox="1"/>
          <p:nvPr/>
        </p:nvSpPr>
        <p:spPr>
          <a:xfrm>
            <a:off x="7368216" y="3235410"/>
            <a:ext cx="1304011" cy="276999"/>
          </a:xfrm>
          <a:prstGeom prst="rect">
            <a:avLst/>
          </a:prstGeom>
          <a:noFill/>
        </p:spPr>
        <p:txBody>
          <a:bodyPr wrap="none" rtlCol="0">
            <a:spAutoFit/>
          </a:bodyPr>
          <a:lstStyle/>
          <a:p>
            <a:pPr algn="ctr"/>
            <a:r>
              <a:rPr lang="en-US" sz="1200" b="1" dirty="0"/>
              <a:t>April 19 – May 28</a:t>
            </a:r>
          </a:p>
        </p:txBody>
      </p:sp>
      <p:sp>
        <p:nvSpPr>
          <p:cNvPr id="38" name="TextBox 37">
            <a:extLst>
              <a:ext uri="{FF2B5EF4-FFF2-40B4-BE49-F238E27FC236}">
                <a16:creationId xmlns:a16="http://schemas.microsoft.com/office/drawing/2014/main" id="{7F2875AF-09AC-4587-87D6-9C191C5F9582}"/>
              </a:ext>
            </a:extLst>
          </p:cNvPr>
          <p:cNvSpPr txBox="1"/>
          <p:nvPr/>
        </p:nvSpPr>
        <p:spPr>
          <a:xfrm>
            <a:off x="0" y="1996521"/>
            <a:ext cx="7884915" cy="307777"/>
          </a:xfrm>
          <a:prstGeom prst="rect">
            <a:avLst/>
          </a:prstGeom>
          <a:noFill/>
        </p:spPr>
        <p:txBody>
          <a:bodyPr wrap="none" rtlCol="0">
            <a:spAutoFit/>
          </a:bodyPr>
          <a:lstStyle/>
          <a:p>
            <a:r>
              <a:rPr lang="en-US" sz="1400" b="1" u="sng" dirty="0"/>
              <a:t>2020-2021</a:t>
            </a:r>
            <a:r>
              <a:rPr lang="en-US" sz="1400" b="1" dirty="0"/>
              <a:t> “New </a:t>
            </a:r>
            <a:r>
              <a:rPr lang="en-US" sz="1400" b="1" dirty="0" err="1"/>
              <a:t>Esti</a:t>
            </a:r>
            <a:r>
              <a:rPr lang="en-US" sz="1400" b="1" dirty="0"/>
              <a:t>-Mysteries and Number Sense Resources Every Day for the Rest of the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98182"/>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99984F25-DCC5-418E-AB32-006FFDE72FA8}"/>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7"/>
              </a:rPr>
              <a:t>More Estimation Clipboards</a:t>
            </a:r>
            <a:r>
              <a:rPr lang="en-US" sz="1400" b="1" dirty="0"/>
              <a:t>.”</a:t>
            </a:r>
          </a:p>
        </p:txBody>
      </p:sp>
      <p:pic>
        <p:nvPicPr>
          <p:cNvPr id="8" name="Picture 7">
            <a:hlinkClick r:id="rId28"/>
            <a:extLst>
              <a:ext uri="{FF2B5EF4-FFF2-40B4-BE49-F238E27FC236}">
                <a16:creationId xmlns:a16="http://schemas.microsoft.com/office/drawing/2014/main" id="{7D099C77-1566-4042-A8D8-788E24872B43}"/>
              </a:ext>
            </a:extLst>
          </p:cNvPr>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52" name="TextBox 51">
            <a:extLst>
              <a:ext uri="{FF2B5EF4-FFF2-40B4-BE49-F238E27FC236}">
                <a16:creationId xmlns:a16="http://schemas.microsoft.com/office/drawing/2014/main" id="{6C7E5E2D-79A1-46C6-9194-A313E43024E8}"/>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8"/>
              </a:rPr>
              <a:t>150 New </a:t>
            </a:r>
            <a:r>
              <a:rPr lang="en-US" sz="1400" b="1" dirty="0" err="1">
                <a:hlinkClick r:id="rId28"/>
              </a:rPr>
              <a:t>Esti</a:t>
            </a:r>
            <a:r>
              <a:rPr lang="en-US" sz="1400" b="1" dirty="0">
                <a:hlinkClick r:id="rId28"/>
              </a:rPr>
              <a:t>-Mysteries</a:t>
            </a:r>
            <a:r>
              <a:rPr lang="en-US" sz="1400" b="1" dirty="0"/>
              <a:t>.”</a:t>
            </a:r>
          </a:p>
        </p:txBody>
      </p:sp>
      <p:pic>
        <p:nvPicPr>
          <p:cNvPr id="7" name="Picture 6">
            <a:hlinkClick r:id="rId27"/>
            <a:extLst>
              <a:ext uri="{FF2B5EF4-FFF2-40B4-BE49-F238E27FC236}">
                <a16:creationId xmlns:a16="http://schemas.microsoft.com/office/drawing/2014/main" id="{C2C2E47C-101A-4B9A-9252-F78B18F0103C}"/>
              </a:ext>
            </a:extLst>
          </p:cNvPr>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spTree>
    <p:extLst>
      <p:ext uri="{BB962C8B-B14F-4D97-AF65-F5344CB8AC3E}">
        <p14:creationId xmlns:p14="http://schemas.microsoft.com/office/powerpoint/2010/main" val="2997249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“Reach Up High </a:t>
            </a:r>
          </a:p>
          <a:p>
            <a:r>
              <a:rPr lang="en-US" sz="6000" b="1" dirty="0">
                <a:solidFill>
                  <a:srgbClr val="FFFF00"/>
                </a:solidFill>
              </a:rPr>
              <a:t>to the Cherries”</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82118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3BEFBD6-3C2E-4C70-B229-C17920CCFF06}"/>
              </a:ext>
            </a:extLst>
          </p:cNvPr>
          <p:cNvPicPr>
            <a:picLocks noChangeAspect="1"/>
          </p:cNvPicPr>
          <p:nvPr/>
        </p:nvPicPr>
        <p:blipFill rotWithShape="1">
          <a:blip r:embed="rId2">
            <a:extLst>
              <a:ext uri="{28A0092B-C50C-407E-A947-70E740481C1C}">
                <a14:useLocalDpi xmlns:a14="http://schemas.microsoft.com/office/drawing/2010/main" val="0"/>
              </a:ext>
            </a:extLst>
          </a:blip>
          <a:srcRect r="57923"/>
          <a:stretch/>
        </p:blipFill>
        <p:spPr>
          <a:xfrm>
            <a:off x="0" y="0"/>
            <a:ext cx="3847466"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cherries are in the vase?</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115346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0AD2A45A-3CF8-492E-B483-F226723C8A5C}"/>
              </a:ext>
            </a:extLst>
          </p:cNvPr>
          <p:cNvPicPr>
            <a:picLocks noChangeAspect="1"/>
          </p:cNvPicPr>
          <p:nvPr/>
        </p:nvPicPr>
        <p:blipFill rotWithShape="1">
          <a:blip r:embed="rId2">
            <a:extLst>
              <a:ext uri="{28A0092B-C50C-407E-A947-70E740481C1C}">
                <a14:useLocalDpi xmlns:a14="http://schemas.microsoft.com/office/drawing/2010/main" val="0"/>
              </a:ext>
            </a:extLst>
          </a:blip>
          <a:srcRect r="57923"/>
          <a:stretch/>
        </p:blipFill>
        <p:spPr>
          <a:xfrm>
            <a:off x="0" y="0"/>
            <a:ext cx="3847466" cy="68580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#1</a:t>
            </a:r>
          </a:p>
          <a:p>
            <a:pPr algn="ctr"/>
            <a:r>
              <a:rPr lang="en-US" sz="2000" b="1" dirty="0">
                <a:solidFill>
                  <a:schemeClr val="tx1"/>
                </a:solidFill>
              </a:rPr>
              <a:t>The answer is greater than 40 </a:t>
            </a:r>
          </a:p>
          <a:p>
            <a:pPr algn="ctr"/>
            <a:r>
              <a:rPr lang="en-US" sz="2000" b="1" dirty="0">
                <a:solidFill>
                  <a:schemeClr val="tx1"/>
                </a:solidFill>
              </a:rPr>
              <a:t>and less than 95.</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#2</a:t>
            </a:r>
          </a:p>
          <a:p>
            <a:pPr algn="ctr"/>
            <a:r>
              <a:rPr lang="en-US" sz="2000" b="1" dirty="0">
                <a:solidFill>
                  <a:schemeClr val="tx1"/>
                </a:solidFill>
              </a:rPr>
              <a:t>Cross off all the numbers in this pattern:  42, 44, 46 …</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a:solidFill>
                  <a:schemeClr val="tx1"/>
                </a:solidFill>
              </a:rPr>
              <a:t>The answer does not include </a:t>
            </a:r>
          </a:p>
          <a:p>
            <a:pPr algn="ctr"/>
            <a:r>
              <a:rPr lang="en-US" sz="2000" b="1" dirty="0">
                <a:solidFill>
                  <a:schemeClr val="tx1"/>
                </a:solidFill>
              </a:rPr>
              <a:t>the digit 4 or the digit 5.</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a:solidFill>
                  <a:schemeClr val="tx1"/>
                </a:solidFill>
              </a:rPr>
              <a:t>The answer does not include </a:t>
            </a:r>
          </a:p>
          <a:p>
            <a:pPr algn="ctr"/>
            <a:r>
              <a:rPr lang="en-US" sz="2000" b="1" dirty="0">
                <a:solidFill>
                  <a:schemeClr val="tx1"/>
                </a:solidFill>
              </a:rPr>
              <a:t>the digit 7 or the digit 8.</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#5</a:t>
            </a:r>
          </a:p>
          <a:p>
            <a:pPr algn="ctr"/>
            <a:r>
              <a:rPr lang="en-US" sz="2000" b="1" dirty="0">
                <a:solidFill>
                  <a:schemeClr val="tx1"/>
                </a:solidFill>
              </a:rPr>
              <a:t>The answer is not 61, </a:t>
            </a:r>
          </a:p>
          <a:p>
            <a:pPr algn="ctr"/>
            <a:r>
              <a:rPr lang="en-US" sz="2000" b="1" dirty="0">
                <a:solidFill>
                  <a:schemeClr val="tx1"/>
                </a:solidFill>
              </a:rPr>
              <a:t>or 2 more than 61, </a:t>
            </a:r>
          </a:p>
          <a:p>
            <a:pPr algn="ctr"/>
            <a:r>
              <a:rPr lang="en-US" sz="2000" b="1" dirty="0">
                <a:solidFill>
                  <a:schemeClr val="tx1"/>
                </a:solidFill>
              </a:rPr>
              <a:t>or 30 more than 61.</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166947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500"/>
                                        <p:tgtEl>
                                          <p:spTgt spid="2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500"/>
                                        <p:tgtEl>
                                          <p:spTgt spid="3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500"/>
                                        <p:tgtEl>
                                          <p:spTgt spid="31"/>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fade">
                                      <p:cBhvr>
                                        <p:cTn id="4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F5577A2-9799-4B05-A409-61400530581B}"/>
              </a:ext>
            </a:extLst>
          </p:cNvPr>
          <p:cNvPicPr>
            <a:picLocks noChangeAspect="1"/>
          </p:cNvPicPr>
          <p:nvPr/>
        </p:nvPicPr>
        <p:blipFill rotWithShape="1">
          <a:blip r:embed="rId2">
            <a:extLst>
              <a:ext uri="{28A0092B-C50C-407E-A947-70E740481C1C}">
                <a14:useLocalDpi xmlns:a14="http://schemas.microsoft.com/office/drawing/2010/main" val="0"/>
              </a:ext>
            </a:extLst>
          </a:blip>
          <a:srcRect r="57923"/>
          <a:stretch/>
        </p:blipFill>
        <p:spPr>
          <a:xfrm>
            <a:off x="0" y="0"/>
            <a:ext cx="3847466"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239017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93 cherries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pic>
        <p:nvPicPr>
          <p:cNvPr id="12" name="Picture 11">
            <a:extLst>
              <a:ext uri="{FF2B5EF4-FFF2-40B4-BE49-F238E27FC236}">
                <a16:creationId xmlns:a16="http://schemas.microsoft.com/office/drawing/2014/main" id="{A95A326F-4123-46B5-810F-7B17EB1E7C4F}"/>
              </a:ext>
            </a:extLst>
          </p:cNvPr>
          <p:cNvPicPr>
            <a:picLocks noChangeAspect="1"/>
          </p:cNvPicPr>
          <p:nvPr/>
        </p:nvPicPr>
        <p:blipFill rotWithShape="1">
          <a:blip r:embed="rId2">
            <a:extLst>
              <a:ext uri="{28A0092B-C50C-407E-A947-70E740481C1C}">
                <a14:useLocalDpi xmlns:a14="http://schemas.microsoft.com/office/drawing/2010/main" val="0"/>
              </a:ext>
            </a:extLst>
          </a:blip>
          <a:srcRect r="57923"/>
          <a:stretch/>
        </p:blipFill>
        <p:spPr>
          <a:xfrm>
            <a:off x="0" y="0"/>
            <a:ext cx="3847466" cy="6858000"/>
          </a:xfrm>
          <a:prstGeom prst="rect">
            <a:avLst/>
          </a:prstGeom>
        </p:spPr>
      </p:pic>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06080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4305" y="2343040"/>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68626" y="2343877"/>
            <a:ext cx="1263106" cy="947329"/>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4"/>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6"/>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7"/>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9"/>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20"/>
          </p:cNvPr>
          <p:cNvPicPr>
            <a:picLocks noChangeAspect="1" noChangeArrowheads="1"/>
          </p:cNvPicPr>
          <p:nvPr/>
        </p:nvPicPr>
        <p:blipFill rotWithShape="1">
          <a:blip r:embed="rId21"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8"/>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8"/>
              </a:rPr>
              <a:t>51 </a:t>
            </a:r>
            <a:r>
              <a:rPr lang="en-US" sz="1100" b="1" dirty="0" err="1">
                <a:hlinkClick r:id="rId8"/>
              </a:rPr>
              <a:t>Esti</a:t>
            </a:r>
            <a:r>
              <a:rPr lang="en-US" sz="1100" b="1" dirty="0">
                <a:hlinkClick r:id="rId8"/>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r>
              <a:rPr lang="en-US" sz="1100" b="1" dirty="0"/>
              <a:t>140 short videos arranged in playlists to help your students learn about multiplication</a:t>
            </a:r>
          </a:p>
          <a:p>
            <a:r>
              <a:rPr lang="en-US" sz="1100" b="1" dirty="0"/>
              <a:t>For more information read the blog post about The Multiplication Course </a:t>
            </a:r>
            <a:r>
              <a:rPr lang="en-US" sz="1100" b="1" dirty="0">
                <a:hlinkClick r:id="rId22"/>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20"/>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pic>
        <p:nvPicPr>
          <p:cNvPr id="2052" name="Picture 4" descr="C:\Users\Steve Wyborney\Desktop\STEVES Esti-Mystery Clue Toolkit and Templates FALL 2020.jpg">
            <a:hlinkClick r:id="rId23"/>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471879" y="2343877"/>
            <a:ext cx="1263105" cy="947329"/>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277352" y="3235410"/>
            <a:ext cx="1762470" cy="276999"/>
          </a:xfrm>
          <a:prstGeom prst="rect">
            <a:avLst/>
          </a:prstGeom>
          <a:noFill/>
        </p:spPr>
        <p:txBody>
          <a:bodyPr wrap="none" rtlCol="0">
            <a:spAutoFit/>
          </a:bodyPr>
          <a:lstStyle/>
          <a:p>
            <a:r>
              <a:rPr lang="en-US" sz="1200" b="1" dirty="0"/>
              <a:t>November  1 – January 8</a:t>
            </a:r>
          </a:p>
        </p:txBody>
      </p:sp>
      <p:sp>
        <p:nvSpPr>
          <p:cNvPr id="32" name="TextBox 31"/>
          <p:cNvSpPr txBox="1"/>
          <p:nvPr/>
        </p:nvSpPr>
        <p:spPr>
          <a:xfrm>
            <a:off x="2535940" y="3235410"/>
            <a:ext cx="1817292" cy="276999"/>
          </a:xfrm>
          <a:prstGeom prst="rect">
            <a:avLst/>
          </a:prstGeom>
          <a:noFill/>
        </p:spPr>
        <p:txBody>
          <a:bodyPr wrap="none" rtlCol="0">
            <a:spAutoFit/>
          </a:bodyPr>
          <a:lstStyle/>
          <a:p>
            <a:r>
              <a:rPr lang="en-US" sz="1200" b="1" dirty="0"/>
              <a:t>January 11 – February 26 </a:t>
            </a:r>
          </a:p>
        </p:txBody>
      </p:sp>
      <p:pic>
        <p:nvPicPr>
          <p:cNvPr id="3" name="Picture 2" descr="C:\Users\Steve Wyborney\Desktop\Blog Post Pics and email too\Part 3 Feature Pic.jpg">
            <a:hlinkClick r:id="rId25"/>
          </p:cNvPr>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5118637" y="2343039"/>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50" name="TextBox 49"/>
          <p:cNvSpPr txBox="1"/>
          <p:nvPr/>
        </p:nvSpPr>
        <p:spPr>
          <a:xfrm>
            <a:off x="5056278" y="3235410"/>
            <a:ext cx="1355884" cy="276999"/>
          </a:xfrm>
          <a:prstGeom prst="rect">
            <a:avLst/>
          </a:prstGeom>
          <a:noFill/>
        </p:spPr>
        <p:txBody>
          <a:bodyPr wrap="none" rtlCol="0">
            <a:spAutoFit/>
          </a:bodyPr>
          <a:lstStyle/>
          <a:p>
            <a:pPr algn="ctr"/>
            <a:r>
              <a:rPr lang="en-US" sz="1200" b="1" dirty="0"/>
              <a:t>March 1 – April 16</a:t>
            </a:r>
          </a:p>
        </p:txBody>
      </p:sp>
      <p:sp>
        <p:nvSpPr>
          <p:cNvPr id="41" name="TextBox 40"/>
          <p:cNvSpPr txBox="1"/>
          <p:nvPr/>
        </p:nvSpPr>
        <p:spPr>
          <a:xfrm>
            <a:off x="7368216" y="3235410"/>
            <a:ext cx="1304011" cy="276999"/>
          </a:xfrm>
          <a:prstGeom prst="rect">
            <a:avLst/>
          </a:prstGeom>
          <a:noFill/>
        </p:spPr>
        <p:txBody>
          <a:bodyPr wrap="none" rtlCol="0">
            <a:spAutoFit/>
          </a:bodyPr>
          <a:lstStyle/>
          <a:p>
            <a:pPr algn="ctr"/>
            <a:r>
              <a:rPr lang="en-US" sz="1200" b="1" dirty="0"/>
              <a:t>April 19 – May 28</a:t>
            </a:r>
          </a:p>
        </p:txBody>
      </p:sp>
      <p:sp>
        <p:nvSpPr>
          <p:cNvPr id="38" name="TextBox 37">
            <a:extLst>
              <a:ext uri="{FF2B5EF4-FFF2-40B4-BE49-F238E27FC236}">
                <a16:creationId xmlns:a16="http://schemas.microsoft.com/office/drawing/2014/main" id="{7F2875AF-09AC-4587-87D6-9C191C5F9582}"/>
              </a:ext>
            </a:extLst>
          </p:cNvPr>
          <p:cNvSpPr txBox="1"/>
          <p:nvPr/>
        </p:nvSpPr>
        <p:spPr>
          <a:xfrm>
            <a:off x="0" y="1996521"/>
            <a:ext cx="7884915" cy="307777"/>
          </a:xfrm>
          <a:prstGeom prst="rect">
            <a:avLst/>
          </a:prstGeom>
          <a:noFill/>
        </p:spPr>
        <p:txBody>
          <a:bodyPr wrap="none" rtlCol="0">
            <a:spAutoFit/>
          </a:bodyPr>
          <a:lstStyle/>
          <a:p>
            <a:r>
              <a:rPr lang="en-US" sz="1400" b="1" u="sng" dirty="0"/>
              <a:t>2020-2021</a:t>
            </a:r>
            <a:r>
              <a:rPr lang="en-US" sz="1400" b="1" dirty="0"/>
              <a:t> “New </a:t>
            </a:r>
            <a:r>
              <a:rPr lang="en-US" sz="1400" b="1" dirty="0" err="1"/>
              <a:t>Esti</a:t>
            </a:r>
            <a:r>
              <a:rPr lang="en-US" sz="1400" b="1" dirty="0"/>
              <a:t>-Mysteries and Number Sense Resources Every Day for the Rest of the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98182"/>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99984F25-DCC5-418E-AB32-006FFDE72FA8}"/>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7"/>
              </a:rPr>
              <a:t>More Estimation Clipboards</a:t>
            </a:r>
            <a:r>
              <a:rPr lang="en-US" sz="1400" b="1" dirty="0"/>
              <a:t>.”</a:t>
            </a:r>
          </a:p>
        </p:txBody>
      </p:sp>
      <p:pic>
        <p:nvPicPr>
          <p:cNvPr id="8" name="Picture 7">
            <a:hlinkClick r:id="rId28"/>
            <a:extLst>
              <a:ext uri="{FF2B5EF4-FFF2-40B4-BE49-F238E27FC236}">
                <a16:creationId xmlns:a16="http://schemas.microsoft.com/office/drawing/2014/main" id="{7D099C77-1566-4042-A8D8-788E24872B43}"/>
              </a:ext>
            </a:extLst>
          </p:cNvPr>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52" name="TextBox 51">
            <a:extLst>
              <a:ext uri="{FF2B5EF4-FFF2-40B4-BE49-F238E27FC236}">
                <a16:creationId xmlns:a16="http://schemas.microsoft.com/office/drawing/2014/main" id="{6C7E5E2D-79A1-46C6-9194-A313E43024E8}"/>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8"/>
              </a:rPr>
              <a:t>150 New </a:t>
            </a:r>
            <a:r>
              <a:rPr lang="en-US" sz="1400" b="1" dirty="0" err="1">
                <a:hlinkClick r:id="rId28"/>
              </a:rPr>
              <a:t>Esti</a:t>
            </a:r>
            <a:r>
              <a:rPr lang="en-US" sz="1400" b="1" dirty="0">
                <a:hlinkClick r:id="rId28"/>
              </a:rPr>
              <a:t>-Mysteries</a:t>
            </a:r>
            <a:r>
              <a:rPr lang="en-US" sz="1400" b="1" dirty="0"/>
              <a:t>.”</a:t>
            </a:r>
          </a:p>
        </p:txBody>
      </p:sp>
      <p:pic>
        <p:nvPicPr>
          <p:cNvPr id="7" name="Picture 6">
            <a:hlinkClick r:id="rId27"/>
            <a:extLst>
              <a:ext uri="{FF2B5EF4-FFF2-40B4-BE49-F238E27FC236}">
                <a16:creationId xmlns:a16="http://schemas.microsoft.com/office/drawing/2014/main" id="{C2C2E47C-101A-4B9A-9252-F78B18F0103C}"/>
              </a:ext>
            </a:extLst>
          </p:cNvPr>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spTree>
    <p:extLst>
      <p:ext uri="{BB962C8B-B14F-4D97-AF65-F5344CB8AC3E}">
        <p14:creationId xmlns:p14="http://schemas.microsoft.com/office/powerpoint/2010/main" val="248123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“Reach Up High </a:t>
            </a:r>
          </a:p>
          <a:p>
            <a:r>
              <a:rPr lang="en-US" sz="6000" b="1" dirty="0">
                <a:solidFill>
                  <a:srgbClr val="FFFF00"/>
                </a:solidFill>
              </a:rPr>
              <a:t>to the Cherries”</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072135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3BEFBD6-3C2E-4C70-B229-C17920CCFF06}"/>
              </a:ext>
            </a:extLst>
          </p:cNvPr>
          <p:cNvPicPr>
            <a:picLocks noChangeAspect="1"/>
          </p:cNvPicPr>
          <p:nvPr/>
        </p:nvPicPr>
        <p:blipFill rotWithShape="1">
          <a:blip r:embed="rId2">
            <a:extLst>
              <a:ext uri="{28A0092B-C50C-407E-A947-70E740481C1C}">
                <a14:useLocalDpi xmlns:a14="http://schemas.microsoft.com/office/drawing/2010/main" val="0"/>
              </a:ext>
            </a:extLst>
          </a:blip>
          <a:srcRect r="57923"/>
          <a:stretch/>
        </p:blipFill>
        <p:spPr>
          <a:xfrm>
            <a:off x="0" y="0"/>
            <a:ext cx="3847466"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cherries are in the vase?</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3394406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3630</TotalTime>
  <Words>2753</Words>
  <Application>Microsoft Office PowerPoint</Application>
  <PresentationFormat>On-screen Show (4:3)</PresentationFormat>
  <Paragraphs>961</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Wyborney</dc:creator>
  <cp:lastModifiedBy>Steve</cp:lastModifiedBy>
  <cp:revision>98</cp:revision>
  <dcterms:created xsi:type="dcterms:W3CDTF">2020-11-09T02:38:45Z</dcterms:created>
  <dcterms:modified xsi:type="dcterms:W3CDTF">2021-11-16T13:29:24Z</dcterms:modified>
</cp:coreProperties>
</file>