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402" r:id="rId2"/>
    <p:sldId id="257" r:id="rId3"/>
    <p:sldId id="258" r:id="rId4"/>
    <p:sldId id="259" r:id="rId5"/>
    <p:sldId id="260" r:id="rId6"/>
    <p:sldId id="261" r:id="rId7"/>
    <p:sldId id="500" r:id="rId8"/>
    <p:sldId id="487" r:id="rId9"/>
    <p:sldId id="488" r:id="rId10"/>
    <p:sldId id="489" r:id="rId11"/>
    <p:sldId id="490" r:id="rId12"/>
    <p:sldId id="491" r:id="rId13"/>
    <p:sldId id="492" r:id="rId14"/>
    <p:sldId id="493" r:id="rId15"/>
    <p:sldId id="494" r:id="rId16"/>
    <p:sldId id="499" r:id="rId17"/>
    <p:sldId id="496" r:id="rId18"/>
    <p:sldId id="497" r:id="rId19"/>
    <p:sldId id="49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B050"/>
    <a:srgbClr val="0D0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howGuides="1">
      <p:cViewPr>
        <p:scale>
          <a:sx n="90" d="100"/>
          <a:sy n="90" d="100"/>
        </p:scale>
        <p:origin x="936" y="49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F2FEE6-ECFB-4167-B702-F3781D7BCD4A}" type="datetimeFigureOut">
              <a:rPr lang="en-US" smtClean="0"/>
              <a:t>11/12/2021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7C6312-8C16-44A8-8BC3-00D60876EE71}" type="slidenum">
              <a:rPr lang="en-US" smtClean="0"/>
              <a:t>‹#›</a:t>
            </a:fld>
            <a:endParaRPr lang="en-US"/>
          </a:p>
        </p:txBody>
      </p:sp>
    </p:spTree>
    <p:extLst>
      <p:ext uri="{BB962C8B-B14F-4D97-AF65-F5344CB8AC3E}">
        <p14:creationId xmlns:p14="http://schemas.microsoft.com/office/powerpoint/2010/main" val="1199309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8081DBE-C326-4844-8DB5-D826D6CAAA87}"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195764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010047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471411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3755290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81DBE-C326-4844-8DB5-D826D6CAAA87}"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174568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081DBE-C326-4844-8DB5-D826D6CAAA87}" type="datetimeFigureOut">
              <a:rPr lang="en-US" smtClean="0"/>
              <a:t>11/12/2021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752434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081DBE-C326-4844-8DB5-D826D6CAAA87}" type="datetimeFigureOut">
              <a:rPr lang="en-US" smtClean="0"/>
              <a:t>11/12/2021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80252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081DBE-C326-4844-8DB5-D826D6CAAA87}" type="datetimeFigureOut">
              <a:rPr lang="en-US" smtClean="0"/>
              <a:t>11/12/2021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292543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81DBE-C326-4844-8DB5-D826D6CAAA87}" type="datetimeFigureOut">
              <a:rPr lang="en-US" smtClean="0"/>
              <a:t>11/12/2021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834766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11/12/2021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628039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11/12/2021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109338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81DBE-C326-4844-8DB5-D826D6CAAA87}" type="datetimeFigureOut">
              <a:rPr lang="en-US" smtClean="0"/>
              <a:t>11/12/2021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18CE93-4A7F-4A59-80AF-10DEEE34D36C}" type="slidenum">
              <a:rPr lang="en-US" smtClean="0"/>
              <a:t>‹#›</a:t>
            </a:fld>
            <a:endParaRPr lang="en-US"/>
          </a:p>
        </p:txBody>
      </p:sp>
    </p:spTree>
    <p:extLst>
      <p:ext uri="{BB962C8B-B14F-4D97-AF65-F5344CB8AC3E}">
        <p14:creationId xmlns:p14="http://schemas.microsoft.com/office/powerpoint/2010/main" val="2982819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youtu.be/pzPby1HUSQs"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stevewyborney.com/2019/09/51-esti-mysteries/" TargetMode="External"/><Relationship Id="rId13" Type="http://schemas.openxmlformats.org/officeDocument/2006/relationships/image" Target="../media/image7.jpeg"/><Relationship Id="rId18" Type="http://schemas.openxmlformats.org/officeDocument/2006/relationships/image" Target="../media/image9.jpeg"/><Relationship Id="rId26" Type="http://schemas.openxmlformats.org/officeDocument/2006/relationships/image" Target="../media/image12.jpeg"/><Relationship Id="rId3" Type="http://schemas.openxmlformats.org/officeDocument/2006/relationships/image" Target="../media/image2.jpeg"/><Relationship Id="rId21" Type="http://schemas.openxmlformats.org/officeDocument/2006/relationships/image" Target="../media/image10.png"/><Relationship Id="rId7" Type="http://schemas.openxmlformats.org/officeDocument/2006/relationships/image" Target="../media/image4.jpeg"/><Relationship Id="rId12" Type="http://schemas.openxmlformats.org/officeDocument/2006/relationships/hyperlink" Target="http://www.stevewyborney.com/?p=893" TargetMode="External"/><Relationship Id="rId17" Type="http://schemas.openxmlformats.org/officeDocument/2006/relationships/hyperlink" Target="https://www.stevewyborney.com/?p=1483" TargetMode="External"/><Relationship Id="rId25" Type="http://schemas.openxmlformats.org/officeDocument/2006/relationships/hyperlink" Target="https://stevewyborney.com/2021/03/part-3-new-esti-mysteries-and-number-sense-resources-every-day-for-the-rest-of-the-school-year/"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hyperlink" Target="https://stevewyborney.com/2019/02/20-days-of-number-sense-rich-math-talk/" TargetMode="External"/><Relationship Id="rId20" Type="http://schemas.openxmlformats.org/officeDocument/2006/relationships/hyperlink" Target="https://www.youtube.com/c/SteveWyborneyMath/playlists?view=1&amp;sort=da&amp;flow=grid" TargetMode="External"/><Relationship Id="rId29"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hyperlink" Target="http://www.stevewyborney.com/?p=1253" TargetMode="External"/><Relationship Id="rId11" Type="http://schemas.openxmlformats.org/officeDocument/2006/relationships/image" Target="../media/image6.jpeg"/><Relationship Id="rId24" Type="http://schemas.openxmlformats.org/officeDocument/2006/relationships/image" Target="../media/image11.jpeg"/><Relationship Id="rId5" Type="http://schemas.openxmlformats.org/officeDocument/2006/relationships/image" Target="../media/image3.jpeg"/><Relationship Id="rId15" Type="http://schemas.openxmlformats.org/officeDocument/2006/relationships/image" Target="../media/image8.jpeg"/><Relationship Id="rId23" Type="http://schemas.openxmlformats.org/officeDocument/2006/relationships/hyperlink" Target="https://stevewyborney.com/2020/11/new-esti-mysteries-and-number-sense-resources-every-day-for-the-rest-of-the-school-year/" TargetMode="External"/><Relationship Id="rId28" Type="http://schemas.openxmlformats.org/officeDocument/2006/relationships/hyperlink" Target="https://stevewyborney.com/2021/11/150-new-esti-mysteries/" TargetMode="External"/><Relationship Id="rId10" Type="http://schemas.openxmlformats.org/officeDocument/2006/relationships/hyperlink" Target="https://www.stevewyborney.com/?p=1891" TargetMode="External"/><Relationship Id="rId19" Type="http://schemas.openxmlformats.org/officeDocument/2006/relationships/hyperlink" Target="https://stevewyborney.com/2018/04/the-estimation-clipboard/" TargetMode="External"/><Relationship Id="rId4" Type="http://schemas.openxmlformats.org/officeDocument/2006/relationships/hyperlink" Target="https://stevewyborney.com/2021/01/part-2-new-esti-mysteries-and-number-sense-resources-every-day-for-the-rest-of-the-school-year/" TargetMode="External"/><Relationship Id="rId9" Type="http://schemas.openxmlformats.org/officeDocument/2006/relationships/image" Target="../media/image5.jpeg"/><Relationship Id="rId14" Type="http://schemas.openxmlformats.org/officeDocument/2006/relationships/hyperlink" Target="http://www.stevewyborney.com/?p=1028" TargetMode="External"/><Relationship Id="rId22" Type="http://schemas.openxmlformats.org/officeDocument/2006/relationships/hyperlink" Target="https://stevewyborney.com/2020/08/the-multiplication-course-by-steve-wyborney/" TargetMode="External"/><Relationship Id="rId27" Type="http://schemas.openxmlformats.org/officeDocument/2006/relationships/hyperlink" Target="https://stevewyborney.com/2021/10/new-estimation-clipboards/" TargetMode="External"/><Relationship Id="rId30" Type="http://schemas.openxmlformats.org/officeDocument/2006/relationships/image" Target="../media/image14.jpeg"/></Relationships>
</file>

<file path=ppt/slides/_rels/slide1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stevewyborney.com/2019/09/51-esti-mysteries/" TargetMode="External"/><Relationship Id="rId13" Type="http://schemas.openxmlformats.org/officeDocument/2006/relationships/image" Target="../media/image7.jpeg"/><Relationship Id="rId18" Type="http://schemas.openxmlformats.org/officeDocument/2006/relationships/image" Target="../media/image9.jpeg"/><Relationship Id="rId26" Type="http://schemas.openxmlformats.org/officeDocument/2006/relationships/image" Target="../media/image12.jpeg"/><Relationship Id="rId3" Type="http://schemas.openxmlformats.org/officeDocument/2006/relationships/image" Target="../media/image2.jpeg"/><Relationship Id="rId21" Type="http://schemas.openxmlformats.org/officeDocument/2006/relationships/image" Target="../media/image10.png"/><Relationship Id="rId7" Type="http://schemas.openxmlformats.org/officeDocument/2006/relationships/image" Target="../media/image4.jpeg"/><Relationship Id="rId12" Type="http://schemas.openxmlformats.org/officeDocument/2006/relationships/hyperlink" Target="http://www.stevewyborney.com/?p=893" TargetMode="External"/><Relationship Id="rId17" Type="http://schemas.openxmlformats.org/officeDocument/2006/relationships/hyperlink" Target="https://www.stevewyborney.com/?p=1483" TargetMode="External"/><Relationship Id="rId25" Type="http://schemas.openxmlformats.org/officeDocument/2006/relationships/hyperlink" Target="https://stevewyborney.com/2021/03/part-3-new-esti-mysteries-and-number-sense-resources-every-day-for-the-rest-of-the-school-year/"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hyperlink" Target="https://stevewyborney.com/2019/02/20-days-of-number-sense-rich-math-talk/" TargetMode="External"/><Relationship Id="rId20" Type="http://schemas.openxmlformats.org/officeDocument/2006/relationships/hyperlink" Target="https://www.youtube.com/c/SteveWyborneyMath/playlists?view=1&amp;sort=da&amp;flow=grid" TargetMode="External"/><Relationship Id="rId29"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hyperlink" Target="http://www.stevewyborney.com/?p=1253" TargetMode="External"/><Relationship Id="rId11" Type="http://schemas.openxmlformats.org/officeDocument/2006/relationships/image" Target="../media/image6.jpeg"/><Relationship Id="rId24" Type="http://schemas.openxmlformats.org/officeDocument/2006/relationships/image" Target="../media/image11.jpeg"/><Relationship Id="rId5" Type="http://schemas.openxmlformats.org/officeDocument/2006/relationships/image" Target="../media/image3.jpeg"/><Relationship Id="rId15" Type="http://schemas.openxmlformats.org/officeDocument/2006/relationships/image" Target="../media/image8.jpeg"/><Relationship Id="rId23" Type="http://schemas.openxmlformats.org/officeDocument/2006/relationships/hyperlink" Target="https://stevewyborney.com/2020/11/new-esti-mysteries-and-number-sense-resources-every-day-for-the-rest-of-the-school-year/" TargetMode="External"/><Relationship Id="rId28" Type="http://schemas.openxmlformats.org/officeDocument/2006/relationships/hyperlink" Target="https://stevewyborney.com/2021/11/150-new-esti-mysteries/" TargetMode="External"/><Relationship Id="rId10" Type="http://schemas.openxmlformats.org/officeDocument/2006/relationships/hyperlink" Target="https://www.stevewyborney.com/?p=1891" TargetMode="External"/><Relationship Id="rId19" Type="http://schemas.openxmlformats.org/officeDocument/2006/relationships/hyperlink" Target="https://stevewyborney.com/2018/04/the-estimation-clipboard/" TargetMode="External"/><Relationship Id="rId4" Type="http://schemas.openxmlformats.org/officeDocument/2006/relationships/hyperlink" Target="https://stevewyborney.com/2021/01/part-2-new-esti-mysteries-and-number-sense-resources-every-day-for-the-rest-of-the-school-year/" TargetMode="External"/><Relationship Id="rId9" Type="http://schemas.openxmlformats.org/officeDocument/2006/relationships/image" Target="../media/image5.jpeg"/><Relationship Id="rId14" Type="http://schemas.openxmlformats.org/officeDocument/2006/relationships/hyperlink" Target="http://www.stevewyborney.com/?p=1028" TargetMode="External"/><Relationship Id="rId22" Type="http://schemas.openxmlformats.org/officeDocument/2006/relationships/hyperlink" Target="https://stevewyborney.com/2020/08/the-multiplication-course-by-steve-wyborney/" TargetMode="External"/><Relationship Id="rId27" Type="http://schemas.openxmlformats.org/officeDocument/2006/relationships/hyperlink" Target="https://stevewyborney.com/2021/10/new-estimation-clipboards/" TargetMode="External"/><Relationship Id="rId30" Type="http://schemas.openxmlformats.org/officeDocument/2006/relationships/image" Target="../media/image14.jpeg"/></Relationships>
</file>

<file path=ppt/slides/_rels/slide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stevewyborney.com/2019/09/51-esti-mysteries/" TargetMode="External"/><Relationship Id="rId13" Type="http://schemas.openxmlformats.org/officeDocument/2006/relationships/image" Target="../media/image7.jpeg"/><Relationship Id="rId18" Type="http://schemas.openxmlformats.org/officeDocument/2006/relationships/image" Target="../media/image9.jpeg"/><Relationship Id="rId26" Type="http://schemas.openxmlformats.org/officeDocument/2006/relationships/image" Target="../media/image12.jpeg"/><Relationship Id="rId3" Type="http://schemas.openxmlformats.org/officeDocument/2006/relationships/image" Target="../media/image2.jpeg"/><Relationship Id="rId21" Type="http://schemas.openxmlformats.org/officeDocument/2006/relationships/image" Target="../media/image10.png"/><Relationship Id="rId7" Type="http://schemas.openxmlformats.org/officeDocument/2006/relationships/image" Target="../media/image4.jpeg"/><Relationship Id="rId12" Type="http://schemas.openxmlformats.org/officeDocument/2006/relationships/hyperlink" Target="http://www.stevewyborney.com/?p=893" TargetMode="External"/><Relationship Id="rId17" Type="http://schemas.openxmlformats.org/officeDocument/2006/relationships/hyperlink" Target="https://www.stevewyborney.com/?p=1483" TargetMode="External"/><Relationship Id="rId25" Type="http://schemas.openxmlformats.org/officeDocument/2006/relationships/hyperlink" Target="https://stevewyborney.com/2021/03/part-3-new-esti-mysteries-and-number-sense-resources-every-day-for-the-rest-of-the-school-year/"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hyperlink" Target="https://stevewyborney.com/2019/02/20-days-of-number-sense-rich-math-talk/" TargetMode="External"/><Relationship Id="rId20" Type="http://schemas.openxmlformats.org/officeDocument/2006/relationships/hyperlink" Target="https://www.youtube.com/c/SteveWyborneyMath/playlists?view=1&amp;sort=da&amp;flow=grid" TargetMode="External"/><Relationship Id="rId29"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hyperlink" Target="http://www.stevewyborney.com/?p=1253" TargetMode="External"/><Relationship Id="rId11" Type="http://schemas.openxmlformats.org/officeDocument/2006/relationships/image" Target="../media/image6.jpeg"/><Relationship Id="rId24" Type="http://schemas.openxmlformats.org/officeDocument/2006/relationships/image" Target="../media/image11.jpeg"/><Relationship Id="rId5" Type="http://schemas.openxmlformats.org/officeDocument/2006/relationships/image" Target="../media/image3.jpeg"/><Relationship Id="rId15" Type="http://schemas.openxmlformats.org/officeDocument/2006/relationships/image" Target="../media/image8.jpeg"/><Relationship Id="rId23" Type="http://schemas.openxmlformats.org/officeDocument/2006/relationships/hyperlink" Target="https://stevewyborney.com/2020/11/new-esti-mysteries-and-number-sense-resources-every-day-for-the-rest-of-the-school-year/" TargetMode="External"/><Relationship Id="rId28" Type="http://schemas.openxmlformats.org/officeDocument/2006/relationships/hyperlink" Target="https://stevewyborney.com/2021/11/150-new-esti-mysteries/" TargetMode="External"/><Relationship Id="rId10" Type="http://schemas.openxmlformats.org/officeDocument/2006/relationships/hyperlink" Target="https://www.stevewyborney.com/?p=1891" TargetMode="External"/><Relationship Id="rId19" Type="http://schemas.openxmlformats.org/officeDocument/2006/relationships/hyperlink" Target="https://stevewyborney.com/2018/04/the-estimation-clipboard/" TargetMode="External"/><Relationship Id="rId4" Type="http://schemas.openxmlformats.org/officeDocument/2006/relationships/hyperlink" Target="https://stevewyborney.com/2021/01/part-2-new-esti-mysteries-and-number-sense-resources-every-day-for-the-rest-of-the-school-year/" TargetMode="External"/><Relationship Id="rId9" Type="http://schemas.openxmlformats.org/officeDocument/2006/relationships/image" Target="../media/image5.jpeg"/><Relationship Id="rId14" Type="http://schemas.openxmlformats.org/officeDocument/2006/relationships/hyperlink" Target="http://www.stevewyborney.com/?p=1028" TargetMode="External"/><Relationship Id="rId22" Type="http://schemas.openxmlformats.org/officeDocument/2006/relationships/hyperlink" Target="https://stevewyborney.com/2020/08/the-multiplication-course-by-steve-wyborney/" TargetMode="External"/><Relationship Id="rId27" Type="http://schemas.openxmlformats.org/officeDocument/2006/relationships/hyperlink" Target="https://stevewyborney.com/2021/10/new-estimation-clipboards/" TargetMode="External"/><Relationship Id="rId30" Type="http://schemas.openxmlformats.org/officeDocument/2006/relationships/image" Target="../media/image14.jpeg"/></Relationships>
</file>

<file path=ppt/slides/_rels/slide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819400"/>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800" b="1" u="sng" dirty="0"/>
              <a:t>I see 3 versions of this </a:t>
            </a:r>
            <a:r>
              <a:rPr lang="en-US" sz="1800" b="1" u="sng" dirty="0" err="1"/>
              <a:t>Esti</a:t>
            </a:r>
            <a:r>
              <a:rPr lang="en-US" sz="1800" b="1" u="sng" dirty="0"/>
              <a:t>-Mystery.  Which one should I use?</a:t>
            </a:r>
          </a:p>
          <a:p>
            <a:pPr algn="l"/>
            <a:endParaRPr lang="en-US" sz="2000" b="1" dirty="0"/>
          </a:p>
          <a:p>
            <a:pPr algn="l"/>
            <a:r>
              <a:rPr lang="en-US" sz="2000" b="1" dirty="0"/>
              <a:t>“</a:t>
            </a:r>
            <a:r>
              <a:rPr lang="en-US" sz="2000" b="1" dirty="0" err="1"/>
              <a:t>Esti</a:t>
            </a:r>
            <a:r>
              <a:rPr lang="en-US" sz="2000" b="1" dirty="0"/>
              <a:t>-Mysteries are already working well for my class.”</a:t>
            </a:r>
          </a:p>
          <a:p>
            <a:pPr algn="l"/>
            <a:endParaRPr lang="en-US" sz="1800" b="1" dirty="0"/>
          </a:p>
          <a:p>
            <a:pPr algn="l"/>
            <a:r>
              <a:rPr lang="en-US" sz="1600" b="1" i="1" dirty="0"/>
              <a:t>Use slides 2-7 if </a:t>
            </a:r>
            <a:r>
              <a:rPr lang="en-US" sz="1600" b="1" i="1" dirty="0" err="1"/>
              <a:t>Esti</a:t>
            </a:r>
            <a:r>
              <a:rPr lang="en-US" sz="1600" b="1" i="1" dirty="0"/>
              <a:t>-Mysteries if your students have charts to write on.  </a:t>
            </a:r>
            <a:r>
              <a:rPr lang="en-US" sz="1600" dirty="0"/>
              <a:t>You’re students are writing on a chart, writing down their estimates, and are discussing their ideas with each other after each clue.  They may be writing on paper, writing on a dry erase surface, or using a digital tool to annotate – or they have another way of responding to clues in writing.  You probably already notice that when students write down their estimate after each clue it helps to propel rich math talk and also builds anticipation for the next clue.  If this sounds familiar, then I recommend using slides 2-7. </a:t>
            </a:r>
          </a:p>
          <a:p>
            <a:pPr algn="l"/>
            <a:endParaRPr lang="en-US" sz="2000" b="1" dirty="0"/>
          </a:p>
          <a:p>
            <a:pPr algn="l"/>
            <a:r>
              <a:rPr lang="en-US" sz="2000" b="1" dirty="0"/>
              <a:t>“I need to display a chart for everyone to see, and I have a way to write on it.”</a:t>
            </a:r>
          </a:p>
          <a:p>
            <a:pPr algn="l"/>
            <a:endParaRPr lang="en-US" sz="1600" b="1" dirty="0"/>
          </a:p>
          <a:p>
            <a:pPr algn="l"/>
            <a:r>
              <a:rPr lang="en-US" sz="1600" b="1" i="1" dirty="0"/>
              <a:t>Use slides 8-13 if you simply need an embedded chart to write on during discussion</a:t>
            </a:r>
            <a:r>
              <a:rPr lang="en-US" sz="1600" dirty="0"/>
              <a:t>. This may be helpful if you want to show a chart at the same time as the </a:t>
            </a:r>
            <a:r>
              <a:rPr lang="en-US" sz="1600" dirty="0" err="1"/>
              <a:t>Esti</a:t>
            </a:r>
            <a:r>
              <a:rPr lang="en-US" sz="1600" dirty="0"/>
              <a:t>-Mystery.  The chart (on slides 8-13) will appear on the screen so that you can write on it.  You can simply write on your whiteboard , use a digital pen, or use the chart in may other ways.</a:t>
            </a:r>
          </a:p>
          <a:p>
            <a:pPr algn="l"/>
            <a:endParaRPr lang="en-US" sz="2400" b="1" dirty="0"/>
          </a:p>
          <a:p>
            <a:pPr algn="l"/>
            <a:r>
              <a:rPr lang="en-US" sz="2000" b="1" dirty="0"/>
              <a:t>“I need a step-by-step animated chart that eliminates numbers after every clue.”</a:t>
            </a:r>
          </a:p>
          <a:p>
            <a:pPr algn="l"/>
            <a:endParaRPr lang="en-US" sz="2000" b="1" dirty="0"/>
          </a:p>
          <a:p>
            <a:pPr algn="l"/>
            <a:r>
              <a:rPr lang="en-US" sz="1600" b="1" i="1" dirty="0"/>
              <a:t>Use slides 14-19 if you want to see numbers disappear from the chart after every clue.  </a:t>
            </a:r>
            <a:r>
              <a:rPr lang="en-US" sz="1600" dirty="0"/>
              <a:t>This may be helpful if you need a chart and don’t have an easy way to write on the chart.  After each clue, you’ll see which numbers are eliminated – and which ones are left.</a:t>
            </a:r>
          </a:p>
        </p:txBody>
      </p:sp>
      <p:sp>
        <p:nvSpPr>
          <p:cNvPr id="2" name="Rectangle 1"/>
          <p:cNvSpPr/>
          <p:nvPr/>
        </p:nvSpPr>
        <p:spPr>
          <a:xfrm>
            <a:off x="5867400" y="76200"/>
            <a:ext cx="3200400" cy="9144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Watch this YouTube video for more information about the charts.</a:t>
            </a:r>
          </a:p>
          <a:p>
            <a:pPr algn="ctr"/>
            <a:r>
              <a:rPr lang="en-US" sz="1600" dirty="0">
                <a:solidFill>
                  <a:schemeClr val="tx1"/>
                </a:solidFill>
                <a:hlinkClick r:id="rId2"/>
              </a:rPr>
              <a:t>https://youtu.be/pzPby1HUSQs</a:t>
            </a:r>
            <a:r>
              <a:rPr lang="en-US" sz="1600" dirty="0">
                <a:solidFill>
                  <a:schemeClr val="tx1"/>
                </a:solidFill>
              </a:rPr>
              <a:t> </a:t>
            </a:r>
          </a:p>
        </p:txBody>
      </p:sp>
    </p:spTree>
    <p:extLst>
      <p:ext uri="{BB962C8B-B14F-4D97-AF65-F5344CB8AC3E}">
        <p14:creationId xmlns:p14="http://schemas.microsoft.com/office/powerpoint/2010/main" val="3219834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487A2762-56CB-428A-A42B-5BC6C11E5893}"/>
              </a:ext>
            </a:extLst>
          </p:cNvPr>
          <p:cNvPicPr>
            <a:picLocks noChangeAspect="1"/>
          </p:cNvPicPr>
          <p:nvPr/>
        </p:nvPicPr>
        <p:blipFill rotWithShape="1">
          <a:blip r:embed="rId2">
            <a:extLst>
              <a:ext uri="{28A0092B-C50C-407E-A947-70E740481C1C}">
                <a14:useLocalDpi xmlns:a14="http://schemas.microsoft.com/office/drawing/2010/main" val="0"/>
              </a:ext>
            </a:extLst>
          </a:blip>
          <a:srcRect t="13852" r="58333" b="6143"/>
          <a:stretch/>
        </p:blipFill>
        <p:spPr>
          <a:xfrm>
            <a:off x="457200" y="-1"/>
            <a:ext cx="3975100" cy="5724525"/>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#1</a:t>
            </a:r>
          </a:p>
          <a:p>
            <a:pPr algn="ctr"/>
            <a:r>
              <a:rPr lang="en-US" b="1" dirty="0">
                <a:solidFill>
                  <a:schemeClr val="tx1"/>
                </a:solidFill>
              </a:rPr>
              <a:t>There are 2 different colors of ducks.  Count by 2’s from 2 to 50.  The answer is one of those numbers.</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#2</a:t>
            </a:r>
          </a:p>
          <a:p>
            <a:pPr algn="ctr"/>
            <a:r>
              <a:rPr lang="en-US" b="1" dirty="0">
                <a:solidFill>
                  <a:schemeClr val="tx1"/>
                </a:solidFill>
              </a:rPr>
              <a:t>The answer includes the digit 2.</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#3</a:t>
            </a:r>
          </a:p>
          <a:p>
            <a:pPr algn="ctr"/>
            <a:r>
              <a:rPr lang="en-US" b="1" dirty="0">
                <a:solidFill>
                  <a:schemeClr val="tx1"/>
                </a:solidFill>
              </a:rPr>
              <a:t>The answer is more than 20. </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#4</a:t>
            </a:r>
          </a:p>
          <a:p>
            <a:pPr algn="ctr"/>
            <a:r>
              <a:rPr lang="en-US" b="1" dirty="0">
                <a:solidFill>
                  <a:schemeClr val="tx1"/>
                </a:solidFill>
              </a:rPr>
              <a:t>The answer does not include </a:t>
            </a:r>
          </a:p>
          <a:p>
            <a:pPr algn="ctr"/>
            <a:r>
              <a:rPr lang="en-US" b="1" dirty="0">
                <a:solidFill>
                  <a:schemeClr val="tx1"/>
                </a:solidFill>
              </a:rPr>
              <a:t>the digit 3.</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#5</a:t>
            </a:r>
          </a:p>
          <a:p>
            <a:pPr algn="ctr"/>
            <a:r>
              <a:rPr lang="en-US" b="1" dirty="0">
                <a:solidFill>
                  <a:schemeClr val="tx1"/>
                </a:solidFill>
              </a:rPr>
              <a:t>Eliminate 3 numbers with this clue.</a:t>
            </a:r>
          </a:p>
          <a:p>
            <a:pPr algn="ctr"/>
            <a:endParaRPr lang="en-US" b="1" dirty="0">
              <a:solidFill>
                <a:schemeClr val="tx1"/>
              </a:solidFill>
            </a:endParaRPr>
          </a:p>
          <a:p>
            <a:pPr algn="ctr"/>
            <a:r>
              <a:rPr lang="en-US" b="1" dirty="0">
                <a:solidFill>
                  <a:schemeClr val="tx1"/>
                </a:solidFill>
              </a:rPr>
              <a:t>16, 18, 20, ____ , ____ , ____</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graphicFrame>
        <p:nvGraphicFramePr>
          <p:cNvPr id="2" name="Table 1">
            <a:extLst>
              <a:ext uri="{FF2B5EF4-FFF2-40B4-BE49-F238E27FC236}">
                <a16:creationId xmlns:a16="http://schemas.microsoft.com/office/drawing/2014/main" id="{98E44FFE-5701-4D5F-9683-A6C28E1B9AD3}"/>
              </a:ext>
            </a:extLst>
          </p:cNvPr>
          <p:cNvGraphicFramePr>
            <a:graphicFrameLocks noGrp="1"/>
          </p:cNvGraphicFramePr>
          <p:nvPr>
            <p:extLst>
              <p:ext uri="{D42A27DB-BD31-4B8C-83A1-F6EECF244321}">
                <p14:modId xmlns:p14="http://schemas.microsoft.com/office/powerpoint/2010/main" val="2106781893"/>
              </p:ext>
            </p:extLst>
          </p:nvPr>
        </p:nvGraphicFramePr>
        <p:xfrm>
          <a:off x="142266" y="5029200"/>
          <a:ext cx="4419600" cy="144780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3178662406"/>
                    </a:ext>
                  </a:extLst>
                </a:gridCol>
                <a:gridCol w="396240">
                  <a:extLst>
                    <a:ext uri="{9D8B030D-6E8A-4147-A177-3AD203B41FA5}">
                      <a16:colId xmlns:a16="http://schemas.microsoft.com/office/drawing/2014/main" val="1424170052"/>
                    </a:ext>
                  </a:extLst>
                </a:gridCol>
                <a:gridCol w="487680">
                  <a:extLst>
                    <a:ext uri="{9D8B030D-6E8A-4147-A177-3AD203B41FA5}">
                      <a16:colId xmlns:a16="http://schemas.microsoft.com/office/drawing/2014/main" val="4001484872"/>
                    </a:ext>
                  </a:extLst>
                </a:gridCol>
                <a:gridCol w="426720">
                  <a:extLst>
                    <a:ext uri="{9D8B030D-6E8A-4147-A177-3AD203B41FA5}">
                      <a16:colId xmlns:a16="http://schemas.microsoft.com/office/drawing/2014/main" val="3794600059"/>
                    </a:ext>
                  </a:extLst>
                </a:gridCol>
                <a:gridCol w="457200">
                  <a:extLst>
                    <a:ext uri="{9D8B030D-6E8A-4147-A177-3AD203B41FA5}">
                      <a16:colId xmlns:a16="http://schemas.microsoft.com/office/drawing/2014/main" val="3392102050"/>
                    </a:ext>
                  </a:extLst>
                </a:gridCol>
                <a:gridCol w="441960">
                  <a:extLst>
                    <a:ext uri="{9D8B030D-6E8A-4147-A177-3AD203B41FA5}">
                      <a16:colId xmlns:a16="http://schemas.microsoft.com/office/drawing/2014/main" val="671240946"/>
                    </a:ext>
                  </a:extLst>
                </a:gridCol>
                <a:gridCol w="441960">
                  <a:extLst>
                    <a:ext uri="{9D8B030D-6E8A-4147-A177-3AD203B41FA5}">
                      <a16:colId xmlns:a16="http://schemas.microsoft.com/office/drawing/2014/main" val="520543182"/>
                    </a:ext>
                  </a:extLst>
                </a:gridCol>
                <a:gridCol w="441960">
                  <a:extLst>
                    <a:ext uri="{9D8B030D-6E8A-4147-A177-3AD203B41FA5}">
                      <a16:colId xmlns:a16="http://schemas.microsoft.com/office/drawing/2014/main" val="1702362501"/>
                    </a:ext>
                  </a:extLst>
                </a:gridCol>
                <a:gridCol w="441960">
                  <a:extLst>
                    <a:ext uri="{9D8B030D-6E8A-4147-A177-3AD203B41FA5}">
                      <a16:colId xmlns:a16="http://schemas.microsoft.com/office/drawing/2014/main" val="3607673363"/>
                    </a:ext>
                  </a:extLst>
                </a:gridCol>
                <a:gridCol w="441960">
                  <a:extLst>
                    <a:ext uri="{9D8B030D-6E8A-4147-A177-3AD203B41FA5}">
                      <a16:colId xmlns:a16="http://schemas.microsoft.com/office/drawing/2014/main" val="802342134"/>
                    </a:ext>
                  </a:extLst>
                </a:gridCol>
              </a:tblGrid>
              <a:tr h="289560">
                <a:tc>
                  <a:txBody>
                    <a:bodyPr/>
                    <a:lstStyle/>
                    <a:p>
                      <a:pPr algn="ctr" rtl="0" fontAlgn="ctr"/>
                      <a:r>
                        <a:rPr lang="en-US" sz="1600" b="1" u="none" strike="noStrike" dirty="0">
                          <a:solidFill>
                            <a:schemeClr val="tx1"/>
                          </a:solidFill>
                          <a:effectLst/>
                        </a:rPr>
                        <a:t>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3876751"/>
                  </a:ext>
                </a:extLst>
              </a:tr>
              <a:tr h="289560">
                <a:tc>
                  <a:txBody>
                    <a:bodyPr/>
                    <a:lstStyle/>
                    <a:p>
                      <a:pPr algn="ctr" rtl="0" fontAlgn="ctr"/>
                      <a:r>
                        <a:rPr lang="en-US" sz="1600" b="1" u="none" strike="noStrike" dirty="0">
                          <a:solidFill>
                            <a:schemeClr val="tx1"/>
                          </a:solidFill>
                          <a:effectLst/>
                        </a:rPr>
                        <a:t>11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41403738"/>
                  </a:ext>
                </a:extLst>
              </a:tr>
              <a:tr h="289560">
                <a:tc>
                  <a:txBody>
                    <a:bodyPr/>
                    <a:lstStyle/>
                    <a:p>
                      <a:pPr algn="ctr" rtl="0" fontAlgn="ctr"/>
                      <a:r>
                        <a:rPr lang="en-US" sz="1600" b="1" u="none" strike="noStrike" dirty="0">
                          <a:solidFill>
                            <a:schemeClr val="tx1"/>
                          </a:solidFill>
                          <a:effectLst/>
                        </a:rPr>
                        <a:t>21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414163"/>
                  </a:ext>
                </a:extLst>
              </a:tr>
              <a:tr h="289560">
                <a:tc>
                  <a:txBody>
                    <a:bodyPr/>
                    <a:lstStyle/>
                    <a:p>
                      <a:pPr algn="ctr" rtl="0" fontAlgn="ctr"/>
                      <a:r>
                        <a:rPr lang="en-US" sz="1600" b="1" u="none" strike="noStrike" dirty="0">
                          <a:solidFill>
                            <a:schemeClr val="tx1"/>
                          </a:solidFill>
                          <a:effectLst/>
                        </a:rPr>
                        <a:t>31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02212938"/>
                  </a:ext>
                </a:extLst>
              </a:tr>
              <a:tr h="289560">
                <a:tc>
                  <a:txBody>
                    <a:bodyPr/>
                    <a:lstStyle/>
                    <a:p>
                      <a:pPr algn="ctr" rtl="0" fontAlgn="ctr"/>
                      <a:r>
                        <a:rPr lang="en-US" sz="1600" b="1" u="none" strike="noStrike" dirty="0">
                          <a:solidFill>
                            <a:schemeClr val="tx1"/>
                          </a:solidFill>
                          <a:effectLst/>
                        </a:rPr>
                        <a:t>41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8752611"/>
                  </a:ext>
                </a:extLst>
              </a:tr>
            </a:tbl>
          </a:graphicData>
        </a:graphic>
      </p:graphicFrame>
    </p:spTree>
    <p:extLst>
      <p:ext uri="{BB962C8B-B14F-4D97-AF65-F5344CB8AC3E}">
        <p14:creationId xmlns:p14="http://schemas.microsoft.com/office/powerpoint/2010/main" val="2418154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fade">
                                      <p:cBhvr>
                                        <p:cTn id="34" dur="500"/>
                                        <p:tgtEl>
                                          <p:spTgt spid="2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500"/>
                                        <p:tgtEl>
                                          <p:spTgt spid="3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500"/>
                                        <p:tgtEl>
                                          <p:spTgt spid="31"/>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fade">
                                      <p:cBhvr>
                                        <p:cTn id="4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4D6481B-205A-4A2F-A3F8-BE29427975DB}"/>
              </a:ext>
            </a:extLst>
          </p:cNvPr>
          <p:cNvPicPr>
            <a:picLocks noChangeAspect="1"/>
          </p:cNvPicPr>
          <p:nvPr/>
        </p:nvPicPr>
        <p:blipFill rotWithShape="1">
          <a:blip r:embed="rId2">
            <a:extLst>
              <a:ext uri="{28A0092B-C50C-407E-A947-70E740481C1C}">
                <a14:useLocalDpi xmlns:a14="http://schemas.microsoft.com/office/drawing/2010/main" val="0"/>
              </a:ext>
            </a:extLst>
          </a:blip>
          <a:srcRect t="10524" r="58333" b="6143"/>
          <a:stretch/>
        </p:blipFill>
        <p:spPr>
          <a:xfrm>
            <a:off x="0" y="0"/>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011434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28 Ducks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pic>
        <p:nvPicPr>
          <p:cNvPr id="12" name="Picture 11">
            <a:extLst>
              <a:ext uri="{FF2B5EF4-FFF2-40B4-BE49-F238E27FC236}">
                <a16:creationId xmlns:a16="http://schemas.microsoft.com/office/drawing/2014/main" id="{D3665069-6E73-4C08-B8B1-18BEB3BA5AC5}"/>
              </a:ext>
            </a:extLst>
          </p:cNvPr>
          <p:cNvPicPr>
            <a:picLocks noChangeAspect="1"/>
          </p:cNvPicPr>
          <p:nvPr/>
        </p:nvPicPr>
        <p:blipFill rotWithShape="1">
          <a:blip r:embed="rId2">
            <a:extLst>
              <a:ext uri="{28A0092B-C50C-407E-A947-70E740481C1C}">
                <a14:useLocalDpi xmlns:a14="http://schemas.microsoft.com/office/drawing/2010/main" val="0"/>
              </a:ext>
            </a:extLst>
          </a:blip>
          <a:srcRect t="10524" r="58333" b="6143"/>
          <a:stretch/>
        </p:blipFill>
        <p:spPr>
          <a:xfrm>
            <a:off x="0" y="0"/>
            <a:ext cx="4572000" cy="6858000"/>
          </a:xfrm>
          <a:prstGeom prst="rect">
            <a:avLst/>
          </a:prstGeom>
        </p:spPr>
      </p:pic>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347580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4305" y="2343040"/>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68626" y="2343877"/>
            <a:ext cx="1263106" cy="947329"/>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4"/>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6"/>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7"/>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9"/>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20"/>
          </p:cNvPr>
          <p:cNvPicPr>
            <a:picLocks noChangeAspect="1" noChangeArrowheads="1"/>
          </p:cNvPicPr>
          <p:nvPr/>
        </p:nvPicPr>
        <p:blipFill rotWithShape="1">
          <a:blip r:embed="rId21"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8"/>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8"/>
              </a:rPr>
              <a:t>51 </a:t>
            </a:r>
            <a:r>
              <a:rPr lang="en-US" sz="1100" b="1" dirty="0" err="1">
                <a:hlinkClick r:id="rId8"/>
              </a:rPr>
              <a:t>Esti</a:t>
            </a:r>
            <a:r>
              <a:rPr lang="en-US" sz="1100" b="1" dirty="0">
                <a:hlinkClick r:id="rId8"/>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r>
              <a:rPr lang="en-US" sz="1100" b="1" dirty="0"/>
              <a:t>140 short videos arranged in playlists to help your students learn about multiplication</a:t>
            </a:r>
          </a:p>
          <a:p>
            <a:r>
              <a:rPr lang="en-US" sz="1100" b="1" dirty="0"/>
              <a:t>For more information read the blog post about The Multiplication Course </a:t>
            </a:r>
            <a:r>
              <a:rPr lang="en-US" sz="1100" b="1" dirty="0">
                <a:hlinkClick r:id="rId22"/>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20"/>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pic>
        <p:nvPicPr>
          <p:cNvPr id="2052" name="Picture 4" descr="C:\Users\Steve Wyborney\Desktop\STEVES Esti-Mystery Clue Toolkit and Templates FALL 2020.jpg">
            <a:hlinkClick r:id="rId23"/>
          </p:cNvPr>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471879" y="2343877"/>
            <a:ext cx="1263105" cy="947329"/>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p:cNvSpPr txBox="1"/>
          <p:nvPr/>
        </p:nvSpPr>
        <p:spPr>
          <a:xfrm>
            <a:off x="277352" y="3235410"/>
            <a:ext cx="1762470" cy="276999"/>
          </a:xfrm>
          <a:prstGeom prst="rect">
            <a:avLst/>
          </a:prstGeom>
          <a:noFill/>
        </p:spPr>
        <p:txBody>
          <a:bodyPr wrap="none" rtlCol="0">
            <a:spAutoFit/>
          </a:bodyPr>
          <a:lstStyle/>
          <a:p>
            <a:r>
              <a:rPr lang="en-US" sz="1200" b="1" dirty="0"/>
              <a:t>November  1 – January 8</a:t>
            </a:r>
          </a:p>
        </p:txBody>
      </p:sp>
      <p:sp>
        <p:nvSpPr>
          <p:cNvPr id="32" name="TextBox 31"/>
          <p:cNvSpPr txBox="1"/>
          <p:nvPr/>
        </p:nvSpPr>
        <p:spPr>
          <a:xfrm>
            <a:off x="2535940" y="3235410"/>
            <a:ext cx="1817292" cy="276999"/>
          </a:xfrm>
          <a:prstGeom prst="rect">
            <a:avLst/>
          </a:prstGeom>
          <a:noFill/>
        </p:spPr>
        <p:txBody>
          <a:bodyPr wrap="none" rtlCol="0">
            <a:spAutoFit/>
          </a:bodyPr>
          <a:lstStyle/>
          <a:p>
            <a:r>
              <a:rPr lang="en-US" sz="1200" b="1" dirty="0"/>
              <a:t>January 11 – February 26 </a:t>
            </a:r>
          </a:p>
        </p:txBody>
      </p:sp>
      <p:pic>
        <p:nvPicPr>
          <p:cNvPr id="3" name="Picture 2" descr="C:\Users\Steve Wyborney\Desktop\Blog Post Pics and email too\Part 3 Feature Pic.jpg">
            <a:hlinkClick r:id="rId25"/>
          </p:cNvPr>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5118637" y="2343039"/>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50" name="TextBox 49"/>
          <p:cNvSpPr txBox="1"/>
          <p:nvPr/>
        </p:nvSpPr>
        <p:spPr>
          <a:xfrm>
            <a:off x="5056278" y="3235410"/>
            <a:ext cx="1355884" cy="276999"/>
          </a:xfrm>
          <a:prstGeom prst="rect">
            <a:avLst/>
          </a:prstGeom>
          <a:noFill/>
        </p:spPr>
        <p:txBody>
          <a:bodyPr wrap="none" rtlCol="0">
            <a:spAutoFit/>
          </a:bodyPr>
          <a:lstStyle/>
          <a:p>
            <a:pPr algn="ctr"/>
            <a:r>
              <a:rPr lang="en-US" sz="1200" b="1" dirty="0"/>
              <a:t>March 1 – April 16</a:t>
            </a:r>
          </a:p>
        </p:txBody>
      </p:sp>
      <p:sp>
        <p:nvSpPr>
          <p:cNvPr id="41" name="TextBox 40"/>
          <p:cNvSpPr txBox="1"/>
          <p:nvPr/>
        </p:nvSpPr>
        <p:spPr>
          <a:xfrm>
            <a:off x="7368216" y="3235410"/>
            <a:ext cx="1304011" cy="276999"/>
          </a:xfrm>
          <a:prstGeom prst="rect">
            <a:avLst/>
          </a:prstGeom>
          <a:noFill/>
        </p:spPr>
        <p:txBody>
          <a:bodyPr wrap="none" rtlCol="0">
            <a:spAutoFit/>
          </a:bodyPr>
          <a:lstStyle/>
          <a:p>
            <a:pPr algn="ctr"/>
            <a:r>
              <a:rPr lang="en-US" sz="1200" b="1" dirty="0"/>
              <a:t>April 19 – May 28</a:t>
            </a:r>
          </a:p>
        </p:txBody>
      </p:sp>
      <p:sp>
        <p:nvSpPr>
          <p:cNvPr id="38" name="TextBox 37">
            <a:extLst>
              <a:ext uri="{FF2B5EF4-FFF2-40B4-BE49-F238E27FC236}">
                <a16:creationId xmlns:a16="http://schemas.microsoft.com/office/drawing/2014/main" id="{7F2875AF-09AC-4587-87D6-9C191C5F9582}"/>
              </a:ext>
            </a:extLst>
          </p:cNvPr>
          <p:cNvSpPr txBox="1"/>
          <p:nvPr/>
        </p:nvSpPr>
        <p:spPr>
          <a:xfrm>
            <a:off x="0" y="1996521"/>
            <a:ext cx="7884915" cy="307777"/>
          </a:xfrm>
          <a:prstGeom prst="rect">
            <a:avLst/>
          </a:prstGeom>
          <a:noFill/>
        </p:spPr>
        <p:txBody>
          <a:bodyPr wrap="none" rtlCol="0">
            <a:spAutoFit/>
          </a:bodyPr>
          <a:lstStyle/>
          <a:p>
            <a:r>
              <a:rPr lang="en-US" sz="1400" b="1" u="sng" dirty="0"/>
              <a:t>2020-2021</a:t>
            </a:r>
            <a:r>
              <a:rPr lang="en-US" sz="1400" b="1" dirty="0"/>
              <a:t> “New </a:t>
            </a:r>
            <a:r>
              <a:rPr lang="en-US" sz="1400" b="1" dirty="0" err="1"/>
              <a:t>Esti</a:t>
            </a:r>
            <a:r>
              <a:rPr lang="en-US" sz="1400" b="1" dirty="0"/>
              <a:t>-Mysteries and Number Sense Resources Every Day for the Rest of the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98182"/>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99984F25-DCC5-418E-AB32-006FFDE72FA8}"/>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7"/>
              </a:rPr>
              <a:t>More Estimation Clipboards</a:t>
            </a:r>
            <a:r>
              <a:rPr lang="en-US" sz="1400" b="1" dirty="0"/>
              <a:t>.”</a:t>
            </a:r>
          </a:p>
        </p:txBody>
      </p:sp>
      <p:pic>
        <p:nvPicPr>
          <p:cNvPr id="8" name="Picture 7">
            <a:hlinkClick r:id="rId28"/>
            <a:extLst>
              <a:ext uri="{FF2B5EF4-FFF2-40B4-BE49-F238E27FC236}">
                <a16:creationId xmlns:a16="http://schemas.microsoft.com/office/drawing/2014/main" id="{7D099C77-1566-4042-A8D8-788E24872B43}"/>
              </a:ext>
            </a:extLst>
          </p:cNvPr>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52" name="TextBox 51">
            <a:extLst>
              <a:ext uri="{FF2B5EF4-FFF2-40B4-BE49-F238E27FC236}">
                <a16:creationId xmlns:a16="http://schemas.microsoft.com/office/drawing/2014/main" id="{6C7E5E2D-79A1-46C6-9194-A313E43024E8}"/>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8"/>
              </a:rPr>
              <a:t>150 New </a:t>
            </a:r>
            <a:r>
              <a:rPr lang="en-US" sz="1400" b="1" dirty="0" err="1">
                <a:hlinkClick r:id="rId28"/>
              </a:rPr>
              <a:t>Esti</a:t>
            </a:r>
            <a:r>
              <a:rPr lang="en-US" sz="1400" b="1" dirty="0">
                <a:hlinkClick r:id="rId28"/>
              </a:rPr>
              <a:t>-Mysteries</a:t>
            </a:r>
            <a:r>
              <a:rPr lang="en-US" sz="1400" b="1" dirty="0"/>
              <a:t>.”</a:t>
            </a:r>
          </a:p>
        </p:txBody>
      </p:sp>
      <p:pic>
        <p:nvPicPr>
          <p:cNvPr id="7" name="Picture 6">
            <a:hlinkClick r:id="rId27"/>
            <a:extLst>
              <a:ext uri="{FF2B5EF4-FFF2-40B4-BE49-F238E27FC236}">
                <a16:creationId xmlns:a16="http://schemas.microsoft.com/office/drawing/2014/main" id="{C2C2E47C-101A-4B9A-9252-F78B18F0103C}"/>
              </a:ext>
            </a:extLst>
          </p:cNvPr>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spTree>
    <p:extLst>
      <p:ext uri="{BB962C8B-B14F-4D97-AF65-F5344CB8AC3E}">
        <p14:creationId xmlns:p14="http://schemas.microsoft.com/office/powerpoint/2010/main" val="2289851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“Duck Duo”</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200808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7B2BDC5-5712-4769-B175-F0283D04BDE3}"/>
              </a:ext>
            </a:extLst>
          </p:cNvPr>
          <p:cNvPicPr>
            <a:picLocks noChangeAspect="1"/>
          </p:cNvPicPr>
          <p:nvPr/>
        </p:nvPicPr>
        <p:blipFill rotWithShape="1">
          <a:blip r:embed="rId2">
            <a:extLst>
              <a:ext uri="{28A0092B-C50C-407E-A947-70E740481C1C}">
                <a14:useLocalDpi xmlns:a14="http://schemas.microsoft.com/office/drawing/2010/main" val="0"/>
              </a:ext>
            </a:extLst>
          </a:blip>
          <a:srcRect t="10524" r="58333" b="6143"/>
          <a:stretch/>
        </p:blipFill>
        <p:spPr>
          <a:xfrm>
            <a:off x="0" y="0"/>
            <a:ext cx="45720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ducks are in the glass?</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059615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487A2762-56CB-428A-A42B-5BC6C11E5893}"/>
              </a:ext>
            </a:extLst>
          </p:cNvPr>
          <p:cNvPicPr>
            <a:picLocks noChangeAspect="1"/>
          </p:cNvPicPr>
          <p:nvPr/>
        </p:nvPicPr>
        <p:blipFill rotWithShape="1">
          <a:blip r:embed="rId2">
            <a:extLst>
              <a:ext uri="{28A0092B-C50C-407E-A947-70E740481C1C}">
                <a14:useLocalDpi xmlns:a14="http://schemas.microsoft.com/office/drawing/2010/main" val="0"/>
              </a:ext>
            </a:extLst>
          </a:blip>
          <a:srcRect t="13852" r="58333" b="6143"/>
          <a:stretch/>
        </p:blipFill>
        <p:spPr>
          <a:xfrm>
            <a:off x="457200" y="-1"/>
            <a:ext cx="3975100" cy="5724525"/>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#1</a:t>
            </a:r>
          </a:p>
          <a:p>
            <a:pPr algn="ctr"/>
            <a:r>
              <a:rPr lang="en-US" b="1" dirty="0">
                <a:solidFill>
                  <a:schemeClr val="tx1"/>
                </a:solidFill>
              </a:rPr>
              <a:t>There are 2 different colors of ducks.  Count by 2’s from 2 to 50.  The answer is one of those numbers.</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#2</a:t>
            </a:r>
          </a:p>
          <a:p>
            <a:pPr algn="ctr"/>
            <a:r>
              <a:rPr lang="en-US" b="1" dirty="0">
                <a:solidFill>
                  <a:schemeClr val="tx1"/>
                </a:solidFill>
              </a:rPr>
              <a:t>The answer includes the digit 2.</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#3</a:t>
            </a:r>
          </a:p>
          <a:p>
            <a:pPr algn="ctr"/>
            <a:r>
              <a:rPr lang="en-US" b="1" dirty="0">
                <a:solidFill>
                  <a:schemeClr val="tx1"/>
                </a:solidFill>
              </a:rPr>
              <a:t>The answer is more than 20. </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#4</a:t>
            </a:r>
          </a:p>
          <a:p>
            <a:pPr algn="ctr"/>
            <a:r>
              <a:rPr lang="en-US" b="1" dirty="0">
                <a:solidFill>
                  <a:schemeClr val="tx1"/>
                </a:solidFill>
              </a:rPr>
              <a:t>The answer does not include </a:t>
            </a:r>
          </a:p>
          <a:p>
            <a:pPr algn="ctr"/>
            <a:r>
              <a:rPr lang="en-US" b="1" dirty="0">
                <a:solidFill>
                  <a:schemeClr val="tx1"/>
                </a:solidFill>
              </a:rPr>
              <a:t>the digit 3.</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#5</a:t>
            </a:r>
          </a:p>
          <a:p>
            <a:pPr algn="ctr"/>
            <a:r>
              <a:rPr lang="en-US" b="1" dirty="0">
                <a:solidFill>
                  <a:schemeClr val="tx1"/>
                </a:solidFill>
              </a:rPr>
              <a:t>Eliminate 3 numbers with this clue.</a:t>
            </a:r>
          </a:p>
          <a:p>
            <a:pPr algn="ctr"/>
            <a:endParaRPr lang="en-US" b="1" dirty="0">
              <a:solidFill>
                <a:schemeClr val="tx1"/>
              </a:solidFill>
            </a:endParaRPr>
          </a:p>
          <a:p>
            <a:pPr algn="ctr"/>
            <a:r>
              <a:rPr lang="en-US" b="1" dirty="0">
                <a:solidFill>
                  <a:schemeClr val="tx1"/>
                </a:solidFill>
              </a:rPr>
              <a:t>16, 18, 20, ____ , ____ , ____</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graphicFrame>
        <p:nvGraphicFramePr>
          <p:cNvPr id="2" name="Table 1">
            <a:extLst>
              <a:ext uri="{FF2B5EF4-FFF2-40B4-BE49-F238E27FC236}">
                <a16:creationId xmlns:a16="http://schemas.microsoft.com/office/drawing/2014/main" id="{98E44FFE-5701-4D5F-9683-A6C28E1B9AD3}"/>
              </a:ext>
            </a:extLst>
          </p:cNvPr>
          <p:cNvGraphicFramePr>
            <a:graphicFrameLocks noGrp="1"/>
          </p:cNvGraphicFramePr>
          <p:nvPr>
            <p:extLst>
              <p:ext uri="{D42A27DB-BD31-4B8C-83A1-F6EECF244321}">
                <p14:modId xmlns:p14="http://schemas.microsoft.com/office/powerpoint/2010/main" val="3217651714"/>
              </p:ext>
            </p:extLst>
          </p:nvPr>
        </p:nvGraphicFramePr>
        <p:xfrm>
          <a:off x="152400" y="5029200"/>
          <a:ext cx="4419600" cy="144780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3178662406"/>
                    </a:ext>
                  </a:extLst>
                </a:gridCol>
                <a:gridCol w="396240">
                  <a:extLst>
                    <a:ext uri="{9D8B030D-6E8A-4147-A177-3AD203B41FA5}">
                      <a16:colId xmlns:a16="http://schemas.microsoft.com/office/drawing/2014/main" val="1424170052"/>
                    </a:ext>
                  </a:extLst>
                </a:gridCol>
                <a:gridCol w="487680">
                  <a:extLst>
                    <a:ext uri="{9D8B030D-6E8A-4147-A177-3AD203B41FA5}">
                      <a16:colId xmlns:a16="http://schemas.microsoft.com/office/drawing/2014/main" val="4001484872"/>
                    </a:ext>
                  </a:extLst>
                </a:gridCol>
                <a:gridCol w="426720">
                  <a:extLst>
                    <a:ext uri="{9D8B030D-6E8A-4147-A177-3AD203B41FA5}">
                      <a16:colId xmlns:a16="http://schemas.microsoft.com/office/drawing/2014/main" val="3794600059"/>
                    </a:ext>
                  </a:extLst>
                </a:gridCol>
                <a:gridCol w="457200">
                  <a:extLst>
                    <a:ext uri="{9D8B030D-6E8A-4147-A177-3AD203B41FA5}">
                      <a16:colId xmlns:a16="http://schemas.microsoft.com/office/drawing/2014/main" val="3392102050"/>
                    </a:ext>
                  </a:extLst>
                </a:gridCol>
                <a:gridCol w="441960">
                  <a:extLst>
                    <a:ext uri="{9D8B030D-6E8A-4147-A177-3AD203B41FA5}">
                      <a16:colId xmlns:a16="http://schemas.microsoft.com/office/drawing/2014/main" val="671240946"/>
                    </a:ext>
                  </a:extLst>
                </a:gridCol>
                <a:gridCol w="441960">
                  <a:extLst>
                    <a:ext uri="{9D8B030D-6E8A-4147-A177-3AD203B41FA5}">
                      <a16:colId xmlns:a16="http://schemas.microsoft.com/office/drawing/2014/main" val="520543182"/>
                    </a:ext>
                  </a:extLst>
                </a:gridCol>
                <a:gridCol w="441960">
                  <a:extLst>
                    <a:ext uri="{9D8B030D-6E8A-4147-A177-3AD203B41FA5}">
                      <a16:colId xmlns:a16="http://schemas.microsoft.com/office/drawing/2014/main" val="1702362501"/>
                    </a:ext>
                  </a:extLst>
                </a:gridCol>
                <a:gridCol w="441960">
                  <a:extLst>
                    <a:ext uri="{9D8B030D-6E8A-4147-A177-3AD203B41FA5}">
                      <a16:colId xmlns:a16="http://schemas.microsoft.com/office/drawing/2014/main" val="3607673363"/>
                    </a:ext>
                  </a:extLst>
                </a:gridCol>
                <a:gridCol w="441960">
                  <a:extLst>
                    <a:ext uri="{9D8B030D-6E8A-4147-A177-3AD203B41FA5}">
                      <a16:colId xmlns:a16="http://schemas.microsoft.com/office/drawing/2014/main" val="802342134"/>
                    </a:ext>
                  </a:extLst>
                </a:gridCol>
              </a:tblGrid>
              <a:tr h="289560">
                <a:tc>
                  <a:txBody>
                    <a:bodyPr/>
                    <a:lstStyle/>
                    <a:p>
                      <a:pPr algn="ctr" rtl="0" fontAlgn="ctr"/>
                      <a:r>
                        <a:rPr lang="en-US" sz="1600" b="1" u="none" strike="noStrike" dirty="0">
                          <a:solidFill>
                            <a:schemeClr val="tx1"/>
                          </a:solidFill>
                          <a:effectLst/>
                        </a:rPr>
                        <a:t>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3876751"/>
                  </a:ext>
                </a:extLst>
              </a:tr>
              <a:tr h="289560">
                <a:tc>
                  <a:txBody>
                    <a:bodyPr/>
                    <a:lstStyle/>
                    <a:p>
                      <a:pPr algn="ctr" rtl="0" fontAlgn="ctr"/>
                      <a:r>
                        <a:rPr lang="en-US" sz="1600" b="1" u="none" strike="noStrike" dirty="0">
                          <a:solidFill>
                            <a:schemeClr val="tx1"/>
                          </a:solidFill>
                          <a:effectLst/>
                        </a:rPr>
                        <a:t>11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41403738"/>
                  </a:ext>
                </a:extLst>
              </a:tr>
              <a:tr h="289560">
                <a:tc>
                  <a:txBody>
                    <a:bodyPr/>
                    <a:lstStyle/>
                    <a:p>
                      <a:pPr algn="ctr" rtl="0" fontAlgn="ctr"/>
                      <a:r>
                        <a:rPr lang="en-US" sz="1600" b="1" u="none" strike="noStrike" dirty="0">
                          <a:solidFill>
                            <a:schemeClr val="tx1"/>
                          </a:solidFill>
                          <a:effectLst/>
                        </a:rPr>
                        <a:t>21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414163"/>
                  </a:ext>
                </a:extLst>
              </a:tr>
              <a:tr h="289560">
                <a:tc>
                  <a:txBody>
                    <a:bodyPr/>
                    <a:lstStyle/>
                    <a:p>
                      <a:pPr algn="ctr" rtl="0" fontAlgn="ctr"/>
                      <a:r>
                        <a:rPr lang="en-US" sz="1600" b="1" u="none" strike="noStrike" dirty="0">
                          <a:solidFill>
                            <a:schemeClr val="tx1"/>
                          </a:solidFill>
                          <a:effectLst/>
                        </a:rPr>
                        <a:t>31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02212938"/>
                  </a:ext>
                </a:extLst>
              </a:tr>
              <a:tr h="289560">
                <a:tc>
                  <a:txBody>
                    <a:bodyPr/>
                    <a:lstStyle/>
                    <a:p>
                      <a:pPr algn="ctr" rtl="0" fontAlgn="ctr"/>
                      <a:r>
                        <a:rPr lang="en-US" sz="1600" b="1" u="none" strike="noStrike" dirty="0">
                          <a:solidFill>
                            <a:schemeClr val="tx1"/>
                          </a:solidFill>
                          <a:effectLst/>
                        </a:rPr>
                        <a:t>41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8752611"/>
                  </a:ext>
                </a:extLst>
              </a:tr>
            </a:tbl>
          </a:graphicData>
        </a:graphic>
      </p:graphicFrame>
      <p:graphicFrame>
        <p:nvGraphicFramePr>
          <p:cNvPr id="18" name="Table 17">
            <a:extLst>
              <a:ext uri="{FF2B5EF4-FFF2-40B4-BE49-F238E27FC236}">
                <a16:creationId xmlns:a16="http://schemas.microsoft.com/office/drawing/2014/main" id="{178A1248-AEA1-48FD-BD62-A703F4A83193}"/>
              </a:ext>
            </a:extLst>
          </p:cNvPr>
          <p:cNvGraphicFramePr>
            <a:graphicFrameLocks noGrp="1"/>
          </p:cNvGraphicFramePr>
          <p:nvPr>
            <p:extLst>
              <p:ext uri="{D42A27DB-BD31-4B8C-83A1-F6EECF244321}">
                <p14:modId xmlns:p14="http://schemas.microsoft.com/office/powerpoint/2010/main" val="1041614861"/>
              </p:ext>
            </p:extLst>
          </p:nvPr>
        </p:nvGraphicFramePr>
        <p:xfrm>
          <a:off x="152400" y="5029200"/>
          <a:ext cx="4419600" cy="144780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3178662406"/>
                    </a:ext>
                  </a:extLst>
                </a:gridCol>
                <a:gridCol w="396240">
                  <a:extLst>
                    <a:ext uri="{9D8B030D-6E8A-4147-A177-3AD203B41FA5}">
                      <a16:colId xmlns:a16="http://schemas.microsoft.com/office/drawing/2014/main" val="1424170052"/>
                    </a:ext>
                  </a:extLst>
                </a:gridCol>
                <a:gridCol w="487680">
                  <a:extLst>
                    <a:ext uri="{9D8B030D-6E8A-4147-A177-3AD203B41FA5}">
                      <a16:colId xmlns:a16="http://schemas.microsoft.com/office/drawing/2014/main" val="4001484872"/>
                    </a:ext>
                  </a:extLst>
                </a:gridCol>
                <a:gridCol w="426720">
                  <a:extLst>
                    <a:ext uri="{9D8B030D-6E8A-4147-A177-3AD203B41FA5}">
                      <a16:colId xmlns:a16="http://schemas.microsoft.com/office/drawing/2014/main" val="3794600059"/>
                    </a:ext>
                  </a:extLst>
                </a:gridCol>
                <a:gridCol w="457200">
                  <a:extLst>
                    <a:ext uri="{9D8B030D-6E8A-4147-A177-3AD203B41FA5}">
                      <a16:colId xmlns:a16="http://schemas.microsoft.com/office/drawing/2014/main" val="3392102050"/>
                    </a:ext>
                  </a:extLst>
                </a:gridCol>
                <a:gridCol w="441960">
                  <a:extLst>
                    <a:ext uri="{9D8B030D-6E8A-4147-A177-3AD203B41FA5}">
                      <a16:colId xmlns:a16="http://schemas.microsoft.com/office/drawing/2014/main" val="671240946"/>
                    </a:ext>
                  </a:extLst>
                </a:gridCol>
                <a:gridCol w="441960">
                  <a:extLst>
                    <a:ext uri="{9D8B030D-6E8A-4147-A177-3AD203B41FA5}">
                      <a16:colId xmlns:a16="http://schemas.microsoft.com/office/drawing/2014/main" val="520543182"/>
                    </a:ext>
                  </a:extLst>
                </a:gridCol>
                <a:gridCol w="441960">
                  <a:extLst>
                    <a:ext uri="{9D8B030D-6E8A-4147-A177-3AD203B41FA5}">
                      <a16:colId xmlns:a16="http://schemas.microsoft.com/office/drawing/2014/main" val="1702362501"/>
                    </a:ext>
                  </a:extLst>
                </a:gridCol>
                <a:gridCol w="441960">
                  <a:extLst>
                    <a:ext uri="{9D8B030D-6E8A-4147-A177-3AD203B41FA5}">
                      <a16:colId xmlns:a16="http://schemas.microsoft.com/office/drawing/2014/main" val="3607673363"/>
                    </a:ext>
                  </a:extLst>
                </a:gridCol>
                <a:gridCol w="441960">
                  <a:extLst>
                    <a:ext uri="{9D8B030D-6E8A-4147-A177-3AD203B41FA5}">
                      <a16:colId xmlns:a16="http://schemas.microsoft.com/office/drawing/2014/main" val="802342134"/>
                    </a:ext>
                  </a:extLst>
                </a:gridCol>
              </a:tblGrid>
              <a:tr h="289560">
                <a:tc>
                  <a:txBody>
                    <a:bodyPr/>
                    <a:lstStyle/>
                    <a:p>
                      <a:pPr algn="ctr" rtl="0" fontAlgn="ctr"/>
                      <a:r>
                        <a:rPr lang="en-US" sz="1600" b="1" u="none" strike="noStrike" dirty="0">
                          <a:solidFill>
                            <a:schemeClr val="tx1"/>
                          </a:solidFill>
                          <a:effectLst/>
                        </a:rPr>
                        <a:t>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3876751"/>
                  </a:ext>
                </a:extLst>
              </a:tr>
              <a:tr h="289560">
                <a:tc>
                  <a:txBody>
                    <a:bodyPr/>
                    <a:lstStyle/>
                    <a:p>
                      <a:pPr algn="ctr" rtl="0" fontAlgn="ctr"/>
                      <a:r>
                        <a:rPr lang="en-US" sz="1600" b="1" u="none" strike="noStrike" dirty="0">
                          <a:solidFill>
                            <a:schemeClr val="tx1"/>
                          </a:solidFill>
                          <a:effectLst/>
                        </a:rPr>
                        <a:t>11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41403738"/>
                  </a:ext>
                </a:extLst>
              </a:tr>
              <a:tr h="289560">
                <a:tc>
                  <a:txBody>
                    <a:bodyPr/>
                    <a:lstStyle/>
                    <a:p>
                      <a:pPr algn="ctr" rtl="0" fontAlgn="ctr"/>
                      <a:r>
                        <a:rPr lang="en-US" sz="1600" b="1" u="none" strike="noStrike" dirty="0">
                          <a:solidFill>
                            <a:schemeClr val="tx1"/>
                          </a:solidFill>
                          <a:effectLst/>
                        </a:rPr>
                        <a:t>21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414163"/>
                  </a:ext>
                </a:extLst>
              </a:tr>
              <a:tr h="289560">
                <a:tc>
                  <a:txBody>
                    <a:bodyPr/>
                    <a:lstStyle/>
                    <a:p>
                      <a:pPr algn="ctr" rtl="0" fontAlgn="ctr"/>
                      <a:r>
                        <a:rPr lang="en-US" sz="1600" b="1" u="none" strike="noStrike" dirty="0">
                          <a:solidFill>
                            <a:schemeClr val="tx1"/>
                          </a:solidFill>
                          <a:effectLst/>
                        </a:rPr>
                        <a:t>31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02212938"/>
                  </a:ext>
                </a:extLst>
              </a:tr>
              <a:tr h="289560">
                <a:tc>
                  <a:txBody>
                    <a:bodyPr/>
                    <a:lstStyle/>
                    <a:p>
                      <a:pPr algn="ctr" rtl="0" fontAlgn="ctr"/>
                      <a:r>
                        <a:rPr lang="en-US" sz="1600" b="1" u="none" strike="noStrike" dirty="0">
                          <a:solidFill>
                            <a:schemeClr val="tx1"/>
                          </a:solidFill>
                          <a:effectLst/>
                        </a:rPr>
                        <a:t>41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8752611"/>
                  </a:ext>
                </a:extLst>
              </a:tr>
            </a:tbl>
          </a:graphicData>
        </a:graphic>
      </p:graphicFrame>
      <p:graphicFrame>
        <p:nvGraphicFramePr>
          <p:cNvPr id="20" name="Table 19">
            <a:extLst>
              <a:ext uri="{FF2B5EF4-FFF2-40B4-BE49-F238E27FC236}">
                <a16:creationId xmlns:a16="http://schemas.microsoft.com/office/drawing/2014/main" id="{53CCE6CB-F9BC-4ACA-AC3C-E2EF667F02AB}"/>
              </a:ext>
            </a:extLst>
          </p:cNvPr>
          <p:cNvGraphicFramePr>
            <a:graphicFrameLocks noGrp="1"/>
          </p:cNvGraphicFramePr>
          <p:nvPr>
            <p:extLst>
              <p:ext uri="{D42A27DB-BD31-4B8C-83A1-F6EECF244321}">
                <p14:modId xmlns:p14="http://schemas.microsoft.com/office/powerpoint/2010/main" val="3071277075"/>
              </p:ext>
            </p:extLst>
          </p:nvPr>
        </p:nvGraphicFramePr>
        <p:xfrm>
          <a:off x="152400" y="5029200"/>
          <a:ext cx="4419600" cy="144780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3178662406"/>
                    </a:ext>
                  </a:extLst>
                </a:gridCol>
                <a:gridCol w="396240">
                  <a:extLst>
                    <a:ext uri="{9D8B030D-6E8A-4147-A177-3AD203B41FA5}">
                      <a16:colId xmlns:a16="http://schemas.microsoft.com/office/drawing/2014/main" val="1424170052"/>
                    </a:ext>
                  </a:extLst>
                </a:gridCol>
                <a:gridCol w="487680">
                  <a:extLst>
                    <a:ext uri="{9D8B030D-6E8A-4147-A177-3AD203B41FA5}">
                      <a16:colId xmlns:a16="http://schemas.microsoft.com/office/drawing/2014/main" val="4001484872"/>
                    </a:ext>
                  </a:extLst>
                </a:gridCol>
                <a:gridCol w="426720">
                  <a:extLst>
                    <a:ext uri="{9D8B030D-6E8A-4147-A177-3AD203B41FA5}">
                      <a16:colId xmlns:a16="http://schemas.microsoft.com/office/drawing/2014/main" val="3794600059"/>
                    </a:ext>
                  </a:extLst>
                </a:gridCol>
                <a:gridCol w="457200">
                  <a:extLst>
                    <a:ext uri="{9D8B030D-6E8A-4147-A177-3AD203B41FA5}">
                      <a16:colId xmlns:a16="http://schemas.microsoft.com/office/drawing/2014/main" val="3392102050"/>
                    </a:ext>
                  </a:extLst>
                </a:gridCol>
                <a:gridCol w="441960">
                  <a:extLst>
                    <a:ext uri="{9D8B030D-6E8A-4147-A177-3AD203B41FA5}">
                      <a16:colId xmlns:a16="http://schemas.microsoft.com/office/drawing/2014/main" val="671240946"/>
                    </a:ext>
                  </a:extLst>
                </a:gridCol>
                <a:gridCol w="441960">
                  <a:extLst>
                    <a:ext uri="{9D8B030D-6E8A-4147-A177-3AD203B41FA5}">
                      <a16:colId xmlns:a16="http://schemas.microsoft.com/office/drawing/2014/main" val="520543182"/>
                    </a:ext>
                  </a:extLst>
                </a:gridCol>
                <a:gridCol w="441960">
                  <a:extLst>
                    <a:ext uri="{9D8B030D-6E8A-4147-A177-3AD203B41FA5}">
                      <a16:colId xmlns:a16="http://schemas.microsoft.com/office/drawing/2014/main" val="1702362501"/>
                    </a:ext>
                  </a:extLst>
                </a:gridCol>
                <a:gridCol w="441960">
                  <a:extLst>
                    <a:ext uri="{9D8B030D-6E8A-4147-A177-3AD203B41FA5}">
                      <a16:colId xmlns:a16="http://schemas.microsoft.com/office/drawing/2014/main" val="3607673363"/>
                    </a:ext>
                  </a:extLst>
                </a:gridCol>
                <a:gridCol w="441960">
                  <a:extLst>
                    <a:ext uri="{9D8B030D-6E8A-4147-A177-3AD203B41FA5}">
                      <a16:colId xmlns:a16="http://schemas.microsoft.com/office/drawing/2014/main" val="802342134"/>
                    </a:ext>
                  </a:extLst>
                </a:gridCol>
              </a:tblGrid>
              <a:tr h="289560">
                <a:tc>
                  <a:txBody>
                    <a:bodyPr/>
                    <a:lstStyle/>
                    <a:p>
                      <a:pPr algn="ctr" rtl="0" fontAlgn="ctr"/>
                      <a:r>
                        <a:rPr lang="en-US" sz="1600" b="1" u="none" strike="noStrike" dirty="0">
                          <a:solidFill>
                            <a:schemeClr val="tx1"/>
                          </a:solidFill>
                          <a:effectLst/>
                        </a:rPr>
                        <a:t>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603876751"/>
                  </a:ext>
                </a:extLst>
              </a:tr>
              <a:tr h="289560">
                <a:tc>
                  <a:txBody>
                    <a:bodyPr/>
                    <a:lstStyle/>
                    <a:p>
                      <a:pPr algn="ctr" rtl="0" fontAlgn="ctr"/>
                      <a:r>
                        <a:rPr lang="en-US" sz="1600" b="1" u="none" strike="noStrike" dirty="0">
                          <a:solidFill>
                            <a:schemeClr val="tx1"/>
                          </a:solidFill>
                          <a:effectLst/>
                        </a:rPr>
                        <a:t>11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13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41403738"/>
                  </a:ext>
                </a:extLst>
              </a:tr>
              <a:tr h="289560">
                <a:tc>
                  <a:txBody>
                    <a:bodyPr/>
                    <a:lstStyle/>
                    <a:p>
                      <a:pPr algn="ctr" rtl="0" fontAlgn="ctr"/>
                      <a:r>
                        <a:rPr lang="en-US" sz="1600" b="1" u="none" strike="noStrike" dirty="0">
                          <a:solidFill>
                            <a:schemeClr val="tx1"/>
                          </a:solidFill>
                          <a:effectLst/>
                        </a:rPr>
                        <a:t>21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72414163"/>
                  </a:ext>
                </a:extLst>
              </a:tr>
              <a:tr h="289560">
                <a:tc>
                  <a:txBody>
                    <a:bodyPr/>
                    <a:lstStyle/>
                    <a:p>
                      <a:pPr algn="ctr" rtl="0" fontAlgn="ctr"/>
                      <a:r>
                        <a:rPr lang="en-US" sz="1600" b="1" u="none" strike="noStrike" dirty="0">
                          <a:solidFill>
                            <a:schemeClr val="tx1"/>
                          </a:solidFill>
                          <a:effectLst/>
                        </a:rPr>
                        <a:t>31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902212938"/>
                  </a:ext>
                </a:extLst>
              </a:tr>
              <a:tr h="289560">
                <a:tc>
                  <a:txBody>
                    <a:bodyPr/>
                    <a:lstStyle/>
                    <a:p>
                      <a:pPr algn="ctr" rtl="0" fontAlgn="ctr"/>
                      <a:r>
                        <a:rPr lang="en-US" sz="1600" b="1" u="none" strike="noStrike" dirty="0">
                          <a:solidFill>
                            <a:schemeClr val="tx1"/>
                          </a:solidFill>
                          <a:effectLst/>
                        </a:rPr>
                        <a:t>41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038752611"/>
                  </a:ext>
                </a:extLst>
              </a:tr>
            </a:tbl>
          </a:graphicData>
        </a:graphic>
      </p:graphicFrame>
      <p:graphicFrame>
        <p:nvGraphicFramePr>
          <p:cNvPr id="21" name="Table 20">
            <a:extLst>
              <a:ext uri="{FF2B5EF4-FFF2-40B4-BE49-F238E27FC236}">
                <a16:creationId xmlns:a16="http://schemas.microsoft.com/office/drawing/2014/main" id="{4D12B414-C738-4C6C-85FC-2698DE1372F0}"/>
              </a:ext>
            </a:extLst>
          </p:cNvPr>
          <p:cNvGraphicFramePr>
            <a:graphicFrameLocks noGrp="1"/>
          </p:cNvGraphicFramePr>
          <p:nvPr>
            <p:extLst>
              <p:ext uri="{D42A27DB-BD31-4B8C-83A1-F6EECF244321}">
                <p14:modId xmlns:p14="http://schemas.microsoft.com/office/powerpoint/2010/main" val="1441007016"/>
              </p:ext>
            </p:extLst>
          </p:nvPr>
        </p:nvGraphicFramePr>
        <p:xfrm>
          <a:off x="152400" y="5029200"/>
          <a:ext cx="4419600" cy="144780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3178662406"/>
                    </a:ext>
                  </a:extLst>
                </a:gridCol>
                <a:gridCol w="396240">
                  <a:extLst>
                    <a:ext uri="{9D8B030D-6E8A-4147-A177-3AD203B41FA5}">
                      <a16:colId xmlns:a16="http://schemas.microsoft.com/office/drawing/2014/main" val="1424170052"/>
                    </a:ext>
                  </a:extLst>
                </a:gridCol>
                <a:gridCol w="487680">
                  <a:extLst>
                    <a:ext uri="{9D8B030D-6E8A-4147-A177-3AD203B41FA5}">
                      <a16:colId xmlns:a16="http://schemas.microsoft.com/office/drawing/2014/main" val="4001484872"/>
                    </a:ext>
                  </a:extLst>
                </a:gridCol>
                <a:gridCol w="426720">
                  <a:extLst>
                    <a:ext uri="{9D8B030D-6E8A-4147-A177-3AD203B41FA5}">
                      <a16:colId xmlns:a16="http://schemas.microsoft.com/office/drawing/2014/main" val="3794600059"/>
                    </a:ext>
                  </a:extLst>
                </a:gridCol>
                <a:gridCol w="457200">
                  <a:extLst>
                    <a:ext uri="{9D8B030D-6E8A-4147-A177-3AD203B41FA5}">
                      <a16:colId xmlns:a16="http://schemas.microsoft.com/office/drawing/2014/main" val="3392102050"/>
                    </a:ext>
                  </a:extLst>
                </a:gridCol>
                <a:gridCol w="441960">
                  <a:extLst>
                    <a:ext uri="{9D8B030D-6E8A-4147-A177-3AD203B41FA5}">
                      <a16:colId xmlns:a16="http://schemas.microsoft.com/office/drawing/2014/main" val="671240946"/>
                    </a:ext>
                  </a:extLst>
                </a:gridCol>
                <a:gridCol w="441960">
                  <a:extLst>
                    <a:ext uri="{9D8B030D-6E8A-4147-A177-3AD203B41FA5}">
                      <a16:colId xmlns:a16="http://schemas.microsoft.com/office/drawing/2014/main" val="520543182"/>
                    </a:ext>
                  </a:extLst>
                </a:gridCol>
                <a:gridCol w="441960">
                  <a:extLst>
                    <a:ext uri="{9D8B030D-6E8A-4147-A177-3AD203B41FA5}">
                      <a16:colId xmlns:a16="http://schemas.microsoft.com/office/drawing/2014/main" val="1702362501"/>
                    </a:ext>
                  </a:extLst>
                </a:gridCol>
                <a:gridCol w="441960">
                  <a:extLst>
                    <a:ext uri="{9D8B030D-6E8A-4147-A177-3AD203B41FA5}">
                      <a16:colId xmlns:a16="http://schemas.microsoft.com/office/drawing/2014/main" val="3607673363"/>
                    </a:ext>
                  </a:extLst>
                </a:gridCol>
                <a:gridCol w="441960">
                  <a:extLst>
                    <a:ext uri="{9D8B030D-6E8A-4147-A177-3AD203B41FA5}">
                      <a16:colId xmlns:a16="http://schemas.microsoft.com/office/drawing/2014/main" val="802342134"/>
                    </a:ext>
                  </a:extLst>
                </a:gridCol>
              </a:tblGrid>
              <a:tr h="289560">
                <a:tc>
                  <a:txBody>
                    <a:bodyPr/>
                    <a:lstStyle/>
                    <a:p>
                      <a:pPr algn="ctr" rtl="0" fontAlgn="ctr"/>
                      <a:r>
                        <a:rPr lang="en-US" sz="1600" b="1" u="none" strike="noStrike" dirty="0">
                          <a:solidFill>
                            <a:schemeClr val="tx1"/>
                          </a:solidFill>
                          <a:effectLst/>
                        </a:rPr>
                        <a:t>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603876751"/>
                  </a:ext>
                </a:extLst>
              </a:tr>
              <a:tr h="289560">
                <a:tc>
                  <a:txBody>
                    <a:bodyPr/>
                    <a:lstStyle/>
                    <a:p>
                      <a:pPr algn="ctr" rtl="0" fontAlgn="ctr"/>
                      <a:r>
                        <a:rPr lang="en-US" sz="1600" b="1" u="none" strike="noStrike" dirty="0">
                          <a:solidFill>
                            <a:schemeClr val="tx1"/>
                          </a:solidFill>
                          <a:effectLst/>
                        </a:rPr>
                        <a:t>11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341403738"/>
                  </a:ext>
                </a:extLst>
              </a:tr>
              <a:tr h="289560">
                <a:tc>
                  <a:txBody>
                    <a:bodyPr/>
                    <a:lstStyle/>
                    <a:p>
                      <a:pPr algn="ctr" rtl="0" fontAlgn="ctr"/>
                      <a:r>
                        <a:rPr lang="en-US" sz="1600" b="1" u="none" strike="noStrike" dirty="0">
                          <a:solidFill>
                            <a:schemeClr val="tx1"/>
                          </a:solidFill>
                          <a:effectLst/>
                        </a:rPr>
                        <a:t>21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72414163"/>
                  </a:ext>
                </a:extLst>
              </a:tr>
              <a:tr h="289560">
                <a:tc>
                  <a:txBody>
                    <a:bodyPr/>
                    <a:lstStyle/>
                    <a:p>
                      <a:pPr algn="ctr" rtl="0" fontAlgn="ctr"/>
                      <a:r>
                        <a:rPr lang="en-US" sz="1600" b="1" u="none" strike="noStrike" dirty="0">
                          <a:solidFill>
                            <a:schemeClr val="tx1"/>
                          </a:solidFill>
                          <a:effectLst/>
                        </a:rPr>
                        <a:t>31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33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902212938"/>
                  </a:ext>
                </a:extLst>
              </a:tr>
              <a:tr h="289560">
                <a:tc>
                  <a:txBody>
                    <a:bodyPr/>
                    <a:lstStyle/>
                    <a:p>
                      <a:pPr algn="ctr" rtl="0" fontAlgn="ctr"/>
                      <a:r>
                        <a:rPr lang="en-US" sz="1600" b="1" u="none" strike="noStrike" dirty="0">
                          <a:solidFill>
                            <a:schemeClr val="tx1"/>
                          </a:solidFill>
                          <a:effectLst/>
                        </a:rPr>
                        <a:t>41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038752611"/>
                  </a:ext>
                </a:extLst>
              </a:tr>
            </a:tbl>
          </a:graphicData>
        </a:graphic>
      </p:graphicFrame>
      <p:graphicFrame>
        <p:nvGraphicFramePr>
          <p:cNvPr id="22" name="Table 21">
            <a:extLst>
              <a:ext uri="{FF2B5EF4-FFF2-40B4-BE49-F238E27FC236}">
                <a16:creationId xmlns:a16="http://schemas.microsoft.com/office/drawing/2014/main" id="{68E1DEAD-1D71-4B16-95BD-CC7C755B3849}"/>
              </a:ext>
            </a:extLst>
          </p:cNvPr>
          <p:cNvGraphicFramePr>
            <a:graphicFrameLocks noGrp="1"/>
          </p:cNvGraphicFramePr>
          <p:nvPr>
            <p:extLst>
              <p:ext uri="{D42A27DB-BD31-4B8C-83A1-F6EECF244321}">
                <p14:modId xmlns:p14="http://schemas.microsoft.com/office/powerpoint/2010/main" val="3638745701"/>
              </p:ext>
            </p:extLst>
          </p:nvPr>
        </p:nvGraphicFramePr>
        <p:xfrm>
          <a:off x="152400" y="5029200"/>
          <a:ext cx="4419600" cy="144780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3178662406"/>
                    </a:ext>
                  </a:extLst>
                </a:gridCol>
                <a:gridCol w="396240">
                  <a:extLst>
                    <a:ext uri="{9D8B030D-6E8A-4147-A177-3AD203B41FA5}">
                      <a16:colId xmlns:a16="http://schemas.microsoft.com/office/drawing/2014/main" val="1424170052"/>
                    </a:ext>
                  </a:extLst>
                </a:gridCol>
                <a:gridCol w="487680">
                  <a:extLst>
                    <a:ext uri="{9D8B030D-6E8A-4147-A177-3AD203B41FA5}">
                      <a16:colId xmlns:a16="http://schemas.microsoft.com/office/drawing/2014/main" val="4001484872"/>
                    </a:ext>
                  </a:extLst>
                </a:gridCol>
                <a:gridCol w="426720">
                  <a:extLst>
                    <a:ext uri="{9D8B030D-6E8A-4147-A177-3AD203B41FA5}">
                      <a16:colId xmlns:a16="http://schemas.microsoft.com/office/drawing/2014/main" val="3794600059"/>
                    </a:ext>
                  </a:extLst>
                </a:gridCol>
                <a:gridCol w="457200">
                  <a:extLst>
                    <a:ext uri="{9D8B030D-6E8A-4147-A177-3AD203B41FA5}">
                      <a16:colId xmlns:a16="http://schemas.microsoft.com/office/drawing/2014/main" val="3392102050"/>
                    </a:ext>
                  </a:extLst>
                </a:gridCol>
                <a:gridCol w="441960">
                  <a:extLst>
                    <a:ext uri="{9D8B030D-6E8A-4147-A177-3AD203B41FA5}">
                      <a16:colId xmlns:a16="http://schemas.microsoft.com/office/drawing/2014/main" val="671240946"/>
                    </a:ext>
                  </a:extLst>
                </a:gridCol>
                <a:gridCol w="441960">
                  <a:extLst>
                    <a:ext uri="{9D8B030D-6E8A-4147-A177-3AD203B41FA5}">
                      <a16:colId xmlns:a16="http://schemas.microsoft.com/office/drawing/2014/main" val="520543182"/>
                    </a:ext>
                  </a:extLst>
                </a:gridCol>
                <a:gridCol w="441960">
                  <a:extLst>
                    <a:ext uri="{9D8B030D-6E8A-4147-A177-3AD203B41FA5}">
                      <a16:colId xmlns:a16="http://schemas.microsoft.com/office/drawing/2014/main" val="1702362501"/>
                    </a:ext>
                  </a:extLst>
                </a:gridCol>
                <a:gridCol w="441960">
                  <a:extLst>
                    <a:ext uri="{9D8B030D-6E8A-4147-A177-3AD203B41FA5}">
                      <a16:colId xmlns:a16="http://schemas.microsoft.com/office/drawing/2014/main" val="3607673363"/>
                    </a:ext>
                  </a:extLst>
                </a:gridCol>
                <a:gridCol w="441960">
                  <a:extLst>
                    <a:ext uri="{9D8B030D-6E8A-4147-A177-3AD203B41FA5}">
                      <a16:colId xmlns:a16="http://schemas.microsoft.com/office/drawing/2014/main" val="802342134"/>
                    </a:ext>
                  </a:extLst>
                </a:gridCol>
              </a:tblGrid>
              <a:tr h="289560">
                <a:tc>
                  <a:txBody>
                    <a:bodyPr/>
                    <a:lstStyle/>
                    <a:p>
                      <a:pPr algn="ctr" rtl="0" fontAlgn="ctr"/>
                      <a:r>
                        <a:rPr lang="en-US" sz="1600" b="1" u="none" strike="noStrike" dirty="0">
                          <a:solidFill>
                            <a:schemeClr val="tx1"/>
                          </a:solidFill>
                          <a:effectLst/>
                        </a:rPr>
                        <a:t>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603876751"/>
                  </a:ext>
                </a:extLst>
              </a:tr>
              <a:tr h="289560">
                <a:tc>
                  <a:txBody>
                    <a:bodyPr/>
                    <a:lstStyle/>
                    <a:p>
                      <a:pPr algn="ctr" rtl="0" fontAlgn="ctr"/>
                      <a:r>
                        <a:rPr lang="en-US" sz="1600" b="1" u="none" strike="noStrike" dirty="0">
                          <a:solidFill>
                            <a:schemeClr val="tx1"/>
                          </a:solidFill>
                          <a:effectLst/>
                        </a:rPr>
                        <a:t>11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341403738"/>
                  </a:ext>
                </a:extLst>
              </a:tr>
              <a:tr h="289560">
                <a:tc>
                  <a:txBody>
                    <a:bodyPr/>
                    <a:lstStyle/>
                    <a:p>
                      <a:pPr algn="ctr" rtl="0" fontAlgn="ctr"/>
                      <a:r>
                        <a:rPr lang="en-US" sz="1600" b="1" u="none" strike="noStrike" dirty="0">
                          <a:solidFill>
                            <a:schemeClr val="tx1"/>
                          </a:solidFill>
                          <a:effectLst/>
                        </a:rPr>
                        <a:t>21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72414163"/>
                  </a:ext>
                </a:extLst>
              </a:tr>
              <a:tr h="289560">
                <a:tc>
                  <a:txBody>
                    <a:bodyPr/>
                    <a:lstStyle/>
                    <a:p>
                      <a:pPr algn="ctr" rtl="0" fontAlgn="ctr"/>
                      <a:r>
                        <a:rPr lang="en-US" sz="1600" b="1" u="none" strike="noStrike" dirty="0">
                          <a:solidFill>
                            <a:schemeClr val="tx1"/>
                          </a:solidFill>
                          <a:effectLst/>
                        </a:rPr>
                        <a:t>31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902212938"/>
                  </a:ext>
                </a:extLst>
              </a:tr>
              <a:tr h="289560">
                <a:tc>
                  <a:txBody>
                    <a:bodyPr/>
                    <a:lstStyle/>
                    <a:p>
                      <a:pPr algn="ctr" rtl="0" fontAlgn="ctr"/>
                      <a:r>
                        <a:rPr lang="en-US" sz="1600" b="1" u="none" strike="noStrike" dirty="0">
                          <a:solidFill>
                            <a:schemeClr val="tx1"/>
                          </a:solidFill>
                          <a:effectLst/>
                        </a:rPr>
                        <a:t>41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038752611"/>
                  </a:ext>
                </a:extLst>
              </a:tr>
            </a:tbl>
          </a:graphicData>
        </a:graphic>
      </p:graphicFrame>
      <p:graphicFrame>
        <p:nvGraphicFramePr>
          <p:cNvPr id="23" name="Table 22">
            <a:extLst>
              <a:ext uri="{FF2B5EF4-FFF2-40B4-BE49-F238E27FC236}">
                <a16:creationId xmlns:a16="http://schemas.microsoft.com/office/drawing/2014/main" id="{02C8C894-1704-4FF5-8657-58012231AB6C}"/>
              </a:ext>
            </a:extLst>
          </p:cNvPr>
          <p:cNvGraphicFramePr>
            <a:graphicFrameLocks noGrp="1"/>
          </p:cNvGraphicFramePr>
          <p:nvPr>
            <p:extLst>
              <p:ext uri="{D42A27DB-BD31-4B8C-83A1-F6EECF244321}">
                <p14:modId xmlns:p14="http://schemas.microsoft.com/office/powerpoint/2010/main" val="3398334129"/>
              </p:ext>
            </p:extLst>
          </p:nvPr>
        </p:nvGraphicFramePr>
        <p:xfrm>
          <a:off x="152400" y="5029200"/>
          <a:ext cx="4419600" cy="144780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3178662406"/>
                    </a:ext>
                  </a:extLst>
                </a:gridCol>
                <a:gridCol w="396240">
                  <a:extLst>
                    <a:ext uri="{9D8B030D-6E8A-4147-A177-3AD203B41FA5}">
                      <a16:colId xmlns:a16="http://schemas.microsoft.com/office/drawing/2014/main" val="1424170052"/>
                    </a:ext>
                  </a:extLst>
                </a:gridCol>
                <a:gridCol w="487680">
                  <a:extLst>
                    <a:ext uri="{9D8B030D-6E8A-4147-A177-3AD203B41FA5}">
                      <a16:colId xmlns:a16="http://schemas.microsoft.com/office/drawing/2014/main" val="4001484872"/>
                    </a:ext>
                  </a:extLst>
                </a:gridCol>
                <a:gridCol w="426720">
                  <a:extLst>
                    <a:ext uri="{9D8B030D-6E8A-4147-A177-3AD203B41FA5}">
                      <a16:colId xmlns:a16="http://schemas.microsoft.com/office/drawing/2014/main" val="3794600059"/>
                    </a:ext>
                  </a:extLst>
                </a:gridCol>
                <a:gridCol w="457200">
                  <a:extLst>
                    <a:ext uri="{9D8B030D-6E8A-4147-A177-3AD203B41FA5}">
                      <a16:colId xmlns:a16="http://schemas.microsoft.com/office/drawing/2014/main" val="3392102050"/>
                    </a:ext>
                  </a:extLst>
                </a:gridCol>
                <a:gridCol w="441960">
                  <a:extLst>
                    <a:ext uri="{9D8B030D-6E8A-4147-A177-3AD203B41FA5}">
                      <a16:colId xmlns:a16="http://schemas.microsoft.com/office/drawing/2014/main" val="671240946"/>
                    </a:ext>
                  </a:extLst>
                </a:gridCol>
                <a:gridCol w="441960">
                  <a:extLst>
                    <a:ext uri="{9D8B030D-6E8A-4147-A177-3AD203B41FA5}">
                      <a16:colId xmlns:a16="http://schemas.microsoft.com/office/drawing/2014/main" val="520543182"/>
                    </a:ext>
                  </a:extLst>
                </a:gridCol>
                <a:gridCol w="441960">
                  <a:extLst>
                    <a:ext uri="{9D8B030D-6E8A-4147-A177-3AD203B41FA5}">
                      <a16:colId xmlns:a16="http://schemas.microsoft.com/office/drawing/2014/main" val="1702362501"/>
                    </a:ext>
                  </a:extLst>
                </a:gridCol>
                <a:gridCol w="441960">
                  <a:extLst>
                    <a:ext uri="{9D8B030D-6E8A-4147-A177-3AD203B41FA5}">
                      <a16:colId xmlns:a16="http://schemas.microsoft.com/office/drawing/2014/main" val="3607673363"/>
                    </a:ext>
                  </a:extLst>
                </a:gridCol>
                <a:gridCol w="441960">
                  <a:extLst>
                    <a:ext uri="{9D8B030D-6E8A-4147-A177-3AD203B41FA5}">
                      <a16:colId xmlns:a16="http://schemas.microsoft.com/office/drawing/2014/main" val="802342134"/>
                    </a:ext>
                  </a:extLst>
                </a:gridCol>
              </a:tblGrid>
              <a:tr h="289560">
                <a:tc>
                  <a:txBody>
                    <a:bodyPr/>
                    <a:lstStyle/>
                    <a:p>
                      <a:pPr algn="ctr" rtl="0" fontAlgn="ctr"/>
                      <a:r>
                        <a:rPr lang="en-US" sz="1600" b="1" u="none" strike="noStrike" dirty="0">
                          <a:solidFill>
                            <a:schemeClr val="tx1"/>
                          </a:solidFill>
                          <a:effectLst/>
                        </a:rPr>
                        <a:t>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603876751"/>
                  </a:ext>
                </a:extLst>
              </a:tr>
              <a:tr h="289560">
                <a:tc>
                  <a:txBody>
                    <a:bodyPr/>
                    <a:lstStyle/>
                    <a:p>
                      <a:pPr algn="ctr" rtl="0" fontAlgn="ctr"/>
                      <a:r>
                        <a:rPr lang="en-US" sz="1600" b="1" u="none" strike="noStrike" dirty="0">
                          <a:solidFill>
                            <a:schemeClr val="tx1"/>
                          </a:solidFill>
                          <a:effectLst/>
                        </a:rPr>
                        <a:t>11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19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341403738"/>
                  </a:ext>
                </a:extLst>
              </a:tr>
              <a:tr h="289560">
                <a:tc>
                  <a:txBody>
                    <a:bodyPr/>
                    <a:lstStyle/>
                    <a:p>
                      <a:pPr algn="ctr" rtl="0" fontAlgn="ctr"/>
                      <a:r>
                        <a:rPr lang="en-US" sz="1600" b="1" u="none" strike="noStrike" dirty="0">
                          <a:solidFill>
                            <a:schemeClr val="tx1"/>
                          </a:solidFill>
                          <a:effectLst/>
                        </a:rPr>
                        <a:t>21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28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29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72414163"/>
                  </a:ext>
                </a:extLst>
              </a:tr>
              <a:tr h="289560">
                <a:tc>
                  <a:txBody>
                    <a:bodyPr/>
                    <a:lstStyle/>
                    <a:p>
                      <a:pPr algn="ctr" rtl="0" fontAlgn="ctr"/>
                      <a:r>
                        <a:rPr lang="en-US" sz="1600" b="1" u="none" strike="noStrike" dirty="0">
                          <a:solidFill>
                            <a:schemeClr val="tx1"/>
                          </a:solidFill>
                          <a:effectLst/>
                        </a:rPr>
                        <a:t>31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39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902212938"/>
                  </a:ext>
                </a:extLst>
              </a:tr>
              <a:tr h="289560">
                <a:tc>
                  <a:txBody>
                    <a:bodyPr/>
                    <a:lstStyle/>
                    <a:p>
                      <a:pPr algn="ctr" rtl="0" fontAlgn="ctr"/>
                      <a:r>
                        <a:rPr lang="en-US" sz="1600" b="1" u="none" strike="noStrike" dirty="0">
                          <a:solidFill>
                            <a:schemeClr val="tx1"/>
                          </a:solidFill>
                          <a:effectLst/>
                        </a:rPr>
                        <a:t>41</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42</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600" b="1" u="none" strike="noStrike" dirty="0">
                          <a:solidFill>
                            <a:schemeClr val="tx1"/>
                          </a:solidFill>
                          <a:effectLst/>
                        </a:rPr>
                        <a:t>43</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44</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45</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46</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47</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48</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49</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600" b="1" u="none" strike="noStrike" dirty="0">
                          <a:solidFill>
                            <a:schemeClr val="tx1"/>
                          </a:solidFill>
                          <a:effectLst/>
                        </a:rPr>
                        <a:t>50</a:t>
                      </a:r>
                      <a:endParaRPr lang="en-US" sz="16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038752611"/>
                  </a:ext>
                </a:extLst>
              </a:tr>
            </a:tbl>
          </a:graphicData>
        </a:graphic>
      </p:graphicFrame>
    </p:spTree>
    <p:extLst>
      <p:ext uri="{BB962C8B-B14F-4D97-AF65-F5344CB8AC3E}">
        <p14:creationId xmlns:p14="http://schemas.microsoft.com/office/powerpoint/2010/main" val="3770713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500"/>
                                        <p:tgtEl>
                                          <p:spTgt spid="1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500"/>
                                        <p:tgtEl>
                                          <p:spTgt spid="2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500"/>
                                        <p:tgtEl>
                                          <p:spTgt spid="20"/>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500"/>
                                        <p:tgtEl>
                                          <p:spTgt spid="30"/>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21"/>
                                        </p:tgtEl>
                                        <p:attrNameLst>
                                          <p:attrName>style.visibility</p:attrName>
                                        </p:attrNameLst>
                                      </p:cBhvr>
                                      <p:to>
                                        <p:strVal val="visible"/>
                                      </p:to>
                                    </p:set>
                                    <p:animEffect transition="in" filter="fade">
                                      <p:cBhvr>
                                        <p:cTn id="54" dur="500"/>
                                        <p:tgtEl>
                                          <p:spTgt spid="21"/>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fade">
                                      <p:cBhvr>
                                        <p:cTn id="59" dur="500"/>
                                        <p:tgtEl>
                                          <p:spTgt spid="31"/>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500"/>
                                        <p:tgtEl>
                                          <p:spTgt spid="22"/>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fade">
                                      <p:cBhvr>
                                        <p:cTn id="69" dur="500"/>
                                        <p:tgtEl>
                                          <p:spTgt spid="32"/>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23"/>
                                        </p:tgtEl>
                                        <p:attrNameLst>
                                          <p:attrName>style.visibility</p:attrName>
                                        </p:attrNameLst>
                                      </p:cBhvr>
                                      <p:to>
                                        <p:strVal val="visible"/>
                                      </p:to>
                                    </p:set>
                                    <p:animEffect transition="in" filter="fade">
                                      <p:cBhvr>
                                        <p:cTn id="7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4D6481B-205A-4A2F-A3F8-BE29427975DB}"/>
              </a:ext>
            </a:extLst>
          </p:cNvPr>
          <p:cNvPicPr>
            <a:picLocks noChangeAspect="1"/>
          </p:cNvPicPr>
          <p:nvPr/>
        </p:nvPicPr>
        <p:blipFill rotWithShape="1">
          <a:blip r:embed="rId2">
            <a:extLst>
              <a:ext uri="{28A0092B-C50C-407E-A947-70E740481C1C}">
                <a14:useLocalDpi xmlns:a14="http://schemas.microsoft.com/office/drawing/2010/main" val="0"/>
              </a:ext>
            </a:extLst>
          </a:blip>
          <a:srcRect t="10524" r="58333" b="6143"/>
          <a:stretch/>
        </p:blipFill>
        <p:spPr>
          <a:xfrm>
            <a:off x="0" y="0"/>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3761624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28 Ducks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pic>
        <p:nvPicPr>
          <p:cNvPr id="12" name="Picture 11">
            <a:extLst>
              <a:ext uri="{FF2B5EF4-FFF2-40B4-BE49-F238E27FC236}">
                <a16:creationId xmlns:a16="http://schemas.microsoft.com/office/drawing/2014/main" id="{D3665069-6E73-4C08-B8B1-18BEB3BA5AC5}"/>
              </a:ext>
            </a:extLst>
          </p:cNvPr>
          <p:cNvPicPr>
            <a:picLocks noChangeAspect="1"/>
          </p:cNvPicPr>
          <p:nvPr/>
        </p:nvPicPr>
        <p:blipFill rotWithShape="1">
          <a:blip r:embed="rId2">
            <a:extLst>
              <a:ext uri="{28A0092B-C50C-407E-A947-70E740481C1C}">
                <a14:useLocalDpi xmlns:a14="http://schemas.microsoft.com/office/drawing/2010/main" val="0"/>
              </a:ext>
            </a:extLst>
          </a:blip>
          <a:srcRect t="10524" r="58333" b="6143"/>
          <a:stretch/>
        </p:blipFill>
        <p:spPr>
          <a:xfrm>
            <a:off x="0" y="0"/>
            <a:ext cx="4572000" cy="6858000"/>
          </a:xfrm>
          <a:prstGeom prst="rect">
            <a:avLst/>
          </a:prstGeom>
        </p:spPr>
      </p:pic>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409792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4305" y="2343040"/>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68626" y="2343877"/>
            <a:ext cx="1263106" cy="947329"/>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4"/>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6"/>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7"/>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9"/>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20"/>
          </p:cNvPr>
          <p:cNvPicPr>
            <a:picLocks noChangeAspect="1" noChangeArrowheads="1"/>
          </p:cNvPicPr>
          <p:nvPr/>
        </p:nvPicPr>
        <p:blipFill rotWithShape="1">
          <a:blip r:embed="rId21"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8"/>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8"/>
              </a:rPr>
              <a:t>51 </a:t>
            </a:r>
            <a:r>
              <a:rPr lang="en-US" sz="1100" b="1" dirty="0" err="1">
                <a:hlinkClick r:id="rId8"/>
              </a:rPr>
              <a:t>Esti</a:t>
            </a:r>
            <a:r>
              <a:rPr lang="en-US" sz="1100" b="1" dirty="0">
                <a:hlinkClick r:id="rId8"/>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r>
              <a:rPr lang="en-US" sz="1100" b="1" dirty="0"/>
              <a:t>140 short videos arranged in playlists to help your students learn about multiplication</a:t>
            </a:r>
          </a:p>
          <a:p>
            <a:r>
              <a:rPr lang="en-US" sz="1100" b="1" dirty="0"/>
              <a:t>For more information read the blog post about The Multiplication Course </a:t>
            </a:r>
            <a:r>
              <a:rPr lang="en-US" sz="1100" b="1" dirty="0">
                <a:hlinkClick r:id="rId22"/>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20"/>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pic>
        <p:nvPicPr>
          <p:cNvPr id="2052" name="Picture 4" descr="C:\Users\Steve Wyborney\Desktop\STEVES Esti-Mystery Clue Toolkit and Templates FALL 2020.jpg">
            <a:hlinkClick r:id="rId23"/>
          </p:cNvPr>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471879" y="2343877"/>
            <a:ext cx="1263105" cy="947329"/>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p:cNvSpPr txBox="1"/>
          <p:nvPr/>
        </p:nvSpPr>
        <p:spPr>
          <a:xfrm>
            <a:off x="277352" y="3235410"/>
            <a:ext cx="1762470" cy="276999"/>
          </a:xfrm>
          <a:prstGeom prst="rect">
            <a:avLst/>
          </a:prstGeom>
          <a:noFill/>
        </p:spPr>
        <p:txBody>
          <a:bodyPr wrap="none" rtlCol="0">
            <a:spAutoFit/>
          </a:bodyPr>
          <a:lstStyle/>
          <a:p>
            <a:r>
              <a:rPr lang="en-US" sz="1200" b="1" dirty="0"/>
              <a:t>November  1 – January 8</a:t>
            </a:r>
          </a:p>
        </p:txBody>
      </p:sp>
      <p:sp>
        <p:nvSpPr>
          <p:cNvPr id="32" name="TextBox 31"/>
          <p:cNvSpPr txBox="1"/>
          <p:nvPr/>
        </p:nvSpPr>
        <p:spPr>
          <a:xfrm>
            <a:off x="2535940" y="3235410"/>
            <a:ext cx="1817292" cy="276999"/>
          </a:xfrm>
          <a:prstGeom prst="rect">
            <a:avLst/>
          </a:prstGeom>
          <a:noFill/>
        </p:spPr>
        <p:txBody>
          <a:bodyPr wrap="none" rtlCol="0">
            <a:spAutoFit/>
          </a:bodyPr>
          <a:lstStyle/>
          <a:p>
            <a:r>
              <a:rPr lang="en-US" sz="1200" b="1" dirty="0"/>
              <a:t>January 11 – February 26 </a:t>
            </a:r>
          </a:p>
        </p:txBody>
      </p:sp>
      <p:pic>
        <p:nvPicPr>
          <p:cNvPr id="3" name="Picture 2" descr="C:\Users\Steve Wyborney\Desktop\Blog Post Pics and email too\Part 3 Feature Pic.jpg">
            <a:hlinkClick r:id="rId25"/>
          </p:cNvPr>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5118637" y="2343039"/>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50" name="TextBox 49"/>
          <p:cNvSpPr txBox="1"/>
          <p:nvPr/>
        </p:nvSpPr>
        <p:spPr>
          <a:xfrm>
            <a:off x="5056278" y="3235410"/>
            <a:ext cx="1355884" cy="276999"/>
          </a:xfrm>
          <a:prstGeom prst="rect">
            <a:avLst/>
          </a:prstGeom>
          <a:noFill/>
        </p:spPr>
        <p:txBody>
          <a:bodyPr wrap="none" rtlCol="0">
            <a:spAutoFit/>
          </a:bodyPr>
          <a:lstStyle/>
          <a:p>
            <a:pPr algn="ctr"/>
            <a:r>
              <a:rPr lang="en-US" sz="1200" b="1" dirty="0"/>
              <a:t>March 1 – April 16</a:t>
            </a:r>
          </a:p>
        </p:txBody>
      </p:sp>
      <p:sp>
        <p:nvSpPr>
          <p:cNvPr id="41" name="TextBox 40"/>
          <p:cNvSpPr txBox="1"/>
          <p:nvPr/>
        </p:nvSpPr>
        <p:spPr>
          <a:xfrm>
            <a:off x="7368216" y="3235410"/>
            <a:ext cx="1304011" cy="276999"/>
          </a:xfrm>
          <a:prstGeom prst="rect">
            <a:avLst/>
          </a:prstGeom>
          <a:noFill/>
        </p:spPr>
        <p:txBody>
          <a:bodyPr wrap="none" rtlCol="0">
            <a:spAutoFit/>
          </a:bodyPr>
          <a:lstStyle/>
          <a:p>
            <a:pPr algn="ctr"/>
            <a:r>
              <a:rPr lang="en-US" sz="1200" b="1" dirty="0"/>
              <a:t>April 19 – May 28</a:t>
            </a:r>
          </a:p>
        </p:txBody>
      </p:sp>
      <p:sp>
        <p:nvSpPr>
          <p:cNvPr id="38" name="TextBox 37">
            <a:extLst>
              <a:ext uri="{FF2B5EF4-FFF2-40B4-BE49-F238E27FC236}">
                <a16:creationId xmlns:a16="http://schemas.microsoft.com/office/drawing/2014/main" id="{7F2875AF-09AC-4587-87D6-9C191C5F9582}"/>
              </a:ext>
            </a:extLst>
          </p:cNvPr>
          <p:cNvSpPr txBox="1"/>
          <p:nvPr/>
        </p:nvSpPr>
        <p:spPr>
          <a:xfrm>
            <a:off x="0" y="1996521"/>
            <a:ext cx="7884915" cy="307777"/>
          </a:xfrm>
          <a:prstGeom prst="rect">
            <a:avLst/>
          </a:prstGeom>
          <a:noFill/>
        </p:spPr>
        <p:txBody>
          <a:bodyPr wrap="none" rtlCol="0">
            <a:spAutoFit/>
          </a:bodyPr>
          <a:lstStyle/>
          <a:p>
            <a:r>
              <a:rPr lang="en-US" sz="1400" b="1" u="sng" dirty="0"/>
              <a:t>2020-2021</a:t>
            </a:r>
            <a:r>
              <a:rPr lang="en-US" sz="1400" b="1" dirty="0"/>
              <a:t> “New </a:t>
            </a:r>
            <a:r>
              <a:rPr lang="en-US" sz="1400" b="1" dirty="0" err="1"/>
              <a:t>Esti</a:t>
            </a:r>
            <a:r>
              <a:rPr lang="en-US" sz="1400" b="1" dirty="0"/>
              <a:t>-Mysteries and Number Sense Resources Every Day for the Rest of the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98182"/>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99984F25-DCC5-418E-AB32-006FFDE72FA8}"/>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7"/>
              </a:rPr>
              <a:t>More Estimation Clipboards</a:t>
            </a:r>
            <a:r>
              <a:rPr lang="en-US" sz="1400" b="1" dirty="0"/>
              <a:t>.”</a:t>
            </a:r>
          </a:p>
        </p:txBody>
      </p:sp>
      <p:pic>
        <p:nvPicPr>
          <p:cNvPr id="8" name="Picture 7">
            <a:hlinkClick r:id="rId28"/>
            <a:extLst>
              <a:ext uri="{FF2B5EF4-FFF2-40B4-BE49-F238E27FC236}">
                <a16:creationId xmlns:a16="http://schemas.microsoft.com/office/drawing/2014/main" id="{7D099C77-1566-4042-A8D8-788E24872B43}"/>
              </a:ext>
            </a:extLst>
          </p:cNvPr>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52" name="TextBox 51">
            <a:extLst>
              <a:ext uri="{FF2B5EF4-FFF2-40B4-BE49-F238E27FC236}">
                <a16:creationId xmlns:a16="http://schemas.microsoft.com/office/drawing/2014/main" id="{6C7E5E2D-79A1-46C6-9194-A313E43024E8}"/>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8"/>
              </a:rPr>
              <a:t>150 New </a:t>
            </a:r>
            <a:r>
              <a:rPr lang="en-US" sz="1400" b="1" dirty="0" err="1">
                <a:hlinkClick r:id="rId28"/>
              </a:rPr>
              <a:t>Esti</a:t>
            </a:r>
            <a:r>
              <a:rPr lang="en-US" sz="1400" b="1" dirty="0">
                <a:hlinkClick r:id="rId28"/>
              </a:rPr>
              <a:t>-Mysteries</a:t>
            </a:r>
            <a:r>
              <a:rPr lang="en-US" sz="1400" b="1" dirty="0"/>
              <a:t>.”</a:t>
            </a:r>
          </a:p>
        </p:txBody>
      </p:sp>
      <p:pic>
        <p:nvPicPr>
          <p:cNvPr id="7" name="Picture 6">
            <a:hlinkClick r:id="rId27"/>
            <a:extLst>
              <a:ext uri="{FF2B5EF4-FFF2-40B4-BE49-F238E27FC236}">
                <a16:creationId xmlns:a16="http://schemas.microsoft.com/office/drawing/2014/main" id="{C2C2E47C-101A-4B9A-9252-F78B18F0103C}"/>
              </a:ext>
            </a:extLst>
          </p:cNvPr>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spTree>
    <p:extLst>
      <p:ext uri="{BB962C8B-B14F-4D97-AF65-F5344CB8AC3E}">
        <p14:creationId xmlns:p14="http://schemas.microsoft.com/office/powerpoint/2010/main" val="2597595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“Duck Duo”</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82118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7B2BDC5-5712-4769-B175-F0283D04BDE3}"/>
              </a:ext>
            </a:extLst>
          </p:cNvPr>
          <p:cNvPicPr>
            <a:picLocks noChangeAspect="1"/>
          </p:cNvPicPr>
          <p:nvPr/>
        </p:nvPicPr>
        <p:blipFill rotWithShape="1">
          <a:blip r:embed="rId2">
            <a:extLst>
              <a:ext uri="{28A0092B-C50C-407E-A947-70E740481C1C}">
                <a14:useLocalDpi xmlns:a14="http://schemas.microsoft.com/office/drawing/2010/main" val="0"/>
              </a:ext>
            </a:extLst>
          </a:blip>
          <a:srcRect t="10524" r="58333" b="6143"/>
          <a:stretch/>
        </p:blipFill>
        <p:spPr>
          <a:xfrm>
            <a:off x="0" y="0"/>
            <a:ext cx="45720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ducks are in the glass?</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115346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487A2762-56CB-428A-A42B-5BC6C11E5893}"/>
              </a:ext>
            </a:extLst>
          </p:cNvPr>
          <p:cNvPicPr>
            <a:picLocks noChangeAspect="1"/>
          </p:cNvPicPr>
          <p:nvPr/>
        </p:nvPicPr>
        <p:blipFill rotWithShape="1">
          <a:blip r:embed="rId2">
            <a:extLst>
              <a:ext uri="{28A0092B-C50C-407E-A947-70E740481C1C}">
                <a14:useLocalDpi xmlns:a14="http://schemas.microsoft.com/office/drawing/2010/main" val="0"/>
              </a:ext>
            </a:extLst>
          </a:blip>
          <a:srcRect t="10524" r="58333" b="6143"/>
          <a:stretch/>
        </p:blipFill>
        <p:spPr>
          <a:xfrm>
            <a:off x="0" y="0"/>
            <a:ext cx="4572000" cy="6858000"/>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#1</a:t>
            </a:r>
          </a:p>
          <a:p>
            <a:pPr algn="ctr"/>
            <a:r>
              <a:rPr lang="en-US" b="1" dirty="0">
                <a:solidFill>
                  <a:schemeClr val="tx1"/>
                </a:solidFill>
              </a:rPr>
              <a:t>There are 2 different colors of ducks.  Count by 2’s from 2 to 50.  The answer is one of those numbers.</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#2</a:t>
            </a:r>
          </a:p>
          <a:p>
            <a:pPr algn="ctr"/>
            <a:r>
              <a:rPr lang="en-US" b="1" dirty="0">
                <a:solidFill>
                  <a:schemeClr val="tx1"/>
                </a:solidFill>
              </a:rPr>
              <a:t>The answer includes the digit 2.</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#3</a:t>
            </a:r>
          </a:p>
          <a:p>
            <a:pPr algn="ctr"/>
            <a:r>
              <a:rPr lang="en-US" b="1" dirty="0">
                <a:solidFill>
                  <a:schemeClr val="tx1"/>
                </a:solidFill>
              </a:rPr>
              <a:t>The answer is more than 20. </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#4</a:t>
            </a:r>
          </a:p>
          <a:p>
            <a:pPr algn="ctr"/>
            <a:r>
              <a:rPr lang="en-US" b="1" dirty="0">
                <a:solidFill>
                  <a:schemeClr val="tx1"/>
                </a:solidFill>
              </a:rPr>
              <a:t>The answer does not include </a:t>
            </a:r>
          </a:p>
          <a:p>
            <a:pPr algn="ctr"/>
            <a:r>
              <a:rPr lang="en-US" b="1" dirty="0">
                <a:solidFill>
                  <a:schemeClr val="tx1"/>
                </a:solidFill>
              </a:rPr>
              <a:t>the digit 3.</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#5</a:t>
            </a:r>
          </a:p>
          <a:p>
            <a:pPr algn="ctr"/>
            <a:r>
              <a:rPr lang="en-US" b="1" dirty="0">
                <a:solidFill>
                  <a:schemeClr val="tx1"/>
                </a:solidFill>
              </a:rPr>
              <a:t>Eliminate 3 numbers with this clue.</a:t>
            </a:r>
          </a:p>
          <a:p>
            <a:pPr algn="ctr"/>
            <a:endParaRPr lang="en-US" b="1" dirty="0">
              <a:solidFill>
                <a:schemeClr val="tx1"/>
              </a:solidFill>
            </a:endParaRPr>
          </a:p>
          <a:p>
            <a:pPr algn="ctr"/>
            <a:r>
              <a:rPr lang="en-US" b="1" dirty="0">
                <a:solidFill>
                  <a:schemeClr val="tx1"/>
                </a:solidFill>
              </a:rPr>
              <a:t>16, 18, 20, ____ , ____ , ____</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166947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fade">
                                      <p:cBhvr>
                                        <p:cTn id="29" dur="500"/>
                                        <p:tgtEl>
                                          <p:spTgt spid="29"/>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500"/>
                                        <p:tgtEl>
                                          <p:spTgt spid="3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fade">
                                      <p:cBhvr>
                                        <p:cTn id="39" dur="500"/>
                                        <p:tgtEl>
                                          <p:spTgt spid="31"/>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2"/>
                                        </p:tgtEl>
                                        <p:attrNameLst>
                                          <p:attrName>style.visibility</p:attrName>
                                        </p:attrNameLst>
                                      </p:cBhvr>
                                      <p:to>
                                        <p:strVal val="visible"/>
                                      </p:to>
                                    </p:set>
                                    <p:animEffect transition="in" filter="fade">
                                      <p:cBhvr>
                                        <p:cTn id="4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4D6481B-205A-4A2F-A3F8-BE29427975DB}"/>
              </a:ext>
            </a:extLst>
          </p:cNvPr>
          <p:cNvPicPr>
            <a:picLocks noChangeAspect="1"/>
          </p:cNvPicPr>
          <p:nvPr/>
        </p:nvPicPr>
        <p:blipFill rotWithShape="1">
          <a:blip r:embed="rId2">
            <a:extLst>
              <a:ext uri="{28A0092B-C50C-407E-A947-70E740481C1C}">
                <a14:useLocalDpi xmlns:a14="http://schemas.microsoft.com/office/drawing/2010/main" val="0"/>
              </a:ext>
            </a:extLst>
          </a:blip>
          <a:srcRect t="10524" r="58333" b="6143"/>
          <a:stretch/>
        </p:blipFill>
        <p:spPr>
          <a:xfrm>
            <a:off x="0" y="0"/>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239017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28 Ducks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pic>
        <p:nvPicPr>
          <p:cNvPr id="12" name="Picture 11">
            <a:extLst>
              <a:ext uri="{FF2B5EF4-FFF2-40B4-BE49-F238E27FC236}">
                <a16:creationId xmlns:a16="http://schemas.microsoft.com/office/drawing/2014/main" id="{D3665069-6E73-4C08-B8B1-18BEB3BA5AC5}"/>
              </a:ext>
            </a:extLst>
          </p:cNvPr>
          <p:cNvPicPr>
            <a:picLocks noChangeAspect="1"/>
          </p:cNvPicPr>
          <p:nvPr/>
        </p:nvPicPr>
        <p:blipFill rotWithShape="1">
          <a:blip r:embed="rId2">
            <a:extLst>
              <a:ext uri="{28A0092B-C50C-407E-A947-70E740481C1C}">
                <a14:useLocalDpi xmlns:a14="http://schemas.microsoft.com/office/drawing/2010/main" val="0"/>
              </a:ext>
            </a:extLst>
          </a:blip>
          <a:srcRect t="10524" r="58333" b="6143"/>
          <a:stretch/>
        </p:blipFill>
        <p:spPr>
          <a:xfrm>
            <a:off x="0" y="0"/>
            <a:ext cx="4572000" cy="6858000"/>
          </a:xfrm>
          <a:prstGeom prst="rect">
            <a:avLst/>
          </a:prstGeom>
        </p:spPr>
      </p:pic>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060809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4305" y="2343040"/>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68626" y="2343877"/>
            <a:ext cx="1263106" cy="947329"/>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4"/>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6"/>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7"/>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9"/>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20"/>
          </p:cNvPr>
          <p:cNvPicPr>
            <a:picLocks noChangeAspect="1" noChangeArrowheads="1"/>
          </p:cNvPicPr>
          <p:nvPr/>
        </p:nvPicPr>
        <p:blipFill rotWithShape="1">
          <a:blip r:embed="rId21"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8"/>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8"/>
              </a:rPr>
              <a:t>51 </a:t>
            </a:r>
            <a:r>
              <a:rPr lang="en-US" sz="1100" b="1" dirty="0" err="1">
                <a:hlinkClick r:id="rId8"/>
              </a:rPr>
              <a:t>Esti</a:t>
            </a:r>
            <a:r>
              <a:rPr lang="en-US" sz="1100" b="1" dirty="0">
                <a:hlinkClick r:id="rId8"/>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r>
              <a:rPr lang="en-US" sz="1100" b="1" dirty="0"/>
              <a:t>140 short videos arranged in playlists to help your students learn about multiplication</a:t>
            </a:r>
          </a:p>
          <a:p>
            <a:r>
              <a:rPr lang="en-US" sz="1100" b="1" dirty="0"/>
              <a:t>For more information read the blog post about The Multiplication Course </a:t>
            </a:r>
            <a:r>
              <a:rPr lang="en-US" sz="1100" b="1" dirty="0">
                <a:hlinkClick r:id="rId22"/>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20"/>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pic>
        <p:nvPicPr>
          <p:cNvPr id="2052" name="Picture 4" descr="C:\Users\Steve Wyborney\Desktop\STEVES Esti-Mystery Clue Toolkit and Templates FALL 2020.jpg">
            <a:hlinkClick r:id="rId23"/>
          </p:cNvPr>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471879" y="2343877"/>
            <a:ext cx="1263105" cy="947329"/>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p:cNvSpPr txBox="1"/>
          <p:nvPr/>
        </p:nvSpPr>
        <p:spPr>
          <a:xfrm>
            <a:off x="277352" y="3235410"/>
            <a:ext cx="1762470" cy="276999"/>
          </a:xfrm>
          <a:prstGeom prst="rect">
            <a:avLst/>
          </a:prstGeom>
          <a:noFill/>
        </p:spPr>
        <p:txBody>
          <a:bodyPr wrap="none" rtlCol="0">
            <a:spAutoFit/>
          </a:bodyPr>
          <a:lstStyle/>
          <a:p>
            <a:r>
              <a:rPr lang="en-US" sz="1200" b="1" dirty="0"/>
              <a:t>November  1 – January 8</a:t>
            </a:r>
          </a:p>
        </p:txBody>
      </p:sp>
      <p:sp>
        <p:nvSpPr>
          <p:cNvPr id="32" name="TextBox 31"/>
          <p:cNvSpPr txBox="1"/>
          <p:nvPr/>
        </p:nvSpPr>
        <p:spPr>
          <a:xfrm>
            <a:off x="2535940" y="3235410"/>
            <a:ext cx="1817292" cy="276999"/>
          </a:xfrm>
          <a:prstGeom prst="rect">
            <a:avLst/>
          </a:prstGeom>
          <a:noFill/>
        </p:spPr>
        <p:txBody>
          <a:bodyPr wrap="none" rtlCol="0">
            <a:spAutoFit/>
          </a:bodyPr>
          <a:lstStyle/>
          <a:p>
            <a:r>
              <a:rPr lang="en-US" sz="1200" b="1" dirty="0"/>
              <a:t>January 11 – February 26 </a:t>
            </a:r>
          </a:p>
        </p:txBody>
      </p:sp>
      <p:pic>
        <p:nvPicPr>
          <p:cNvPr id="3" name="Picture 2" descr="C:\Users\Steve Wyborney\Desktop\Blog Post Pics and email too\Part 3 Feature Pic.jpg">
            <a:hlinkClick r:id="rId25"/>
          </p:cNvPr>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5118637" y="2343039"/>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50" name="TextBox 49"/>
          <p:cNvSpPr txBox="1"/>
          <p:nvPr/>
        </p:nvSpPr>
        <p:spPr>
          <a:xfrm>
            <a:off x="5056278" y="3235410"/>
            <a:ext cx="1355884" cy="276999"/>
          </a:xfrm>
          <a:prstGeom prst="rect">
            <a:avLst/>
          </a:prstGeom>
          <a:noFill/>
        </p:spPr>
        <p:txBody>
          <a:bodyPr wrap="none" rtlCol="0">
            <a:spAutoFit/>
          </a:bodyPr>
          <a:lstStyle/>
          <a:p>
            <a:pPr algn="ctr"/>
            <a:r>
              <a:rPr lang="en-US" sz="1200" b="1" dirty="0"/>
              <a:t>March 1 – April 16</a:t>
            </a:r>
          </a:p>
        </p:txBody>
      </p:sp>
      <p:sp>
        <p:nvSpPr>
          <p:cNvPr id="41" name="TextBox 40"/>
          <p:cNvSpPr txBox="1"/>
          <p:nvPr/>
        </p:nvSpPr>
        <p:spPr>
          <a:xfrm>
            <a:off x="7368216" y="3235410"/>
            <a:ext cx="1304011" cy="276999"/>
          </a:xfrm>
          <a:prstGeom prst="rect">
            <a:avLst/>
          </a:prstGeom>
          <a:noFill/>
        </p:spPr>
        <p:txBody>
          <a:bodyPr wrap="none" rtlCol="0">
            <a:spAutoFit/>
          </a:bodyPr>
          <a:lstStyle/>
          <a:p>
            <a:pPr algn="ctr"/>
            <a:r>
              <a:rPr lang="en-US" sz="1200" b="1" dirty="0"/>
              <a:t>April 19 – May 28</a:t>
            </a:r>
          </a:p>
        </p:txBody>
      </p:sp>
      <p:sp>
        <p:nvSpPr>
          <p:cNvPr id="38" name="TextBox 37">
            <a:extLst>
              <a:ext uri="{FF2B5EF4-FFF2-40B4-BE49-F238E27FC236}">
                <a16:creationId xmlns:a16="http://schemas.microsoft.com/office/drawing/2014/main" id="{7F2875AF-09AC-4587-87D6-9C191C5F9582}"/>
              </a:ext>
            </a:extLst>
          </p:cNvPr>
          <p:cNvSpPr txBox="1"/>
          <p:nvPr/>
        </p:nvSpPr>
        <p:spPr>
          <a:xfrm>
            <a:off x="0" y="1996521"/>
            <a:ext cx="7884915" cy="307777"/>
          </a:xfrm>
          <a:prstGeom prst="rect">
            <a:avLst/>
          </a:prstGeom>
          <a:noFill/>
        </p:spPr>
        <p:txBody>
          <a:bodyPr wrap="none" rtlCol="0">
            <a:spAutoFit/>
          </a:bodyPr>
          <a:lstStyle/>
          <a:p>
            <a:r>
              <a:rPr lang="en-US" sz="1400" b="1" u="sng" dirty="0"/>
              <a:t>2020-2021</a:t>
            </a:r>
            <a:r>
              <a:rPr lang="en-US" sz="1400" b="1" dirty="0"/>
              <a:t> “New </a:t>
            </a:r>
            <a:r>
              <a:rPr lang="en-US" sz="1400" b="1" dirty="0" err="1"/>
              <a:t>Esti</a:t>
            </a:r>
            <a:r>
              <a:rPr lang="en-US" sz="1400" b="1" dirty="0"/>
              <a:t>-Mysteries and Number Sense Resources Every Day for the Rest of the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98182"/>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99984F25-DCC5-418E-AB32-006FFDE72FA8}"/>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7"/>
              </a:rPr>
              <a:t>More Estimation Clipboards</a:t>
            </a:r>
            <a:r>
              <a:rPr lang="en-US" sz="1400" b="1" dirty="0"/>
              <a:t>.”</a:t>
            </a:r>
          </a:p>
        </p:txBody>
      </p:sp>
      <p:pic>
        <p:nvPicPr>
          <p:cNvPr id="8" name="Picture 7">
            <a:hlinkClick r:id="rId28"/>
            <a:extLst>
              <a:ext uri="{FF2B5EF4-FFF2-40B4-BE49-F238E27FC236}">
                <a16:creationId xmlns:a16="http://schemas.microsoft.com/office/drawing/2014/main" id="{7D099C77-1566-4042-A8D8-788E24872B43}"/>
              </a:ext>
            </a:extLst>
          </p:cNvPr>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52" name="TextBox 51">
            <a:extLst>
              <a:ext uri="{FF2B5EF4-FFF2-40B4-BE49-F238E27FC236}">
                <a16:creationId xmlns:a16="http://schemas.microsoft.com/office/drawing/2014/main" id="{6C7E5E2D-79A1-46C6-9194-A313E43024E8}"/>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8"/>
              </a:rPr>
              <a:t>150 New </a:t>
            </a:r>
            <a:r>
              <a:rPr lang="en-US" sz="1400" b="1" dirty="0" err="1">
                <a:hlinkClick r:id="rId28"/>
              </a:rPr>
              <a:t>Esti</a:t>
            </a:r>
            <a:r>
              <a:rPr lang="en-US" sz="1400" b="1" dirty="0">
                <a:hlinkClick r:id="rId28"/>
              </a:rPr>
              <a:t>-Mysteries</a:t>
            </a:r>
            <a:r>
              <a:rPr lang="en-US" sz="1400" b="1" dirty="0"/>
              <a:t>.”</a:t>
            </a:r>
          </a:p>
        </p:txBody>
      </p:sp>
      <p:pic>
        <p:nvPicPr>
          <p:cNvPr id="7" name="Picture 6">
            <a:hlinkClick r:id="rId27"/>
            <a:extLst>
              <a:ext uri="{FF2B5EF4-FFF2-40B4-BE49-F238E27FC236}">
                <a16:creationId xmlns:a16="http://schemas.microsoft.com/office/drawing/2014/main" id="{C2C2E47C-101A-4B9A-9252-F78B18F0103C}"/>
              </a:ext>
            </a:extLst>
          </p:cNvPr>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spTree>
    <p:extLst>
      <p:ext uri="{BB962C8B-B14F-4D97-AF65-F5344CB8AC3E}">
        <p14:creationId xmlns:p14="http://schemas.microsoft.com/office/powerpoint/2010/main" val="3775691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“Duck Duo”</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018181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7B2BDC5-5712-4769-B175-F0283D04BDE3}"/>
              </a:ext>
            </a:extLst>
          </p:cNvPr>
          <p:cNvPicPr>
            <a:picLocks noChangeAspect="1"/>
          </p:cNvPicPr>
          <p:nvPr/>
        </p:nvPicPr>
        <p:blipFill rotWithShape="1">
          <a:blip r:embed="rId2">
            <a:extLst>
              <a:ext uri="{28A0092B-C50C-407E-A947-70E740481C1C}">
                <a14:useLocalDpi xmlns:a14="http://schemas.microsoft.com/office/drawing/2010/main" val="0"/>
              </a:ext>
            </a:extLst>
          </a:blip>
          <a:srcRect t="10524" r="58333" b="6143"/>
          <a:stretch/>
        </p:blipFill>
        <p:spPr>
          <a:xfrm>
            <a:off x="0" y="0"/>
            <a:ext cx="45720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ducks are in the glass?</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37654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3824</TotalTime>
  <Words>2376</Words>
  <Application>Microsoft Office PowerPoint</Application>
  <PresentationFormat>On-screen Show (4:3)</PresentationFormat>
  <Paragraphs>602</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Wyborney</dc:creator>
  <cp:lastModifiedBy>Steve</cp:lastModifiedBy>
  <cp:revision>105</cp:revision>
  <dcterms:created xsi:type="dcterms:W3CDTF">2020-11-09T02:38:45Z</dcterms:created>
  <dcterms:modified xsi:type="dcterms:W3CDTF">2021-11-12T15:33:00Z</dcterms:modified>
</cp:coreProperties>
</file>