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498" r:id="rId9"/>
    <p:sldId id="499" r:id="rId10"/>
    <p:sldId id="500" r:id="rId11"/>
    <p:sldId id="501" r:id="rId12"/>
    <p:sldId id="502" r:id="rId13"/>
    <p:sldId id="503" r:id="rId14"/>
    <p:sldId id="504" r:id="rId15"/>
    <p:sldId id="505" r:id="rId16"/>
    <p:sldId id="506" r:id="rId17"/>
    <p:sldId id="507" r:id="rId18"/>
    <p:sldId id="508" r:id="rId19"/>
    <p:sldId id="50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B050"/>
    <a:srgbClr val="0D0D0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108" d="100"/>
          <a:sy n="108" d="100"/>
        </p:scale>
        <p:origin x="1146" y="1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1708A41-5B35-4118-97D1-9BA47B67CADB}"/>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2’s from 2 to 50 and </a:t>
            </a:r>
          </a:p>
          <a:p>
            <a:pPr algn="ctr"/>
            <a:r>
              <a:rPr lang="en-US" sz="2000" b="1" dirty="0">
                <a:solidFill>
                  <a:schemeClr val="tx1"/>
                </a:solidFill>
              </a:rPr>
              <a:t>cross off all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between 15 and 50, but it does not include the digit 7.</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Count by 5’s from 5 to 50 and </a:t>
            </a:r>
          </a:p>
          <a:p>
            <a:pPr algn="ctr"/>
            <a:r>
              <a:rPr lang="en-US" sz="2000" b="1" dirty="0">
                <a:solidFill>
                  <a:schemeClr val="tx1"/>
                </a:solidFill>
              </a:rPr>
              <a:t>cross off all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2 or the digit 4.</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31 </a:t>
            </a:r>
          </a:p>
          <a:p>
            <a:pPr algn="ctr"/>
            <a:r>
              <a:rPr lang="en-US" sz="2000" b="1" dirty="0">
                <a:solidFill>
                  <a:schemeClr val="tx1"/>
                </a:solidFill>
              </a:rPr>
              <a:t>or the sum of 31 and 8.</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41D191A1-33C8-40E1-B973-BB63F944BB7F}"/>
              </a:ext>
            </a:extLst>
          </p:cNvPr>
          <p:cNvGraphicFramePr>
            <a:graphicFrameLocks noGrp="1"/>
          </p:cNvGraphicFramePr>
          <p:nvPr>
            <p:extLst>
              <p:ext uri="{D42A27DB-BD31-4B8C-83A1-F6EECF244321}">
                <p14:modId xmlns:p14="http://schemas.microsoft.com/office/powerpoint/2010/main" val="3940947728"/>
              </p:ext>
            </p:extLst>
          </p:nvPr>
        </p:nvGraphicFramePr>
        <p:xfrm>
          <a:off x="102764" y="5042019"/>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8925423"/>
                  </a:ext>
                </a:extLst>
              </a:tr>
            </a:tbl>
          </a:graphicData>
        </a:graphic>
      </p:graphicFrame>
    </p:spTree>
    <p:extLst>
      <p:ext uri="{BB962C8B-B14F-4D97-AF65-F5344CB8AC3E}">
        <p14:creationId xmlns:p14="http://schemas.microsoft.com/office/powerpoint/2010/main" val="2885774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7AD8E6-B4ED-4E09-BA45-47DDBFA32AEE}"/>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7373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33 objects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56E97B99-499F-4AE2-A36D-FE1BFA57AFD6}"/>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02759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1984211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“Fruit Cup”</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8284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D6313D4-EA1C-4EC5-90FD-DA2DFDE915CD}"/>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objects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8345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1708A41-5B35-4118-97D1-9BA47B67CADB}"/>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2’s from 2 to 50 and </a:t>
            </a:r>
          </a:p>
          <a:p>
            <a:pPr algn="ctr"/>
            <a:r>
              <a:rPr lang="en-US" sz="2000" b="1" dirty="0">
                <a:solidFill>
                  <a:schemeClr val="tx1"/>
                </a:solidFill>
              </a:rPr>
              <a:t>cross off all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between 15 and 50, but it does not include the digit 7.</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Count by 5’s from 5 to 50 and </a:t>
            </a:r>
          </a:p>
          <a:p>
            <a:pPr algn="ctr"/>
            <a:r>
              <a:rPr lang="en-US" sz="2000" b="1" dirty="0">
                <a:solidFill>
                  <a:schemeClr val="tx1"/>
                </a:solidFill>
              </a:rPr>
              <a:t>cross off all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2 or the digit 4.</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31 </a:t>
            </a:r>
          </a:p>
          <a:p>
            <a:pPr algn="ctr"/>
            <a:r>
              <a:rPr lang="en-US" sz="2000" b="1" dirty="0">
                <a:solidFill>
                  <a:schemeClr val="tx1"/>
                </a:solidFill>
              </a:rPr>
              <a:t>or the sum of 31 and 8.</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F713066F-F46F-48D9-8496-B77AA5A220CB}"/>
              </a:ext>
            </a:extLst>
          </p:cNvPr>
          <p:cNvGraphicFramePr>
            <a:graphicFrameLocks noGrp="1"/>
          </p:cNvGraphicFramePr>
          <p:nvPr>
            <p:extLst>
              <p:ext uri="{D42A27DB-BD31-4B8C-83A1-F6EECF244321}">
                <p14:modId xmlns:p14="http://schemas.microsoft.com/office/powerpoint/2010/main" val="905563700"/>
              </p:ext>
            </p:extLst>
          </p:nvPr>
        </p:nvGraphicFramePr>
        <p:xfrm>
          <a:off x="76200" y="5029200"/>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8925423"/>
                  </a:ext>
                </a:extLst>
              </a:tr>
            </a:tbl>
          </a:graphicData>
        </a:graphic>
      </p:graphicFrame>
      <p:graphicFrame>
        <p:nvGraphicFramePr>
          <p:cNvPr id="20" name="Table 19">
            <a:extLst>
              <a:ext uri="{FF2B5EF4-FFF2-40B4-BE49-F238E27FC236}">
                <a16:creationId xmlns:a16="http://schemas.microsoft.com/office/drawing/2014/main" id="{29E7759D-69EE-43AA-B2BE-E883E70582D7}"/>
              </a:ext>
            </a:extLst>
          </p:cNvPr>
          <p:cNvGraphicFramePr>
            <a:graphicFrameLocks noGrp="1"/>
          </p:cNvGraphicFramePr>
          <p:nvPr>
            <p:extLst>
              <p:ext uri="{D42A27DB-BD31-4B8C-83A1-F6EECF244321}">
                <p14:modId xmlns:p14="http://schemas.microsoft.com/office/powerpoint/2010/main" val="708766893"/>
              </p:ext>
            </p:extLst>
          </p:nvPr>
        </p:nvGraphicFramePr>
        <p:xfrm>
          <a:off x="76200" y="5029200"/>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58925423"/>
                  </a:ext>
                </a:extLst>
              </a:tr>
            </a:tbl>
          </a:graphicData>
        </a:graphic>
      </p:graphicFrame>
      <p:graphicFrame>
        <p:nvGraphicFramePr>
          <p:cNvPr id="21" name="Table 20">
            <a:extLst>
              <a:ext uri="{FF2B5EF4-FFF2-40B4-BE49-F238E27FC236}">
                <a16:creationId xmlns:a16="http://schemas.microsoft.com/office/drawing/2014/main" id="{91E87454-0736-473C-BD47-FAC1A0276B03}"/>
              </a:ext>
            </a:extLst>
          </p:cNvPr>
          <p:cNvGraphicFramePr>
            <a:graphicFrameLocks noGrp="1"/>
          </p:cNvGraphicFramePr>
          <p:nvPr>
            <p:extLst>
              <p:ext uri="{D42A27DB-BD31-4B8C-83A1-F6EECF244321}">
                <p14:modId xmlns:p14="http://schemas.microsoft.com/office/powerpoint/2010/main" val="1518453787"/>
              </p:ext>
            </p:extLst>
          </p:nvPr>
        </p:nvGraphicFramePr>
        <p:xfrm>
          <a:off x="76200" y="5029200"/>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58925423"/>
                  </a:ext>
                </a:extLst>
              </a:tr>
            </a:tbl>
          </a:graphicData>
        </a:graphic>
      </p:graphicFrame>
      <p:graphicFrame>
        <p:nvGraphicFramePr>
          <p:cNvPr id="33" name="Table 32">
            <a:extLst>
              <a:ext uri="{FF2B5EF4-FFF2-40B4-BE49-F238E27FC236}">
                <a16:creationId xmlns:a16="http://schemas.microsoft.com/office/drawing/2014/main" id="{33B9B988-59BB-4F31-ADDA-5FEF841D3555}"/>
              </a:ext>
            </a:extLst>
          </p:cNvPr>
          <p:cNvGraphicFramePr>
            <a:graphicFrameLocks noGrp="1"/>
          </p:cNvGraphicFramePr>
          <p:nvPr>
            <p:extLst>
              <p:ext uri="{D42A27DB-BD31-4B8C-83A1-F6EECF244321}">
                <p14:modId xmlns:p14="http://schemas.microsoft.com/office/powerpoint/2010/main" val="2860312930"/>
              </p:ext>
            </p:extLst>
          </p:nvPr>
        </p:nvGraphicFramePr>
        <p:xfrm>
          <a:off x="76200" y="5029200"/>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58925423"/>
                  </a:ext>
                </a:extLst>
              </a:tr>
            </a:tbl>
          </a:graphicData>
        </a:graphic>
      </p:graphicFrame>
      <p:graphicFrame>
        <p:nvGraphicFramePr>
          <p:cNvPr id="34" name="Table 33">
            <a:extLst>
              <a:ext uri="{FF2B5EF4-FFF2-40B4-BE49-F238E27FC236}">
                <a16:creationId xmlns:a16="http://schemas.microsoft.com/office/drawing/2014/main" id="{1A6E6882-CF5E-4A54-AE0A-7511B56337C8}"/>
              </a:ext>
            </a:extLst>
          </p:cNvPr>
          <p:cNvGraphicFramePr>
            <a:graphicFrameLocks noGrp="1"/>
          </p:cNvGraphicFramePr>
          <p:nvPr>
            <p:extLst>
              <p:ext uri="{D42A27DB-BD31-4B8C-83A1-F6EECF244321}">
                <p14:modId xmlns:p14="http://schemas.microsoft.com/office/powerpoint/2010/main" val="3160517141"/>
              </p:ext>
            </p:extLst>
          </p:nvPr>
        </p:nvGraphicFramePr>
        <p:xfrm>
          <a:off x="76200" y="5029200"/>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58925423"/>
                  </a:ext>
                </a:extLst>
              </a:tr>
            </a:tbl>
          </a:graphicData>
        </a:graphic>
      </p:graphicFrame>
      <p:graphicFrame>
        <p:nvGraphicFramePr>
          <p:cNvPr id="35" name="Table 34">
            <a:extLst>
              <a:ext uri="{FF2B5EF4-FFF2-40B4-BE49-F238E27FC236}">
                <a16:creationId xmlns:a16="http://schemas.microsoft.com/office/drawing/2014/main" id="{7766E178-20E4-4B6F-9DDA-6A93BBDA3503}"/>
              </a:ext>
            </a:extLst>
          </p:cNvPr>
          <p:cNvGraphicFramePr>
            <a:graphicFrameLocks noGrp="1"/>
          </p:cNvGraphicFramePr>
          <p:nvPr>
            <p:extLst>
              <p:ext uri="{D42A27DB-BD31-4B8C-83A1-F6EECF244321}">
                <p14:modId xmlns:p14="http://schemas.microsoft.com/office/powerpoint/2010/main" val="1450771876"/>
              </p:ext>
            </p:extLst>
          </p:nvPr>
        </p:nvGraphicFramePr>
        <p:xfrm>
          <a:off x="76200" y="5029200"/>
          <a:ext cx="4419600" cy="143498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1523151183"/>
                    </a:ext>
                  </a:extLst>
                </a:gridCol>
                <a:gridCol w="441960">
                  <a:extLst>
                    <a:ext uri="{9D8B030D-6E8A-4147-A177-3AD203B41FA5}">
                      <a16:colId xmlns:a16="http://schemas.microsoft.com/office/drawing/2014/main" val="2922484234"/>
                    </a:ext>
                  </a:extLst>
                </a:gridCol>
                <a:gridCol w="441960">
                  <a:extLst>
                    <a:ext uri="{9D8B030D-6E8A-4147-A177-3AD203B41FA5}">
                      <a16:colId xmlns:a16="http://schemas.microsoft.com/office/drawing/2014/main" val="2149181401"/>
                    </a:ext>
                  </a:extLst>
                </a:gridCol>
                <a:gridCol w="441960">
                  <a:extLst>
                    <a:ext uri="{9D8B030D-6E8A-4147-A177-3AD203B41FA5}">
                      <a16:colId xmlns:a16="http://schemas.microsoft.com/office/drawing/2014/main" val="3418720249"/>
                    </a:ext>
                  </a:extLst>
                </a:gridCol>
                <a:gridCol w="441960">
                  <a:extLst>
                    <a:ext uri="{9D8B030D-6E8A-4147-A177-3AD203B41FA5}">
                      <a16:colId xmlns:a16="http://schemas.microsoft.com/office/drawing/2014/main" val="3037825609"/>
                    </a:ext>
                  </a:extLst>
                </a:gridCol>
                <a:gridCol w="441960">
                  <a:extLst>
                    <a:ext uri="{9D8B030D-6E8A-4147-A177-3AD203B41FA5}">
                      <a16:colId xmlns:a16="http://schemas.microsoft.com/office/drawing/2014/main" val="3282138875"/>
                    </a:ext>
                  </a:extLst>
                </a:gridCol>
                <a:gridCol w="441960">
                  <a:extLst>
                    <a:ext uri="{9D8B030D-6E8A-4147-A177-3AD203B41FA5}">
                      <a16:colId xmlns:a16="http://schemas.microsoft.com/office/drawing/2014/main" val="2078215205"/>
                    </a:ext>
                  </a:extLst>
                </a:gridCol>
                <a:gridCol w="441960">
                  <a:extLst>
                    <a:ext uri="{9D8B030D-6E8A-4147-A177-3AD203B41FA5}">
                      <a16:colId xmlns:a16="http://schemas.microsoft.com/office/drawing/2014/main" val="1411962605"/>
                    </a:ext>
                  </a:extLst>
                </a:gridCol>
                <a:gridCol w="441960">
                  <a:extLst>
                    <a:ext uri="{9D8B030D-6E8A-4147-A177-3AD203B41FA5}">
                      <a16:colId xmlns:a16="http://schemas.microsoft.com/office/drawing/2014/main" val="558239174"/>
                    </a:ext>
                  </a:extLst>
                </a:gridCol>
                <a:gridCol w="441960">
                  <a:extLst>
                    <a:ext uri="{9D8B030D-6E8A-4147-A177-3AD203B41FA5}">
                      <a16:colId xmlns:a16="http://schemas.microsoft.com/office/drawing/2014/main" val="1986369660"/>
                    </a:ext>
                  </a:extLst>
                </a:gridCol>
              </a:tblGrid>
              <a:tr h="286996">
                <a:tc>
                  <a:txBody>
                    <a:bodyPr/>
                    <a:lstStyle/>
                    <a:p>
                      <a:pPr algn="ctr" rtl="0" fontAlgn="ctr"/>
                      <a:r>
                        <a:rPr lang="en-US" sz="1400" b="1" u="none" strike="noStrike" dirty="0">
                          <a:solidFill>
                            <a:schemeClr val="tx1"/>
                          </a:solidFill>
                          <a:effectLst/>
                        </a:rPr>
                        <a:t>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85543220"/>
                  </a:ext>
                </a:extLst>
              </a:tr>
              <a:tr h="286996">
                <a:tc>
                  <a:txBody>
                    <a:bodyPr/>
                    <a:lstStyle/>
                    <a:p>
                      <a:pPr algn="ctr" rtl="0" fontAlgn="ctr"/>
                      <a:r>
                        <a:rPr lang="en-US" sz="1400" b="1" u="none" strike="noStrike" dirty="0">
                          <a:solidFill>
                            <a:schemeClr val="tx1"/>
                          </a:solidFill>
                          <a:effectLst/>
                        </a:rPr>
                        <a:t>11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20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71481127"/>
                  </a:ext>
                </a:extLst>
              </a:tr>
              <a:tr h="286996">
                <a:tc>
                  <a:txBody>
                    <a:bodyPr/>
                    <a:lstStyle/>
                    <a:p>
                      <a:pPr algn="ctr" rtl="0" fontAlgn="ctr"/>
                      <a:r>
                        <a:rPr lang="en-US" sz="1400" b="1" u="none" strike="noStrike" dirty="0">
                          <a:solidFill>
                            <a:schemeClr val="tx1"/>
                          </a:solidFill>
                          <a:effectLst/>
                        </a:rPr>
                        <a:t>21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29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79727761"/>
                  </a:ext>
                </a:extLst>
              </a:tr>
              <a:tr h="286996">
                <a:tc>
                  <a:txBody>
                    <a:bodyPr/>
                    <a:lstStyle/>
                    <a:p>
                      <a:pPr algn="ctr" rtl="0" fontAlgn="ctr"/>
                      <a:r>
                        <a:rPr lang="en-US" sz="1400" b="1" u="none" strike="noStrike" dirty="0">
                          <a:solidFill>
                            <a:schemeClr val="tx1"/>
                          </a:solidFill>
                          <a:effectLst/>
                        </a:rPr>
                        <a:t>31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34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39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2310347"/>
                  </a:ext>
                </a:extLst>
              </a:tr>
              <a:tr h="286996">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258925423"/>
                  </a:ext>
                </a:extLst>
              </a:tr>
            </a:tbl>
          </a:graphicData>
        </a:graphic>
      </p:graphicFrame>
    </p:spTree>
    <p:extLst>
      <p:ext uri="{BB962C8B-B14F-4D97-AF65-F5344CB8AC3E}">
        <p14:creationId xmlns:p14="http://schemas.microsoft.com/office/powerpoint/2010/main" val="25576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fade">
                                      <p:cBhvr>
                                        <p:cTn id="64" dur="500"/>
                                        <p:tgtEl>
                                          <p:spTgt spid="3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5"/>
                                        </p:tgtEl>
                                        <p:attrNameLst>
                                          <p:attrName>style.visibility</p:attrName>
                                        </p:attrNameLst>
                                      </p:cBhvr>
                                      <p:to>
                                        <p:strVal val="visible"/>
                                      </p:to>
                                    </p:set>
                                    <p:animEffect transition="in" filter="fade">
                                      <p:cBhvr>
                                        <p:cTn id="7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7AD8E6-B4ED-4E09-BA45-47DDBFA32AEE}"/>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533444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33 objects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56E97B99-499F-4AE2-A36D-FE1BFA57AFD6}"/>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8275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896996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“Fruit Cup”</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D6313D4-EA1C-4EC5-90FD-DA2DFDE915CD}"/>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objects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1708A41-5B35-4118-97D1-9BA47B67CADB}"/>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2’s from 2 to 50 and </a:t>
            </a:r>
          </a:p>
          <a:p>
            <a:pPr algn="ctr"/>
            <a:r>
              <a:rPr lang="en-US" sz="2000" b="1" dirty="0">
                <a:solidFill>
                  <a:schemeClr val="tx1"/>
                </a:solidFill>
              </a:rPr>
              <a:t>cross off all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is between 15 and 50, but it does not include the digit 7.</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Count by 5’s from 5 to 50 and </a:t>
            </a:r>
          </a:p>
          <a:p>
            <a:pPr algn="ctr"/>
            <a:r>
              <a:rPr lang="en-US" sz="2000" b="1" dirty="0">
                <a:solidFill>
                  <a:schemeClr val="tx1"/>
                </a:solidFill>
              </a:rPr>
              <a:t>cross off all those numbers.</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2 or the digit 4.</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31 </a:t>
            </a:r>
          </a:p>
          <a:p>
            <a:pPr algn="ctr"/>
            <a:r>
              <a:rPr lang="en-US" sz="2000" b="1" dirty="0">
                <a:solidFill>
                  <a:schemeClr val="tx1"/>
                </a:solidFill>
              </a:rPr>
              <a:t>or the sum of 31 and 8.</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7AD8E6-B4ED-4E09-BA45-47DDBFA32AEE}"/>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33 objects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56E97B99-499F-4AE2-A36D-FE1BFA57AFD6}"/>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“Fruit Cup”</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63665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D6313D4-EA1C-4EC5-90FD-DA2DFDE915CD}"/>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67"/>
          <a:stretch/>
        </p:blipFill>
        <p:spPr>
          <a:xfrm>
            <a:off x="0" y="0"/>
            <a:ext cx="45720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objects are in the cup?</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43769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3628</TotalTime>
  <Words>2394</Words>
  <Application>Microsoft Office PowerPoint</Application>
  <PresentationFormat>On-screen Show (4:3)</PresentationFormat>
  <Paragraphs>605</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87</cp:revision>
  <dcterms:created xsi:type="dcterms:W3CDTF">2020-11-09T02:38:45Z</dcterms:created>
  <dcterms:modified xsi:type="dcterms:W3CDTF">2021-11-10T00:13:55Z</dcterms:modified>
</cp:coreProperties>
</file>