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7" r:id="rId2"/>
    <p:sldId id="455" r:id="rId3"/>
    <p:sldId id="451" r:id="rId4"/>
    <p:sldId id="449" r:id="rId5"/>
    <p:sldId id="2286"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p:cViewPr>
        <p:scale>
          <a:sx n="106" d="100"/>
          <a:sy n="106" d="100"/>
        </p:scale>
        <p:origin x="1746" y="31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58C5-2579-49C4-A0D3-CDBC23EB6B39}" type="datetimeFigureOut">
              <a:rPr lang="en-US" smtClean="0"/>
              <a:t>3/15/2026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EF839-633C-463B-8057-FB5ADCE9420C}" type="slidenum">
              <a:rPr lang="en-US" smtClean="0"/>
              <a:t>‹#›</a:t>
            </a:fld>
            <a:endParaRPr lang="en-US"/>
          </a:p>
        </p:txBody>
      </p:sp>
    </p:spTree>
    <p:extLst>
      <p:ext uri="{BB962C8B-B14F-4D97-AF65-F5344CB8AC3E}">
        <p14:creationId xmlns:p14="http://schemas.microsoft.com/office/powerpoint/2010/main" val="112093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C588B-DDA4-A21F-D4DA-094CC1429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655C9-C7A6-E83A-C0FD-76663A902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4AE71-8E77-B8E3-DF98-D8518A0B8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F5D7D-475F-E98C-624B-7B6AD3345B63}"/>
              </a:ext>
            </a:extLst>
          </p:cNvPr>
          <p:cNvSpPr>
            <a:spLocks noGrp="1"/>
          </p:cNvSpPr>
          <p:nvPr>
            <p:ph type="sldNum" sz="quarter" idx="5"/>
          </p:nvPr>
        </p:nvSpPr>
        <p:spPr/>
        <p:txBody>
          <a:bodyPr/>
          <a:lstStyle/>
          <a:p>
            <a:fld id="{A97C6312-8C16-44A8-8BC3-00D60876EE71}" type="slidenum">
              <a:rPr lang="en-US" smtClean="0"/>
              <a:t>5</a:t>
            </a:fld>
            <a:endParaRPr lang="en-US"/>
          </a:p>
        </p:txBody>
      </p:sp>
    </p:spTree>
    <p:extLst>
      <p:ext uri="{BB962C8B-B14F-4D97-AF65-F5344CB8AC3E}">
        <p14:creationId xmlns:p14="http://schemas.microsoft.com/office/powerpoint/2010/main" val="377761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D8578F-C5F5-4F92-B0BD-53295C19626A}"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154037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D8578F-C5F5-4F92-B0BD-53295C19626A}"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92505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D8578F-C5F5-4F92-B0BD-53295C19626A}"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271570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D8578F-C5F5-4F92-B0BD-53295C19626A}"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414420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8578F-C5F5-4F92-B0BD-53295C19626A}"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414442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D8578F-C5F5-4F92-B0BD-53295C19626A}"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4359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8578F-C5F5-4F92-B0BD-53295C19626A}" type="datetimeFigureOut">
              <a:rPr lang="en-US" smtClean="0"/>
              <a:t>3/15/2026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271742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D8578F-C5F5-4F92-B0BD-53295C19626A}" type="datetimeFigureOut">
              <a:rPr lang="en-US" smtClean="0"/>
              <a:t>3/15/2026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12570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8578F-C5F5-4F92-B0BD-53295C19626A}" type="datetimeFigureOut">
              <a:rPr lang="en-US" smtClean="0"/>
              <a:t>3/15/2026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161017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8578F-C5F5-4F92-B0BD-53295C19626A}"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394489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8578F-C5F5-4F92-B0BD-53295C19626A}"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208ED-284C-4972-8712-BD1F93A56EBD}" type="slidenum">
              <a:rPr lang="en-US" smtClean="0"/>
              <a:t>‹#›</a:t>
            </a:fld>
            <a:endParaRPr lang="en-US"/>
          </a:p>
        </p:txBody>
      </p:sp>
    </p:spTree>
    <p:extLst>
      <p:ext uri="{BB962C8B-B14F-4D97-AF65-F5344CB8AC3E}">
        <p14:creationId xmlns:p14="http://schemas.microsoft.com/office/powerpoint/2010/main" val="147080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8578F-C5F5-4F92-B0BD-53295C19626A}" type="datetimeFigureOut">
              <a:rPr lang="en-US" smtClean="0"/>
              <a:t>3/15/2026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208ED-284C-4972-8712-BD1F93A56EBD}" type="slidenum">
              <a:rPr lang="en-US" smtClean="0"/>
              <a:t>‹#›</a:t>
            </a:fld>
            <a:endParaRPr lang="en-US"/>
          </a:p>
        </p:txBody>
      </p:sp>
    </p:spTree>
    <p:extLst>
      <p:ext uri="{BB962C8B-B14F-4D97-AF65-F5344CB8AC3E}">
        <p14:creationId xmlns:p14="http://schemas.microsoft.com/office/powerpoint/2010/main" val="1942233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dj8Yd48FumU" TargetMode="External"/><Relationship Id="rId2" Type="http://schemas.openxmlformats.org/officeDocument/2006/relationships/hyperlink" Target="http://www.stevewyborney.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hyperlink" Target="https://stevewyborney.com/2022/10/the-multiplication-advantage-journey-into-multiplication/" TargetMode="External"/><Relationship Id="rId18" Type="http://schemas.openxmlformats.org/officeDocument/2006/relationships/hyperlink" Target="https://stevewyborney.com/2024/10/110-new-esti-mysteries/" TargetMode="External"/><Relationship Id="rId26" Type="http://schemas.openxmlformats.org/officeDocument/2006/relationships/image" Target="../media/image17.png"/><Relationship Id="rId39" Type="http://schemas.openxmlformats.org/officeDocument/2006/relationships/hyperlink" Target="https://stevewyborney.com/2017/03/the-fraction-splat-series/" TargetMode="External"/><Relationship Id="rId21" Type="http://schemas.openxmlformats.org/officeDocument/2006/relationships/hyperlink" Target="https://stevewyborney.com/2025/09/125-new-esti-mysteries/" TargetMode="External"/><Relationship Id="rId34" Type="http://schemas.openxmlformats.org/officeDocument/2006/relationships/image" Target="../media/image21.jpeg"/><Relationship Id="rId42" Type="http://schemas.openxmlformats.org/officeDocument/2006/relationships/hyperlink" Target="https://stevewyborney.com/subscribe/" TargetMode="External"/><Relationship Id="rId7" Type="http://schemas.openxmlformats.org/officeDocument/2006/relationships/image" Target="../media/image8.jpe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image" Target="../media/image14.jpeg"/><Relationship Id="rId29" Type="http://schemas.openxmlformats.org/officeDocument/2006/relationships/hyperlink" Target="https://stevewyborney.com/2025/01/leaping-numbers-season-2/" TargetMode="External"/><Relationship Id="rId41"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s://www.stevewyborney.com/?p=1891" TargetMode="External"/><Relationship Id="rId11" Type="http://schemas.openxmlformats.org/officeDocument/2006/relationships/hyperlink" Target="https://stevewyborney.com/2022/10/170-new-esti-mysteries/" TargetMode="External"/><Relationship Id="rId24" Type="http://schemas.openxmlformats.org/officeDocument/2006/relationships/image" Target="../media/image16.png"/><Relationship Id="rId32" Type="http://schemas.openxmlformats.org/officeDocument/2006/relationships/image" Target="../media/image20.png"/><Relationship Id="rId37" Type="http://schemas.openxmlformats.org/officeDocument/2006/relationships/hyperlink" Target="http://www.stevewyborney.com/?p=1028" TargetMode="External"/><Relationship Id="rId40" Type="http://schemas.openxmlformats.org/officeDocument/2006/relationships/hyperlink" Target="http://www.stevewyborney.com/?p=893" TargetMode="External"/><Relationship Id="rId5" Type="http://schemas.openxmlformats.org/officeDocument/2006/relationships/hyperlink" Target="https://stevewyborney.com/2017/12/cube-conversations/" TargetMode="External"/><Relationship Id="rId15" Type="http://schemas.openxmlformats.org/officeDocument/2006/relationships/hyperlink" Target="https://www.youtube.com/playlist?list=PL9womXq-z7vDLjIwouzpUrSoD7g6Lokt8" TargetMode="External"/><Relationship Id="rId23" Type="http://schemas.openxmlformats.org/officeDocument/2006/relationships/hyperlink" Target="https://stevewyborney.podia.com/" TargetMode="External"/><Relationship Id="rId28" Type="http://schemas.openxmlformats.org/officeDocument/2006/relationships/image" Target="../media/image18.jpeg"/><Relationship Id="rId36"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3.jpeg"/><Relationship Id="rId31" Type="http://schemas.openxmlformats.org/officeDocument/2006/relationships/hyperlink" Target="https://stevewyborney.com/2024/02/leaping-numbers-leap-day-pattern-challenge-series/" TargetMode="External"/><Relationship Id="rId4" Type="http://schemas.openxmlformats.org/officeDocument/2006/relationships/image" Target="../media/image7.jpeg"/><Relationship Id="rId9" Type="http://schemas.openxmlformats.org/officeDocument/2006/relationships/hyperlink" Target="https://stevewyborney.com/2021/11/150-new-esti-mysteries/" TargetMode="Externa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hyperlink" Target="https://stevewyborney.com/2024/11/leaping-numbers-season-1/" TargetMode="External"/><Relationship Id="rId30" Type="http://schemas.openxmlformats.org/officeDocument/2006/relationships/image" Target="../media/image19.png"/><Relationship Id="rId35" Type="http://schemas.openxmlformats.org/officeDocument/2006/relationships/hyperlink" Target="https://stevewyborney.com/2018/09/splat-for-google-slides-40-lessons/" TargetMode="External"/><Relationship Id="rId43" Type="http://schemas.openxmlformats.org/officeDocument/2006/relationships/image" Target="../media/image25.png"/><Relationship Id="rId8" Type="http://schemas.openxmlformats.org/officeDocument/2006/relationships/hyperlink" Target="https://stevewyborney.com/2019/02/20-days-of-number-sense-rich-math-talk/" TargetMode="External"/><Relationship Id="rId3" Type="http://schemas.openxmlformats.org/officeDocument/2006/relationships/hyperlink" Target="http://www.stevewyborney.com/?p=1253" TargetMode="External"/><Relationship Id="rId12" Type="http://schemas.openxmlformats.org/officeDocument/2006/relationships/image" Target="../media/image10.jpeg"/><Relationship Id="rId17" Type="http://schemas.openxmlformats.org/officeDocument/2006/relationships/hyperlink" Target="https://stevewyborney.com/2023/10/100-new-esti-mysteries/" TargetMode="External"/><Relationship Id="rId25" Type="http://schemas.openxmlformats.org/officeDocument/2006/relationships/hyperlink" Target="https://stevewyborney.com/2021/10/new-estimation-clipboards/" TargetMode="External"/><Relationship Id="rId33" Type="http://schemas.openxmlformats.org/officeDocument/2006/relationships/hyperlink" Target="https://stevewyborney.com/2022/10/the-3-container-estimation-routine/" TargetMode="External"/><Relationship Id="rId38"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p:cNvSpPr txBox="1">
            <a:spLocks/>
          </p:cNvSpPr>
          <p:nvPr/>
        </p:nvSpPr>
        <p:spPr>
          <a:xfrm>
            <a:off x="0" y="1958975"/>
            <a:ext cx="91440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rPr>
              <a:t>Estimation Clipboard 154</a:t>
            </a:r>
            <a:endParaRPr lang="en-US" sz="2800" b="1" dirty="0">
              <a:solidFill>
                <a:schemeClr val="bg1"/>
              </a:solidFill>
            </a:endParaRPr>
          </a:p>
        </p:txBody>
      </p:sp>
      <p:sp>
        <p:nvSpPr>
          <p:cNvPr id="6" name="TextBox 5"/>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bg1"/>
              </a:solidFill>
            </a:endParaRPr>
          </a:p>
        </p:txBody>
      </p:sp>
      <p:sp>
        <p:nvSpPr>
          <p:cNvPr id="8" name="TextBox 7"/>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a:solidFill>
                  <a:schemeClr val="bg1"/>
                </a:solidFill>
              </a:rPr>
              <a:t>Wyborney</a:t>
            </a:r>
            <a:endParaRPr lang="en-US" sz="1200" b="1" dirty="0">
              <a:solidFill>
                <a:schemeClr val="bg1"/>
              </a:solidFill>
            </a:endParaRPr>
          </a:p>
        </p:txBody>
      </p:sp>
      <p:sp>
        <p:nvSpPr>
          <p:cNvPr id="2" name="Rectangle 1"/>
          <p:cNvSpPr/>
          <p:nvPr/>
        </p:nvSpPr>
        <p:spPr>
          <a:xfrm>
            <a:off x="381000" y="5105400"/>
            <a:ext cx="5334000" cy="1384995"/>
          </a:xfrm>
          <a:prstGeom prst="rect">
            <a:avLst/>
          </a:prstGeom>
          <a:solidFill>
            <a:schemeClr val="bg1"/>
          </a:solidFill>
        </p:spPr>
        <p:txBody>
          <a:bodyPr wrap="square">
            <a:spAutoFit/>
          </a:bodyPr>
          <a:lstStyle/>
          <a:p>
            <a:r>
              <a:rPr lang="en-US" sz="1200" dirty="0"/>
              <a:t>If this is your first time using the Estimation Clipboard in your classroom, I recommend watching </a:t>
            </a:r>
            <a:r>
              <a:rPr lang="en-US" sz="1200" dirty="0">
                <a:hlinkClick r:id="rId3"/>
              </a:rPr>
              <a:t>this short YouTube video</a:t>
            </a:r>
            <a:r>
              <a:rPr lang="en-US" sz="1200" dirty="0"/>
              <a:t> beginning at 0:42.</a:t>
            </a:r>
          </a:p>
          <a:p>
            <a:endParaRPr lang="en-US" sz="1200" dirty="0"/>
          </a:p>
          <a:p>
            <a:r>
              <a:rPr lang="en-US" sz="1200" dirty="0"/>
              <a:t>Note:  To make the link active, make sure the slide show is playing.  In PPT, click on “</a:t>
            </a:r>
            <a:r>
              <a:rPr lang="en-US" sz="1200" b="1" i="1" dirty="0"/>
              <a:t>Slide Show</a:t>
            </a:r>
            <a:r>
              <a:rPr lang="en-US" sz="1200" dirty="0"/>
              <a:t>” then “</a:t>
            </a:r>
            <a:r>
              <a:rPr lang="en-US" sz="1200" b="1" i="1" dirty="0"/>
              <a:t>From Current Slide</a:t>
            </a:r>
            <a:r>
              <a:rPr lang="en-US" sz="1200" dirty="0"/>
              <a:t>.” In Google Slides, Click on “</a:t>
            </a:r>
            <a:r>
              <a:rPr lang="en-US" sz="1200" b="1" i="1" dirty="0"/>
              <a:t>Present</a:t>
            </a:r>
            <a:r>
              <a:rPr lang="en-US" sz="1200" dirty="0"/>
              <a:t>.”</a:t>
            </a:r>
          </a:p>
          <a:p>
            <a:endParaRPr lang="en-US" sz="1200" dirty="0"/>
          </a:p>
          <a:p>
            <a:r>
              <a:rPr lang="en-US" sz="1200" dirty="0"/>
              <a:t>Then you will be able to click </a:t>
            </a:r>
            <a:r>
              <a:rPr lang="en-US" sz="1200" dirty="0">
                <a:hlinkClick r:id="rId3"/>
              </a:rPr>
              <a:t>the link to the video</a:t>
            </a:r>
            <a:r>
              <a:rPr lang="en-US" sz="1200" dirty="0"/>
              <a:t>.</a:t>
            </a:r>
          </a:p>
        </p:txBody>
      </p:sp>
    </p:spTree>
    <p:extLst>
      <p:ext uri="{BB962C8B-B14F-4D97-AF65-F5344CB8AC3E}">
        <p14:creationId xmlns:p14="http://schemas.microsoft.com/office/powerpoint/2010/main" val="307067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956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t>Tips for Using The Estimation Clipboard</a:t>
            </a:r>
            <a:br>
              <a:rPr lang="en-US" sz="1200" b="1" dirty="0"/>
            </a:br>
            <a:endParaRPr lang="en-US" sz="1200" b="1" dirty="0"/>
          </a:p>
          <a:p>
            <a:pPr marL="742950" indent="-742950" algn="l">
              <a:buAutoNum type="arabicPeriod"/>
            </a:pPr>
            <a:r>
              <a:rPr lang="en-US" sz="1200" dirty="0"/>
              <a:t>When the </a:t>
            </a:r>
            <a:r>
              <a:rPr lang="en-US" sz="1200" u="sng" dirty="0"/>
              <a:t>first image</a:t>
            </a:r>
            <a:r>
              <a:rPr lang="en-US" sz="1200" dirty="0"/>
              <a:t> (of 4) appears, invite the class to share some estimates aloud.  Typically, a few students will offer some estimates.  Don’t spend much time on the first image.  After you have received a few responses, reveal the answer.  </a:t>
            </a:r>
          </a:p>
          <a:p>
            <a:pPr marL="742950" indent="-742950" algn="l">
              <a:buAutoNum type="arabicPeriod"/>
            </a:pPr>
            <a:endParaRPr lang="en-US" sz="1200" dirty="0"/>
          </a:p>
          <a:p>
            <a:pPr marL="742950" indent="-742950" algn="l">
              <a:buAutoNum type="arabicPeriod"/>
            </a:pPr>
            <a:r>
              <a:rPr lang="en-US" sz="1200" dirty="0"/>
              <a:t>Make a mental note:  If you hear answers from a small number of students, you are also hearing silence from nearly all of your class.  Anticipate engaging all students in mathematical reasoning by the time you reach the third image.</a:t>
            </a:r>
          </a:p>
          <a:p>
            <a:pPr marL="742950" indent="-742950" algn="l">
              <a:buAutoNum type="arabicPeriod"/>
            </a:pPr>
            <a:endParaRPr lang="en-US" sz="1200" dirty="0"/>
          </a:p>
          <a:p>
            <a:pPr marL="742950" indent="-742950" algn="l">
              <a:buAutoNum type="arabicPeriod"/>
            </a:pPr>
            <a:r>
              <a:rPr lang="en-US" sz="1200" dirty="0"/>
              <a:t>When the </a:t>
            </a:r>
            <a:r>
              <a:rPr lang="en-US" sz="1200" u="sng" dirty="0"/>
              <a:t>second image</a:t>
            </a:r>
            <a:r>
              <a:rPr lang="en-US" sz="1200" dirty="0"/>
              <a:t> appears, invite the class to share some estimates aloud again.  You will likely hear estimates from more students than the first time.  You may want to spend a little more time on the second image, but the power of The Estimation Clipboard is yet to come.</a:t>
            </a:r>
          </a:p>
          <a:p>
            <a:pPr marL="742950" indent="-742950" algn="l">
              <a:buAutoNum type="arabicPeriod"/>
            </a:pPr>
            <a:endParaRPr lang="en-US" sz="1200" dirty="0"/>
          </a:p>
          <a:p>
            <a:pPr marL="742950" indent="-742950" algn="l">
              <a:buAutoNum type="arabicPeriod"/>
            </a:pPr>
            <a:r>
              <a:rPr lang="en-US" sz="1200" dirty="0"/>
              <a:t>When the </a:t>
            </a:r>
            <a:r>
              <a:rPr lang="en-US" sz="1200" u="sng" dirty="0"/>
              <a:t>third image</a:t>
            </a:r>
            <a:r>
              <a:rPr lang="en-US" sz="1200" dirty="0"/>
              <a:t> appears, change your approach.  Remember, you haven’t heard from several students at this point, but everyone’s context is growing.  When you show the third image, instead of asking for answers aloud </a:t>
            </a:r>
            <a:r>
              <a:rPr lang="en-US" sz="1200" u="sng" dirty="0"/>
              <a:t>have all of the students write down their estimate</a:t>
            </a:r>
            <a:r>
              <a:rPr lang="en-US" sz="1200" dirty="0"/>
              <a:t>.  Then have them discuss these two questions with a partner:  “What was your estimate?  Why did you choose it?”  Listen carefully to the reasoning.  </a:t>
            </a:r>
          </a:p>
          <a:p>
            <a:pPr marL="742950" indent="-742950" algn="l">
              <a:buAutoNum type="arabicPeriod"/>
            </a:pPr>
            <a:endParaRPr lang="en-US" sz="1200" dirty="0"/>
          </a:p>
          <a:p>
            <a:pPr marL="742950" indent="-742950" algn="l">
              <a:buAutoNum type="arabicPeriod"/>
            </a:pPr>
            <a:r>
              <a:rPr lang="en-US" sz="1200" dirty="0"/>
              <a:t>When the moment is right, reveal the third answer.  Notice how your students are becoming increasingly engaged in the estimation process.  That’s partly because you are re-inviting them into a growing context.  It’s also because they have engaged in writing and discussion.  The moment of writing has become a springboard for discussion.  They have been given space to voice their ideas, and they are learning more about their ideas as they discuss them.</a:t>
            </a:r>
          </a:p>
          <a:p>
            <a:pPr marL="742950" indent="-742950" algn="l">
              <a:buAutoNum type="arabicPeriod"/>
            </a:pPr>
            <a:endParaRPr lang="en-US" sz="1200" dirty="0"/>
          </a:p>
          <a:p>
            <a:pPr marL="742950" indent="-742950" algn="l">
              <a:buAutoNum type="arabicPeriod"/>
            </a:pPr>
            <a:r>
              <a:rPr lang="en-US" sz="1200" dirty="0"/>
              <a:t>When the </a:t>
            </a:r>
            <a:r>
              <a:rPr lang="en-US" sz="1200" u="sng" dirty="0"/>
              <a:t>fourth image</a:t>
            </a:r>
            <a:r>
              <a:rPr lang="en-US" sz="1200" dirty="0"/>
              <a:t> appears, repeat the process from the previous step.  Everyone in the classroom writes down their estimate, and then everyone tells their partner what estimate they chose and why they chose it.  Expect the conversation to take a little longer here and notice that the conversations about the estimates – and about estimation itself – are becoming more detailed.  You may see several students pointing to the screen during their discussions.</a:t>
            </a:r>
          </a:p>
          <a:p>
            <a:pPr marL="742950" indent="-742950" algn="l">
              <a:buAutoNum type="arabicPeriod"/>
            </a:pPr>
            <a:endParaRPr lang="en-US" sz="1200" dirty="0"/>
          </a:p>
          <a:p>
            <a:pPr marL="742950" indent="-742950" algn="l">
              <a:buAutoNum type="arabicPeriod"/>
            </a:pPr>
            <a:r>
              <a:rPr lang="en-US" sz="1200" dirty="0"/>
              <a:t>When you reveal the final answer, listen to your class.  Simply listen.  Just take a moment to notice.</a:t>
            </a:r>
          </a:p>
          <a:p>
            <a:pPr marL="742950" indent="-742950" algn="l">
              <a:buAutoNum type="arabicPeriod"/>
            </a:pPr>
            <a:endParaRPr lang="en-US" sz="1200" dirty="0"/>
          </a:p>
          <a:p>
            <a:pPr marL="742950" indent="-742950" algn="l">
              <a:buAutoNum type="arabicPeriod"/>
            </a:pPr>
            <a:endParaRPr lang="en-US" sz="1200" dirty="0"/>
          </a:p>
          <a:p>
            <a:pPr marL="742950" indent="-742950" algn="l">
              <a:buAutoNum type="arabicPeriod"/>
            </a:pPr>
            <a:r>
              <a:rPr lang="en-US" sz="1200" dirty="0"/>
              <a:t>As a learner yourself, engage in the process.  Be a wonderer in front of your students.  If you want a good question to wonder about, begin with this one:  “What is estimation?”</a:t>
            </a:r>
          </a:p>
          <a:p>
            <a:pPr marL="742950" indent="-742950" algn="l">
              <a:buAutoNum type="arabicPeriod"/>
            </a:pPr>
            <a:endParaRPr lang="en-US" sz="1200" dirty="0"/>
          </a:p>
          <a:p>
            <a:pPr marL="742950" indent="-742950" algn="l">
              <a:buAutoNum type="arabicPeriod"/>
            </a:pPr>
            <a:r>
              <a:rPr lang="en-US" sz="1200" dirty="0"/>
              <a:t>Enjoy the journey and feel free to share your learning experiences with others!  </a:t>
            </a:r>
          </a:p>
          <a:p>
            <a:pPr marL="742950" indent="-742950" algn="l">
              <a:buAutoNum type="arabicPeriod"/>
            </a:pPr>
            <a:endParaRPr lang="en-US" sz="1200" dirty="0"/>
          </a:p>
        </p:txBody>
      </p:sp>
    </p:spTree>
    <p:extLst>
      <p:ext uri="{BB962C8B-B14F-4D97-AF65-F5344CB8AC3E}">
        <p14:creationId xmlns:p14="http://schemas.microsoft.com/office/powerpoint/2010/main" val="424790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E9457-7458-C82E-CA79-BAD678B77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Rectangle 11"/>
          <p:cNvSpPr/>
          <p:nvPr/>
        </p:nvSpPr>
        <p:spPr>
          <a:xfrm>
            <a:off x="152400" y="228600"/>
            <a:ext cx="2590800" cy="523164"/>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22 beads</a:t>
            </a:r>
          </a:p>
        </p:txBody>
      </p:sp>
      <p:sp>
        <p:nvSpPr>
          <p:cNvPr id="13" name="Rectangle 12"/>
          <p:cNvSpPr/>
          <p:nvPr/>
        </p:nvSpPr>
        <p:spPr>
          <a:xfrm>
            <a:off x="152400" y="228600"/>
            <a:ext cx="2590800" cy="523164"/>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The Reveal</a:t>
            </a:r>
          </a:p>
        </p:txBody>
      </p:sp>
      <p:sp>
        <p:nvSpPr>
          <p:cNvPr id="14" name="Rounded Rectangular Callout 13"/>
          <p:cNvSpPr/>
          <p:nvPr/>
        </p:nvSpPr>
        <p:spPr>
          <a:xfrm>
            <a:off x="6857998" y="333950"/>
            <a:ext cx="1828802" cy="1143000"/>
          </a:xfrm>
          <a:prstGeom prst="wedgeRoundRectCallout">
            <a:avLst>
              <a:gd name="adj1" fmla="val -67091"/>
              <a:gd name="adj2" fmla="val 38594"/>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many beads are in </a:t>
            </a:r>
          </a:p>
          <a:p>
            <a:pPr algn="ctr"/>
            <a:r>
              <a:rPr lang="en-US" b="1" dirty="0">
                <a:solidFill>
                  <a:schemeClr val="tx1"/>
                </a:solidFill>
              </a:rPr>
              <a:t>the container?</a:t>
            </a:r>
          </a:p>
        </p:txBody>
      </p:sp>
      <p:sp>
        <p:nvSpPr>
          <p:cNvPr id="2" name="Rectangle 1">
            <a:extLst>
              <a:ext uri="{FF2B5EF4-FFF2-40B4-BE49-F238E27FC236}">
                <a16:creationId xmlns:a16="http://schemas.microsoft.com/office/drawing/2014/main" id="{5B37AF8D-D389-39D2-BED4-49F2A31588E6}"/>
              </a:ext>
            </a:extLst>
          </p:cNvPr>
          <p:cNvSpPr/>
          <p:nvPr/>
        </p:nvSpPr>
        <p:spPr>
          <a:xfrm>
            <a:off x="2584847" y="1695450"/>
            <a:ext cx="3974306" cy="34671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Important Note:</a:t>
            </a:r>
          </a:p>
          <a:p>
            <a:pPr algn="ctr"/>
            <a:r>
              <a:rPr lang="en-US" sz="1600" b="1" dirty="0">
                <a:solidFill>
                  <a:schemeClr val="tx1"/>
                </a:solidFill>
              </a:rPr>
              <a:t>If you can see this box, then the slide show is not playing and the reveal won’t work. </a:t>
            </a:r>
          </a:p>
          <a:p>
            <a:pPr algn="ctr"/>
            <a:endParaRPr lang="en-US" sz="1600" b="1" dirty="0">
              <a:solidFill>
                <a:schemeClr val="tx1"/>
              </a:solidFill>
            </a:endParaRPr>
          </a:p>
          <a:p>
            <a:pPr algn="ctr"/>
            <a:r>
              <a:rPr lang="en-US" sz="1600" b="1" dirty="0">
                <a:solidFill>
                  <a:schemeClr val="tx1"/>
                </a:solidFill>
              </a:rPr>
              <a:t>Here is the solution:</a:t>
            </a:r>
          </a:p>
          <a:p>
            <a:pPr algn="ctr"/>
            <a:endParaRPr lang="en-US" sz="1600" b="1" dirty="0">
              <a:solidFill>
                <a:schemeClr val="tx1"/>
              </a:solidFill>
            </a:endParaRPr>
          </a:p>
          <a:p>
            <a:pPr algn="ctr"/>
            <a:r>
              <a:rPr lang="en-US" sz="1600" b="1" dirty="0">
                <a:solidFill>
                  <a:schemeClr val="tx1"/>
                </a:solidFill>
              </a:rPr>
              <a:t>If you are using PowerPoint, </a:t>
            </a:r>
          </a:p>
          <a:p>
            <a:pPr algn="ctr"/>
            <a:r>
              <a:rPr lang="en-US" sz="1600" b="1" dirty="0">
                <a:solidFill>
                  <a:schemeClr val="tx1"/>
                </a:solidFill>
              </a:rPr>
              <a:t>click on Slide Show, </a:t>
            </a:r>
          </a:p>
          <a:p>
            <a:pPr algn="ctr"/>
            <a:r>
              <a:rPr lang="en-US" sz="1600" b="1" dirty="0">
                <a:solidFill>
                  <a:schemeClr val="tx1"/>
                </a:solidFill>
              </a:rPr>
              <a:t>then click on From Current Slide.</a:t>
            </a:r>
          </a:p>
          <a:p>
            <a:pPr algn="ctr"/>
            <a:endParaRPr lang="en-US" sz="1600" b="1" dirty="0">
              <a:solidFill>
                <a:schemeClr val="tx1"/>
              </a:solidFill>
            </a:endParaRPr>
          </a:p>
          <a:p>
            <a:pPr algn="ctr"/>
            <a:r>
              <a:rPr lang="en-US" sz="1600" b="1" dirty="0">
                <a:solidFill>
                  <a:schemeClr val="tx1"/>
                </a:solidFill>
              </a:rPr>
              <a:t>If you are using Google Slides, </a:t>
            </a:r>
          </a:p>
          <a:p>
            <a:pPr algn="ctr"/>
            <a:r>
              <a:rPr lang="en-US" sz="1600" b="1" dirty="0">
                <a:solidFill>
                  <a:schemeClr val="tx1"/>
                </a:solidFill>
              </a:rPr>
              <a:t>click on View then Present.</a:t>
            </a:r>
          </a:p>
        </p:txBody>
      </p:sp>
      <p:sp>
        <p:nvSpPr>
          <p:cNvPr id="5" name="TextBox 4">
            <a:extLst>
              <a:ext uri="{FF2B5EF4-FFF2-40B4-BE49-F238E27FC236}">
                <a16:creationId xmlns:a16="http://schemas.microsoft.com/office/drawing/2014/main" id="{1284C736-3CFD-EFD7-3765-50504058C443}"/>
              </a:ext>
            </a:extLst>
          </p:cNvPr>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a:solidFill>
                  <a:schemeClr val="bg1"/>
                </a:solidFill>
              </a:rPr>
              <a:t>Wyborney</a:t>
            </a:r>
            <a:endParaRPr lang="en-US" sz="1200" b="1" dirty="0">
              <a:solidFill>
                <a:schemeClr val="bg1"/>
              </a:solidFill>
            </a:endParaRPr>
          </a:p>
        </p:txBody>
      </p:sp>
    </p:spTree>
    <p:extLst>
      <p:ext uri="{BB962C8B-B14F-4D97-AF65-F5344CB8AC3E}">
        <p14:creationId xmlns:p14="http://schemas.microsoft.com/office/powerpoint/2010/main" val="32756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4" grpId="0" animBg="1"/>
      <p:bldP spid="14"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42863-C1BD-E968-6D9D-8236E9430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1999" cy="3428999"/>
          </a:xfrm>
          <a:prstGeom prst="rect">
            <a:avLst/>
          </a:prstGeom>
        </p:spPr>
      </p:pic>
      <p:pic>
        <p:nvPicPr>
          <p:cNvPr id="9" name="Picture 8">
            <a:extLst>
              <a:ext uri="{FF2B5EF4-FFF2-40B4-BE49-F238E27FC236}">
                <a16:creationId xmlns:a16="http://schemas.microsoft.com/office/drawing/2014/main" id="{A393242D-182B-B663-8AE5-E416EE0D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3429001"/>
            <a:ext cx="4571999" cy="3428999"/>
          </a:xfrm>
          <a:prstGeom prst="rect">
            <a:avLst/>
          </a:prstGeom>
        </p:spPr>
      </p:pic>
      <p:pic>
        <p:nvPicPr>
          <p:cNvPr id="7" name="Picture 6">
            <a:extLst>
              <a:ext uri="{FF2B5EF4-FFF2-40B4-BE49-F238E27FC236}">
                <a16:creationId xmlns:a16="http://schemas.microsoft.com/office/drawing/2014/main" id="{9216953D-E569-AFF2-4EEE-A4B66E515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1999" cy="3428999"/>
          </a:xfrm>
          <a:prstGeom prst="rect">
            <a:avLst/>
          </a:prstGeom>
        </p:spPr>
      </p:pic>
      <p:pic>
        <p:nvPicPr>
          <p:cNvPr id="5" name="Picture 4">
            <a:extLst>
              <a:ext uri="{FF2B5EF4-FFF2-40B4-BE49-F238E27FC236}">
                <a16:creationId xmlns:a16="http://schemas.microsoft.com/office/drawing/2014/main" id="{F76995A8-8E55-0D3F-58FB-A4C8CAA7D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0"/>
            <a:ext cx="4571999" cy="3428999"/>
          </a:xfrm>
          <a:prstGeom prst="rect">
            <a:avLst/>
          </a:prstGeom>
        </p:spPr>
      </p:pic>
      <p:grpSp>
        <p:nvGrpSpPr>
          <p:cNvPr id="10" name="Group 9">
            <a:extLst>
              <a:ext uri="{FF2B5EF4-FFF2-40B4-BE49-F238E27FC236}">
                <a16:creationId xmlns:a16="http://schemas.microsoft.com/office/drawing/2014/main" id="{9A8F94C7-B511-4119-8047-E4CE698747CC}"/>
              </a:ext>
            </a:extLst>
          </p:cNvPr>
          <p:cNvGrpSpPr/>
          <p:nvPr/>
        </p:nvGrpSpPr>
        <p:grpSpPr>
          <a:xfrm rot="5890660" flipH="1">
            <a:off x="3861657" y="6292856"/>
            <a:ext cx="687336" cy="334178"/>
            <a:chOff x="4434472" y="4025131"/>
            <a:chExt cx="1394242" cy="677872"/>
          </a:xfrm>
        </p:grpSpPr>
        <p:sp>
          <p:nvSpPr>
            <p:cNvPr id="11" name="Freeform 74">
              <a:extLst>
                <a:ext uri="{FF2B5EF4-FFF2-40B4-BE49-F238E27FC236}">
                  <a16:creationId xmlns:a16="http://schemas.microsoft.com/office/drawing/2014/main" id="{9CE17187-82F8-4C34-B8F3-192AB72DEECC}"/>
                </a:ext>
              </a:extLst>
            </p:cNvPr>
            <p:cNvSpPr/>
            <p:nvPr/>
          </p:nvSpPr>
          <p:spPr>
            <a:xfrm>
              <a:off x="4434472" y="4146550"/>
              <a:ext cx="1096378" cy="556453"/>
            </a:xfrm>
            <a:custGeom>
              <a:avLst/>
              <a:gdLst>
                <a:gd name="connsiteX0" fmla="*/ 0 w 1263650"/>
                <a:gd name="connsiteY0" fmla="*/ 641350 h 641350"/>
                <a:gd name="connsiteX1" fmla="*/ 654050 w 1263650"/>
                <a:gd name="connsiteY1" fmla="*/ 222250 h 641350"/>
                <a:gd name="connsiteX2" fmla="*/ 1149350 w 1263650"/>
                <a:gd name="connsiteY2" fmla="*/ 0 h 641350"/>
                <a:gd name="connsiteX3" fmla="*/ 1263650 w 1263650"/>
                <a:gd name="connsiteY3" fmla="*/ 266700 h 641350"/>
                <a:gd name="connsiteX4" fmla="*/ 768350 w 1263650"/>
                <a:gd name="connsiteY4" fmla="*/ 476250 h 641350"/>
                <a:gd name="connsiteX5" fmla="*/ 0 w 1263650"/>
                <a:gd name="connsiteY5" fmla="*/ 64135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650" h="641350">
                  <a:moveTo>
                    <a:pt x="0" y="641350"/>
                  </a:moveTo>
                  <a:lnTo>
                    <a:pt x="654050" y="222250"/>
                  </a:lnTo>
                  <a:lnTo>
                    <a:pt x="1149350" y="0"/>
                  </a:lnTo>
                  <a:lnTo>
                    <a:pt x="1263650" y="266700"/>
                  </a:lnTo>
                  <a:lnTo>
                    <a:pt x="768350" y="476250"/>
                  </a:lnTo>
                  <a:lnTo>
                    <a:pt x="0" y="64135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5">
              <a:extLst>
                <a:ext uri="{FF2B5EF4-FFF2-40B4-BE49-F238E27FC236}">
                  <a16:creationId xmlns:a16="http://schemas.microsoft.com/office/drawing/2014/main" id="{81D7E98F-8E31-429D-975B-FAF92D164F03}"/>
                </a:ext>
              </a:extLst>
            </p:cNvPr>
            <p:cNvSpPr/>
            <p:nvPr/>
          </p:nvSpPr>
          <p:spPr>
            <a:xfrm>
              <a:off x="5370005" y="4025131"/>
              <a:ext cx="458709" cy="377227"/>
            </a:xfrm>
            <a:custGeom>
              <a:avLst/>
              <a:gdLst>
                <a:gd name="connsiteX0" fmla="*/ 0 w 458709"/>
                <a:gd name="connsiteY0" fmla="*/ 147873 h 377227"/>
                <a:gd name="connsiteX1" fmla="*/ 108642 w 458709"/>
                <a:gd name="connsiteY1" fmla="*/ 377227 h 377227"/>
                <a:gd name="connsiteX2" fmla="*/ 458709 w 458709"/>
                <a:gd name="connsiteY2" fmla="*/ 220301 h 377227"/>
                <a:gd name="connsiteX3" fmla="*/ 458709 w 458709"/>
                <a:gd name="connsiteY3" fmla="*/ 199176 h 377227"/>
                <a:gd name="connsiteX4" fmla="*/ 458709 w 458709"/>
                <a:gd name="connsiteY4" fmla="*/ 156926 h 377227"/>
                <a:gd name="connsiteX5" fmla="*/ 449656 w 458709"/>
                <a:gd name="connsiteY5" fmla="*/ 90534 h 377227"/>
                <a:gd name="connsiteX6" fmla="*/ 425513 w 458709"/>
                <a:gd name="connsiteY6" fmla="*/ 69410 h 377227"/>
                <a:gd name="connsiteX7" fmla="*/ 401370 w 458709"/>
                <a:gd name="connsiteY7" fmla="*/ 42249 h 377227"/>
                <a:gd name="connsiteX8" fmla="*/ 371192 w 458709"/>
                <a:gd name="connsiteY8" fmla="*/ 9053 h 377227"/>
                <a:gd name="connsiteX9" fmla="*/ 359121 w 458709"/>
                <a:gd name="connsiteY9" fmla="*/ 0 h 377227"/>
                <a:gd name="connsiteX10" fmla="*/ 328943 w 458709"/>
                <a:gd name="connsiteY10" fmla="*/ 6035 h 377227"/>
                <a:gd name="connsiteX11" fmla="*/ 0 w 458709"/>
                <a:gd name="connsiteY11" fmla="*/ 147873 h 377227"/>
                <a:gd name="connsiteX0" fmla="*/ 0 w 458709"/>
                <a:gd name="connsiteY0" fmla="*/ 147873 h 377227"/>
                <a:gd name="connsiteX1" fmla="*/ 108642 w 458709"/>
                <a:gd name="connsiteY1" fmla="*/ 377227 h 377227"/>
                <a:gd name="connsiteX2" fmla="*/ 458709 w 458709"/>
                <a:gd name="connsiteY2" fmla="*/ 220301 h 377227"/>
                <a:gd name="connsiteX3" fmla="*/ 458709 w 458709"/>
                <a:gd name="connsiteY3" fmla="*/ 199176 h 377227"/>
                <a:gd name="connsiteX4" fmla="*/ 458709 w 458709"/>
                <a:gd name="connsiteY4" fmla="*/ 156926 h 377227"/>
                <a:gd name="connsiteX5" fmla="*/ 449656 w 458709"/>
                <a:gd name="connsiteY5" fmla="*/ 90534 h 377227"/>
                <a:gd name="connsiteX6" fmla="*/ 425513 w 458709"/>
                <a:gd name="connsiteY6" fmla="*/ 69410 h 377227"/>
                <a:gd name="connsiteX7" fmla="*/ 406133 w 458709"/>
                <a:gd name="connsiteY7" fmla="*/ 32724 h 377227"/>
                <a:gd name="connsiteX8" fmla="*/ 371192 w 458709"/>
                <a:gd name="connsiteY8" fmla="*/ 9053 h 377227"/>
                <a:gd name="connsiteX9" fmla="*/ 359121 w 458709"/>
                <a:gd name="connsiteY9" fmla="*/ 0 h 377227"/>
                <a:gd name="connsiteX10" fmla="*/ 328943 w 458709"/>
                <a:gd name="connsiteY10" fmla="*/ 6035 h 377227"/>
                <a:gd name="connsiteX11" fmla="*/ 0 w 458709"/>
                <a:gd name="connsiteY11" fmla="*/ 147873 h 377227"/>
                <a:gd name="connsiteX0" fmla="*/ 0 w 458709"/>
                <a:gd name="connsiteY0" fmla="*/ 147873 h 377227"/>
                <a:gd name="connsiteX1" fmla="*/ 108642 w 458709"/>
                <a:gd name="connsiteY1" fmla="*/ 377227 h 377227"/>
                <a:gd name="connsiteX2" fmla="*/ 458709 w 458709"/>
                <a:gd name="connsiteY2" fmla="*/ 220301 h 377227"/>
                <a:gd name="connsiteX3" fmla="*/ 458709 w 458709"/>
                <a:gd name="connsiteY3" fmla="*/ 199176 h 377227"/>
                <a:gd name="connsiteX4" fmla="*/ 458709 w 458709"/>
                <a:gd name="connsiteY4" fmla="*/ 156926 h 377227"/>
                <a:gd name="connsiteX5" fmla="*/ 449656 w 458709"/>
                <a:gd name="connsiteY5" fmla="*/ 90534 h 377227"/>
                <a:gd name="connsiteX6" fmla="*/ 432657 w 458709"/>
                <a:gd name="connsiteY6" fmla="*/ 62266 h 377227"/>
                <a:gd name="connsiteX7" fmla="*/ 406133 w 458709"/>
                <a:gd name="connsiteY7" fmla="*/ 32724 h 377227"/>
                <a:gd name="connsiteX8" fmla="*/ 371192 w 458709"/>
                <a:gd name="connsiteY8" fmla="*/ 9053 h 377227"/>
                <a:gd name="connsiteX9" fmla="*/ 359121 w 458709"/>
                <a:gd name="connsiteY9" fmla="*/ 0 h 377227"/>
                <a:gd name="connsiteX10" fmla="*/ 328943 w 458709"/>
                <a:gd name="connsiteY10" fmla="*/ 6035 h 377227"/>
                <a:gd name="connsiteX11" fmla="*/ 0 w 458709"/>
                <a:gd name="connsiteY11" fmla="*/ 147873 h 37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709" h="377227">
                  <a:moveTo>
                    <a:pt x="0" y="147873"/>
                  </a:moveTo>
                  <a:lnTo>
                    <a:pt x="108642" y="377227"/>
                  </a:lnTo>
                  <a:lnTo>
                    <a:pt x="458709" y="220301"/>
                  </a:lnTo>
                  <a:lnTo>
                    <a:pt x="458709" y="199176"/>
                  </a:lnTo>
                  <a:lnTo>
                    <a:pt x="458709" y="156926"/>
                  </a:lnTo>
                  <a:lnTo>
                    <a:pt x="449656" y="90534"/>
                  </a:lnTo>
                  <a:lnTo>
                    <a:pt x="432657" y="62266"/>
                  </a:lnTo>
                  <a:lnTo>
                    <a:pt x="406133" y="32724"/>
                  </a:lnTo>
                  <a:lnTo>
                    <a:pt x="371192" y="9053"/>
                  </a:lnTo>
                  <a:lnTo>
                    <a:pt x="359121" y="0"/>
                  </a:lnTo>
                  <a:lnTo>
                    <a:pt x="328943" y="6035"/>
                  </a:lnTo>
                  <a:lnTo>
                    <a:pt x="0" y="147873"/>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F0D0FC47-D82C-4DF3-AAAC-81AB1F236D8E}"/>
              </a:ext>
            </a:extLst>
          </p:cNvPr>
          <p:cNvGrpSpPr/>
          <p:nvPr/>
        </p:nvGrpSpPr>
        <p:grpSpPr>
          <a:xfrm rot="5890660" flipH="1">
            <a:off x="7824057" y="6292852"/>
            <a:ext cx="687336" cy="334178"/>
            <a:chOff x="4434472" y="4025131"/>
            <a:chExt cx="1394242" cy="677872"/>
          </a:xfrm>
        </p:grpSpPr>
        <p:sp>
          <p:nvSpPr>
            <p:cNvPr id="15" name="Freeform 77">
              <a:extLst>
                <a:ext uri="{FF2B5EF4-FFF2-40B4-BE49-F238E27FC236}">
                  <a16:creationId xmlns:a16="http://schemas.microsoft.com/office/drawing/2014/main" id="{22BE9635-4DDA-4A18-B42D-FEA965CC318D}"/>
                </a:ext>
              </a:extLst>
            </p:cNvPr>
            <p:cNvSpPr/>
            <p:nvPr/>
          </p:nvSpPr>
          <p:spPr>
            <a:xfrm>
              <a:off x="4434472" y="4146550"/>
              <a:ext cx="1096378" cy="556453"/>
            </a:xfrm>
            <a:custGeom>
              <a:avLst/>
              <a:gdLst>
                <a:gd name="connsiteX0" fmla="*/ 0 w 1263650"/>
                <a:gd name="connsiteY0" fmla="*/ 641350 h 641350"/>
                <a:gd name="connsiteX1" fmla="*/ 654050 w 1263650"/>
                <a:gd name="connsiteY1" fmla="*/ 222250 h 641350"/>
                <a:gd name="connsiteX2" fmla="*/ 1149350 w 1263650"/>
                <a:gd name="connsiteY2" fmla="*/ 0 h 641350"/>
                <a:gd name="connsiteX3" fmla="*/ 1263650 w 1263650"/>
                <a:gd name="connsiteY3" fmla="*/ 266700 h 641350"/>
                <a:gd name="connsiteX4" fmla="*/ 768350 w 1263650"/>
                <a:gd name="connsiteY4" fmla="*/ 476250 h 641350"/>
                <a:gd name="connsiteX5" fmla="*/ 0 w 1263650"/>
                <a:gd name="connsiteY5" fmla="*/ 64135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650" h="641350">
                  <a:moveTo>
                    <a:pt x="0" y="641350"/>
                  </a:moveTo>
                  <a:lnTo>
                    <a:pt x="654050" y="222250"/>
                  </a:lnTo>
                  <a:lnTo>
                    <a:pt x="1149350" y="0"/>
                  </a:lnTo>
                  <a:lnTo>
                    <a:pt x="1263650" y="266700"/>
                  </a:lnTo>
                  <a:lnTo>
                    <a:pt x="768350" y="476250"/>
                  </a:lnTo>
                  <a:lnTo>
                    <a:pt x="0" y="64135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78">
              <a:extLst>
                <a:ext uri="{FF2B5EF4-FFF2-40B4-BE49-F238E27FC236}">
                  <a16:creationId xmlns:a16="http://schemas.microsoft.com/office/drawing/2014/main" id="{33D1619C-68B1-4364-A8D1-7A25F4B83F5A}"/>
                </a:ext>
              </a:extLst>
            </p:cNvPr>
            <p:cNvSpPr/>
            <p:nvPr/>
          </p:nvSpPr>
          <p:spPr>
            <a:xfrm>
              <a:off x="5370005" y="4025131"/>
              <a:ext cx="458709" cy="377227"/>
            </a:xfrm>
            <a:custGeom>
              <a:avLst/>
              <a:gdLst>
                <a:gd name="connsiteX0" fmla="*/ 0 w 458709"/>
                <a:gd name="connsiteY0" fmla="*/ 147873 h 377227"/>
                <a:gd name="connsiteX1" fmla="*/ 108642 w 458709"/>
                <a:gd name="connsiteY1" fmla="*/ 377227 h 377227"/>
                <a:gd name="connsiteX2" fmla="*/ 458709 w 458709"/>
                <a:gd name="connsiteY2" fmla="*/ 220301 h 377227"/>
                <a:gd name="connsiteX3" fmla="*/ 458709 w 458709"/>
                <a:gd name="connsiteY3" fmla="*/ 199176 h 377227"/>
                <a:gd name="connsiteX4" fmla="*/ 458709 w 458709"/>
                <a:gd name="connsiteY4" fmla="*/ 156926 h 377227"/>
                <a:gd name="connsiteX5" fmla="*/ 449656 w 458709"/>
                <a:gd name="connsiteY5" fmla="*/ 90534 h 377227"/>
                <a:gd name="connsiteX6" fmla="*/ 425513 w 458709"/>
                <a:gd name="connsiteY6" fmla="*/ 69410 h 377227"/>
                <a:gd name="connsiteX7" fmla="*/ 401370 w 458709"/>
                <a:gd name="connsiteY7" fmla="*/ 42249 h 377227"/>
                <a:gd name="connsiteX8" fmla="*/ 371192 w 458709"/>
                <a:gd name="connsiteY8" fmla="*/ 9053 h 377227"/>
                <a:gd name="connsiteX9" fmla="*/ 359121 w 458709"/>
                <a:gd name="connsiteY9" fmla="*/ 0 h 377227"/>
                <a:gd name="connsiteX10" fmla="*/ 328943 w 458709"/>
                <a:gd name="connsiteY10" fmla="*/ 6035 h 377227"/>
                <a:gd name="connsiteX11" fmla="*/ 0 w 458709"/>
                <a:gd name="connsiteY11" fmla="*/ 147873 h 377227"/>
                <a:gd name="connsiteX0" fmla="*/ 0 w 458709"/>
                <a:gd name="connsiteY0" fmla="*/ 147873 h 377227"/>
                <a:gd name="connsiteX1" fmla="*/ 108642 w 458709"/>
                <a:gd name="connsiteY1" fmla="*/ 377227 h 377227"/>
                <a:gd name="connsiteX2" fmla="*/ 458709 w 458709"/>
                <a:gd name="connsiteY2" fmla="*/ 220301 h 377227"/>
                <a:gd name="connsiteX3" fmla="*/ 458709 w 458709"/>
                <a:gd name="connsiteY3" fmla="*/ 199176 h 377227"/>
                <a:gd name="connsiteX4" fmla="*/ 458709 w 458709"/>
                <a:gd name="connsiteY4" fmla="*/ 156926 h 377227"/>
                <a:gd name="connsiteX5" fmla="*/ 449656 w 458709"/>
                <a:gd name="connsiteY5" fmla="*/ 90534 h 377227"/>
                <a:gd name="connsiteX6" fmla="*/ 425513 w 458709"/>
                <a:gd name="connsiteY6" fmla="*/ 69410 h 377227"/>
                <a:gd name="connsiteX7" fmla="*/ 406133 w 458709"/>
                <a:gd name="connsiteY7" fmla="*/ 32724 h 377227"/>
                <a:gd name="connsiteX8" fmla="*/ 371192 w 458709"/>
                <a:gd name="connsiteY8" fmla="*/ 9053 h 377227"/>
                <a:gd name="connsiteX9" fmla="*/ 359121 w 458709"/>
                <a:gd name="connsiteY9" fmla="*/ 0 h 377227"/>
                <a:gd name="connsiteX10" fmla="*/ 328943 w 458709"/>
                <a:gd name="connsiteY10" fmla="*/ 6035 h 377227"/>
                <a:gd name="connsiteX11" fmla="*/ 0 w 458709"/>
                <a:gd name="connsiteY11" fmla="*/ 147873 h 377227"/>
                <a:gd name="connsiteX0" fmla="*/ 0 w 458709"/>
                <a:gd name="connsiteY0" fmla="*/ 147873 h 377227"/>
                <a:gd name="connsiteX1" fmla="*/ 108642 w 458709"/>
                <a:gd name="connsiteY1" fmla="*/ 377227 h 377227"/>
                <a:gd name="connsiteX2" fmla="*/ 458709 w 458709"/>
                <a:gd name="connsiteY2" fmla="*/ 220301 h 377227"/>
                <a:gd name="connsiteX3" fmla="*/ 458709 w 458709"/>
                <a:gd name="connsiteY3" fmla="*/ 199176 h 377227"/>
                <a:gd name="connsiteX4" fmla="*/ 458709 w 458709"/>
                <a:gd name="connsiteY4" fmla="*/ 156926 h 377227"/>
                <a:gd name="connsiteX5" fmla="*/ 449656 w 458709"/>
                <a:gd name="connsiteY5" fmla="*/ 90534 h 377227"/>
                <a:gd name="connsiteX6" fmla="*/ 432657 w 458709"/>
                <a:gd name="connsiteY6" fmla="*/ 62266 h 377227"/>
                <a:gd name="connsiteX7" fmla="*/ 406133 w 458709"/>
                <a:gd name="connsiteY7" fmla="*/ 32724 h 377227"/>
                <a:gd name="connsiteX8" fmla="*/ 371192 w 458709"/>
                <a:gd name="connsiteY8" fmla="*/ 9053 h 377227"/>
                <a:gd name="connsiteX9" fmla="*/ 359121 w 458709"/>
                <a:gd name="connsiteY9" fmla="*/ 0 h 377227"/>
                <a:gd name="connsiteX10" fmla="*/ 328943 w 458709"/>
                <a:gd name="connsiteY10" fmla="*/ 6035 h 377227"/>
                <a:gd name="connsiteX11" fmla="*/ 0 w 458709"/>
                <a:gd name="connsiteY11" fmla="*/ 147873 h 37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709" h="377227">
                  <a:moveTo>
                    <a:pt x="0" y="147873"/>
                  </a:moveTo>
                  <a:lnTo>
                    <a:pt x="108642" y="377227"/>
                  </a:lnTo>
                  <a:lnTo>
                    <a:pt x="458709" y="220301"/>
                  </a:lnTo>
                  <a:lnTo>
                    <a:pt x="458709" y="199176"/>
                  </a:lnTo>
                  <a:lnTo>
                    <a:pt x="458709" y="156926"/>
                  </a:lnTo>
                  <a:lnTo>
                    <a:pt x="449656" y="90534"/>
                  </a:lnTo>
                  <a:lnTo>
                    <a:pt x="432657" y="62266"/>
                  </a:lnTo>
                  <a:lnTo>
                    <a:pt x="406133" y="32724"/>
                  </a:lnTo>
                  <a:lnTo>
                    <a:pt x="371192" y="9053"/>
                  </a:lnTo>
                  <a:lnTo>
                    <a:pt x="359121" y="0"/>
                  </a:lnTo>
                  <a:lnTo>
                    <a:pt x="328943" y="6035"/>
                  </a:lnTo>
                  <a:lnTo>
                    <a:pt x="0" y="147873"/>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AC9C404-C286-40F2-B00C-143F2E70FC0B}"/>
              </a:ext>
            </a:extLst>
          </p:cNvPr>
          <p:cNvSpPr/>
          <p:nvPr/>
        </p:nvSpPr>
        <p:spPr>
          <a:xfrm>
            <a:off x="7239000" y="76204"/>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20 beads</a:t>
            </a:r>
          </a:p>
        </p:txBody>
      </p:sp>
      <p:sp>
        <p:nvSpPr>
          <p:cNvPr id="20" name="Rectangle 19">
            <a:extLst>
              <a:ext uri="{FF2B5EF4-FFF2-40B4-BE49-F238E27FC236}">
                <a16:creationId xmlns:a16="http://schemas.microsoft.com/office/drawing/2014/main" id="{091E67A6-8251-404C-8E81-B69DE1C379A1}"/>
              </a:ext>
            </a:extLst>
          </p:cNvPr>
          <p:cNvSpPr/>
          <p:nvPr/>
        </p:nvSpPr>
        <p:spPr>
          <a:xfrm>
            <a:off x="228600" y="3505204"/>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15 beads</a:t>
            </a:r>
          </a:p>
        </p:txBody>
      </p:sp>
      <p:sp>
        <p:nvSpPr>
          <p:cNvPr id="21" name="Rectangle 20">
            <a:extLst>
              <a:ext uri="{FF2B5EF4-FFF2-40B4-BE49-F238E27FC236}">
                <a16:creationId xmlns:a16="http://schemas.microsoft.com/office/drawing/2014/main" id="{E4AAA89A-12D6-453A-941A-CF0EF322EF39}"/>
              </a:ext>
            </a:extLst>
          </p:cNvPr>
          <p:cNvSpPr/>
          <p:nvPr/>
        </p:nvSpPr>
        <p:spPr>
          <a:xfrm>
            <a:off x="7239000" y="3505200"/>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17 beads</a:t>
            </a:r>
          </a:p>
        </p:txBody>
      </p:sp>
      <p:sp>
        <p:nvSpPr>
          <p:cNvPr id="23" name="Rectangle 22">
            <a:extLst>
              <a:ext uri="{FF2B5EF4-FFF2-40B4-BE49-F238E27FC236}">
                <a16:creationId xmlns:a16="http://schemas.microsoft.com/office/drawing/2014/main" id="{07ED5488-70A8-46A8-AB20-385DD2700B01}"/>
              </a:ext>
            </a:extLst>
          </p:cNvPr>
          <p:cNvSpPr/>
          <p:nvPr/>
        </p:nvSpPr>
        <p:spPr>
          <a:xfrm>
            <a:off x="7239000" y="3505196"/>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The Reveal</a:t>
            </a:r>
          </a:p>
        </p:txBody>
      </p:sp>
      <p:sp>
        <p:nvSpPr>
          <p:cNvPr id="24" name="Rectangle 23">
            <a:extLst>
              <a:ext uri="{FF2B5EF4-FFF2-40B4-BE49-F238E27FC236}">
                <a16:creationId xmlns:a16="http://schemas.microsoft.com/office/drawing/2014/main" id="{49281A08-619A-48E4-BFA2-D23DF484AD01}"/>
              </a:ext>
            </a:extLst>
          </p:cNvPr>
          <p:cNvSpPr/>
          <p:nvPr/>
        </p:nvSpPr>
        <p:spPr>
          <a:xfrm>
            <a:off x="228600" y="3505200"/>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The Reveal</a:t>
            </a:r>
          </a:p>
        </p:txBody>
      </p:sp>
      <p:sp>
        <p:nvSpPr>
          <p:cNvPr id="25" name="Rectangle 24">
            <a:extLst>
              <a:ext uri="{FF2B5EF4-FFF2-40B4-BE49-F238E27FC236}">
                <a16:creationId xmlns:a16="http://schemas.microsoft.com/office/drawing/2014/main" id="{82A21D75-2F09-4F47-9049-456ADF0BC7C7}"/>
              </a:ext>
            </a:extLst>
          </p:cNvPr>
          <p:cNvSpPr/>
          <p:nvPr/>
        </p:nvSpPr>
        <p:spPr>
          <a:xfrm>
            <a:off x="7239000" y="76200"/>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The Reveal</a:t>
            </a:r>
          </a:p>
        </p:txBody>
      </p:sp>
      <p:sp>
        <p:nvSpPr>
          <p:cNvPr id="26" name="Rectangle 25">
            <a:extLst>
              <a:ext uri="{FF2B5EF4-FFF2-40B4-BE49-F238E27FC236}">
                <a16:creationId xmlns:a16="http://schemas.microsoft.com/office/drawing/2014/main" id="{6892C16C-DCB8-4D1F-AFAB-71C668A9901C}"/>
              </a:ext>
            </a:extLst>
          </p:cNvPr>
          <p:cNvSpPr/>
          <p:nvPr/>
        </p:nvSpPr>
        <p:spPr>
          <a:xfrm>
            <a:off x="228600" y="76200"/>
            <a:ext cx="176798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22 beads</a:t>
            </a:r>
          </a:p>
        </p:txBody>
      </p:sp>
      <p:grpSp>
        <p:nvGrpSpPr>
          <p:cNvPr id="50" name="Group 49">
            <a:extLst>
              <a:ext uri="{FF2B5EF4-FFF2-40B4-BE49-F238E27FC236}">
                <a16:creationId xmlns:a16="http://schemas.microsoft.com/office/drawing/2014/main" id="{164A6BB9-5D50-BA65-A04A-4DE81FA56BA2}"/>
              </a:ext>
            </a:extLst>
          </p:cNvPr>
          <p:cNvGrpSpPr/>
          <p:nvPr/>
        </p:nvGrpSpPr>
        <p:grpSpPr>
          <a:xfrm>
            <a:off x="0" y="-1"/>
            <a:ext cx="9144000" cy="6857997"/>
            <a:chOff x="0" y="-1"/>
            <a:chExt cx="9144000" cy="6857997"/>
          </a:xfrm>
        </p:grpSpPr>
        <p:sp>
          <p:nvSpPr>
            <p:cNvPr id="51" name="Rectangle 50">
              <a:extLst>
                <a:ext uri="{FF2B5EF4-FFF2-40B4-BE49-F238E27FC236}">
                  <a16:creationId xmlns:a16="http://schemas.microsoft.com/office/drawing/2014/main" id="{DFE26E8D-2F5E-C03D-D54D-5639ED8BDD7B}"/>
                </a:ext>
              </a:extLst>
            </p:cNvPr>
            <p:cNvSpPr/>
            <p:nvPr/>
          </p:nvSpPr>
          <p:spPr>
            <a:xfrm>
              <a:off x="1" y="-1"/>
              <a:ext cx="4571999" cy="34289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E8D7C42-2BEC-EE73-B56E-01071A68ADDE}"/>
                </a:ext>
              </a:extLst>
            </p:cNvPr>
            <p:cNvSpPr/>
            <p:nvPr/>
          </p:nvSpPr>
          <p:spPr>
            <a:xfrm>
              <a:off x="4572001" y="0"/>
              <a:ext cx="4571999" cy="34289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1837290-0D89-36CC-0B1E-B078D3B0CDBE}"/>
                </a:ext>
              </a:extLst>
            </p:cNvPr>
            <p:cNvSpPr/>
            <p:nvPr/>
          </p:nvSpPr>
          <p:spPr>
            <a:xfrm>
              <a:off x="0" y="3429000"/>
              <a:ext cx="4571999" cy="34289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DD3CF5D-E294-A501-83B9-9CF22E0C6B1E}"/>
                </a:ext>
              </a:extLst>
            </p:cNvPr>
            <p:cNvSpPr/>
            <p:nvPr/>
          </p:nvSpPr>
          <p:spPr>
            <a:xfrm>
              <a:off x="4572000" y="3429001"/>
              <a:ext cx="4571999" cy="34289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9CD09901-0077-D943-70BA-D5D3D2384F61}"/>
              </a:ext>
            </a:extLst>
          </p:cNvPr>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a:solidFill>
                  <a:schemeClr val="bg1"/>
                </a:solidFill>
              </a:rPr>
              <a:t>Wyborney</a:t>
            </a:r>
            <a:endParaRPr lang="en-US" sz="1200" b="1" dirty="0">
              <a:solidFill>
                <a:schemeClr val="bg1"/>
              </a:solidFill>
            </a:endParaRPr>
          </a:p>
        </p:txBody>
      </p:sp>
    </p:spTree>
    <p:extLst>
      <p:ext uri="{BB962C8B-B14F-4D97-AF65-F5344CB8AC3E}">
        <p14:creationId xmlns:p14="http://schemas.microsoft.com/office/powerpoint/2010/main" val="123825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P spid="23" grpId="1" animBg="1"/>
      <p:bldP spid="24" grpId="0" animBg="1"/>
      <p:bldP spid="24"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CB992-7ED5-41AB-A109-9D6F9F6B184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9EB8971-9CF3-6C89-6F16-AB4019960736}"/>
              </a:ext>
            </a:extLst>
          </p:cNvPr>
          <p:cNvSpPr/>
          <p:nvPr/>
        </p:nvSpPr>
        <p:spPr>
          <a:xfrm>
            <a:off x="0" y="0"/>
            <a:ext cx="2546195" cy="189919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40DF7230-8233-43C7-81BD-A89B8A694DE1}"/>
              </a:ext>
            </a:extLst>
          </p:cNvPr>
          <p:cNvGrpSpPr/>
          <p:nvPr/>
        </p:nvGrpSpPr>
        <p:grpSpPr>
          <a:xfrm>
            <a:off x="5595365" y="5483727"/>
            <a:ext cx="1381088" cy="1387197"/>
            <a:chOff x="7549125" y="3838432"/>
            <a:chExt cx="1381088" cy="1387197"/>
          </a:xfrm>
        </p:grpSpPr>
        <p:pic>
          <p:nvPicPr>
            <p:cNvPr id="39" name="Picture 2" descr="C:\Users\Steve Wyborney\Desktop\Presentation1.jpg">
              <a:hlinkClick r:id="rId3"/>
              <a:extLst>
                <a:ext uri="{FF2B5EF4-FFF2-40B4-BE49-F238E27FC236}">
                  <a16:creationId xmlns:a16="http://schemas.microsoft.com/office/drawing/2014/main" id="{112FA736-F464-D860-48D3-8EF64A7D28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756" y="3838432"/>
              <a:ext cx="1251826" cy="9388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27B1C4C-B400-EF0D-2AFD-D3C1001BBABA}"/>
                </a:ext>
              </a:extLst>
            </p:cNvPr>
            <p:cNvSpPr txBox="1"/>
            <p:nvPr/>
          </p:nvSpPr>
          <p:spPr>
            <a:xfrm>
              <a:off x="7549125" y="4825519"/>
              <a:ext cx="1381088" cy="400110"/>
            </a:xfrm>
            <a:prstGeom prst="rect">
              <a:avLst/>
            </a:prstGeom>
            <a:noFill/>
          </p:spPr>
          <p:txBody>
            <a:bodyPr wrap="square" rtlCol="0">
              <a:spAutoFit/>
            </a:bodyPr>
            <a:lstStyle/>
            <a:p>
              <a:pPr algn="ctr"/>
              <a:r>
                <a:rPr lang="en-US" sz="1000" b="1" dirty="0">
                  <a:hlinkClick r:id="rId5"/>
                </a:rPr>
                <a:t>80 Cube Conversations Lessons</a:t>
              </a:r>
              <a:endParaRPr lang="en-US" sz="1000" b="1" dirty="0"/>
            </a:p>
          </p:txBody>
        </p:sp>
      </p:grpSp>
      <p:grpSp>
        <p:nvGrpSpPr>
          <p:cNvPr id="38" name="Group 37">
            <a:extLst>
              <a:ext uri="{FF2B5EF4-FFF2-40B4-BE49-F238E27FC236}">
                <a16:creationId xmlns:a16="http://schemas.microsoft.com/office/drawing/2014/main" id="{B4F46D4A-6913-595C-A618-2C4637B6E0F0}"/>
              </a:ext>
            </a:extLst>
          </p:cNvPr>
          <p:cNvGrpSpPr/>
          <p:nvPr/>
        </p:nvGrpSpPr>
        <p:grpSpPr>
          <a:xfrm>
            <a:off x="7245481" y="5487807"/>
            <a:ext cx="1815820" cy="1330818"/>
            <a:chOff x="9547369" y="5459714"/>
            <a:chExt cx="1815820" cy="1330818"/>
          </a:xfrm>
        </p:grpSpPr>
        <p:pic>
          <p:nvPicPr>
            <p:cNvPr id="1026" name="Picture 2" descr="C:\Users\Steve Wyborney\Desktop\20 Days Title Pic.jpg">
              <a:hlinkClick r:id="rId6"/>
              <a:extLst>
                <a:ext uri="{FF2B5EF4-FFF2-40B4-BE49-F238E27FC236}">
                  <a16:creationId xmlns:a16="http://schemas.microsoft.com/office/drawing/2014/main" id="{4AD723AE-6A52-4D22-88D5-D88500BAAD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0118" y="5459714"/>
              <a:ext cx="1240944" cy="93070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hlinkClick r:id="rId8"/>
              <a:extLst>
                <a:ext uri="{FF2B5EF4-FFF2-40B4-BE49-F238E27FC236}">
                  <a16:creationId xmlns:a16="http://schemas.microsoft.com/office/drawing/2014/main" id="{5C2BE9A0-5C5B-6BE5-7643-5B30646F56A1}"/>
                </a:ext>
              </a:extLst>
            </p:cNvPr>
            <p:cNvSpPr txBox="1"/>
            <p:nvPr/>
          </p:nvSpPr>
          <p:spPr>
            <a:xfrm>
              <a:off x="9547369" y="6390422"/>
              <a:ext cx="1815820" cy="400110"/>
            </a:xfrm>
            <a:prstGeom prst="rect">
              <a:avLst/>
            </a:prstGeom>
            <a:noFill/>
          </p:spPr>
          <p:txBody>
            <a:bodyPr wrap="square" rtlCol="0">
              <a:spAutoFit/>
            </a:bodyPr>
            <a:lstStyle/>
            <a:p>
              <a:pPr algn="ctr"/>
              <a:r>
                <a:rPr lang="en-US" sz="1000" b="1" dirty="0">
                  <a:hlinkClick r:id="" action="ppaction://noaction"/>
                </a:rPr>
                <a:t>20 Days of Number Sense </a:t>
              </a:r>
            </a:p>
            <a:p>
              <a:pPr algn="ctr"/>
              <a:r>
                <a:rPr lang="en-US" sz="1000" b="1" dirty="0">
                  <a:hlinkClick r:id="" action="ppaction://noaction"/>
                </a:rPr>
                <a:t>&amp; Rich Math Talk</a:t>
              </a:r>
              <a:endParaRPr lang="en-US" sz="1000" b="1" dirty="0"/>
            </a:p>
          </p:txBody>
        </p:sp>
      </p:grpSp>
      <p:sp>
        <p:nvSpPr>
          <p:cNvPr id="62" name="TextBox 61">
            <a:extLst>
              <a:ext uri="{FF2B5EF4-FFF2-40B4-BE49-F238E27FC236}">
                <a16:creationId xmlns:a16="http://schemas.microsoft.com/office/drawing/2014/main" id="{3BC9FFB8-8213-E85E-45E8-BE7557899016}"/>
              </a:ext>
            </a:extLst>
          </p:cNvPr>
          <p:cNvSpPr txBox="1"/>
          <p:nvPr/>
        </p:nvSpPr>
        <p:spPr>
          <a:xfrm>
            <a:off x="5472005" y="3142754"/>
            <a:ext cx="1439817" cy="400110"/>
          </a:xfrm>
          <a:prstGeom prst="rect">
            <a:avLst/>
          </a:prstGeom>
          <a:noFill/>
        </p:spPr>
        <p:txBody>
          <a:bodyPr wrap="none" rtlCol="0">
            <a:spAutoFit/>
          </a:bodyPr>
          <a:lstStyle/>
          <a:p>
            <a:pPr algn="ctr"/>
            <a:r>
              <a:rPr lang="en-US" sz="1000" b="1" dirty="0"/>
              <a:t>2021-2022</a:t>
            </a:r>
          </a:p>
          <a:p>
            <a:pPr algn="ctr"/>
            <a:r>
              <a:rPr lang="en-US" sz="1000" b="1" dirty="0">
                <a:hlinkClick r:id="rId9"/>
              </a:rPr>
              <a:t>150 New </a:t>
            </a:r>
            <a:r>
              <a:rPr lang="en-US" sz="1000" b="1" dirty="0" err="1">
                <a:hlinkClick r:id="rId9"/>
              </a:rPr>
              <a:t>Esti</a:t>
            </a:r>
            <a:r>
              <a:rPr lang="en-US" sz="1000" b="1" dirty="0">
                <a:hlinkClick r:id="rId9"/>
              </a:rPr>
              <a:t>-Mysteries</a:t>
            </a:r>
            <a:endParaRPr lang="en-US" sz="1000" b="1" dirty="0"/>
          </a:p>
        </p:txBody>
      </p:sp>
      <p:pic>
        <p:nvPicPr>
          <p:cNvPr id="9" name="Picture 8">
            <a:hlinkClick r:id="rId9"/>
            <a:extLst>
              <a:ext uri="{FF2B5EF4-FFF2-40B4-BE49-F238E27FC236}">
                <a16:creationId xmlns:a16="http://schemas.microsoft.com/office/drawing/2014/main" id="{5C3BE760-774C-F853-2D89-2FF2BAE1DD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6901" y="2093763"/>
            <a:ext cx="1392547" cy="1044409"/>
          </a:xfrm>
          <a:prstGeom prst="rect">
            <a:avLst/>
          </a:prstGeom>
          <a:ln w="19050">
            <a:solidFill>
              <a:schemeClr val="tx1"/>
            </a:solidFill>
          </a:ln>
        </p:spPr>
      </p:pic>
      <p:pic>
        <p:nvPicPr>
          <p:cNvPr id="13" name="Picture 12">
            <a:hlinkClick r:id="rId11"/>
            <a:extLst>
              <a:ext uri="{FF2B5EF4-FFF2-40B4-BE49-F238E27FC236}">
                <a16:creationId xmlns:a16="http://schemas.microsoft.com/office/drawing/2014/main" id="{0563E200-4066-315B-860A-B89CC15AC5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76804" y="2091173"/>
            <a:ext cx="1402996" cy="1052247"/>
          </a:xfrm>
          <a:prstGeom prst="rect">
            <a:avLst/>
          </a:prstGeom>
          <a:ln w="19050">
            <a:solidFill>
              <a:schemeClr val="tx1"/>
            </a:solidFill>
          </a:ln>
        </p:spPr>
      </p:pic>
      <p:sp>
        <p:nvSpPr>
          <p:cNvPr id="26" name="TextBox 25">
            <a:extLst>
              <a:ext uri="{FF2B5EF4-FFF2-40B4-BE49-F238E27FC236}">
                <a16:creationId xmlns:a16="http://schemas.microsoft.com/office/drawing/2014/main" id="{A0C8A4B8-B8A1-F192-E9A9-B3584367892E}"/>
              </a:ext>
            </a:extLst>
          </p:cNvPr>
          <p:cNvSpPr txBox="1"/>
          <p:nvPr/>
        </p:nvSpPr>
        <p:spPr>
          <a:xfrm>
            <a:off x="3796796" y="3133023"/>
            <a:ext cx="1439818" cy="400110"/>
          </a:xfrm>
          <a:prstGeom prst="rect">
            <a:avLst/>
          </a:prstGeom>
          <a:noFill/>
        </p:spPr>
        <p:txBody>
          <a:bodyPr wrap="none" rtlCol="0">
            <a:spAutoFit/>
          </a:bodyPr>
          <a:lstStyle/>
          <a:p>
            <a:pPr algn="ctr"/>
            <a:r>
              <a:rPr lang="en-US" sz="1000" b="1" dirty="0"/>
              <a:t>2022-2023</a:t>
            </a:r>
          </a:p>
          <a:p>
            <a:pPr algn="ctr"/>
            <a:r>
              <a:rPr lang="en-US" sz="1000" b="1" dirty="0">
                <a:hlinkClick r:id="rId11"/>
              </a:rPr>
              <a:t>170 New Esti-Mysteries</a:t>
            </a:r>
            <a:endParaRPr lang="en-US" sz="1000" b="1" dirty="0"/>
          </a:p>
        </p:txBody>
      </p:sp>
      <p:pic>
        <p:nvPicPr>
          <p:cNvPr id="55" name="Picture 54">
            <a:hlinkClick r:id="rId13"/>
            <a:extLst>
              <a:ext uri="{FF2B5EF4-FFF2-40B4-BE49-F238E27FC236}">
                <a16:creationId xmlns:a16="http://schemas.microsoft.com/office/drawing/2014/main" id="{BB506585-5DC2-B54B-210C-5994035D6300}"/>
              </a:ext>
            </a:extLst>
          </p:cNvPr>
          <p:cNvPicPr>
            <a:picLocks noChangeAspect="1"/>
          </p:cNvPicPr>
          <p:nvPr/>
        </p:nvPicPr>
        <p:blipFill rotWithShape="1">
          <a:blip r:embed="rId14"/>
          <a:srcRect l="22331" t="7030" r="29922" b="7483"/>
          <a:stretch/>
        </p:blipFill>
        <p:spPr>
          <a:xfrm>
            <a:off x="7495815" y="35951"/>
            <a:ext cx="1091552" cy="1303068"/>
          </a:xfrm>
          <a:prstGeom prst="rect">
            <a:avLst/>
          </a:prstGeom>
        </p:spPr>
      </p:pic>
      <p:sp>
        <p:nvSpPr>
          <p:cNvPr id="56" name="TextBox 55">
            <a:hlinkClick r:id="rId13"/>
            <a:extLst>
              <a:ext uri="{FF2B5EF4-FFF2-40B4-BE49-F238E27FC236}">
                <a16:creationId xmlns:a16="http://schemas.microsoft.com/office/drawing/2014/main" id="{E1AFFD8F-AAFC-5F6E-9D91-39B0E34973A0}"/>
              </a:ext>
            </a:extLst>
          </p:cNvPr>
          <p:cNvSpPr txBox="1"/>
          <p:nvPr/>
        </p:nvSpPr>
        <p:spPr>
          <a:xfrm>
            <a:off x="7089716" y="1319429"/>
            <a:ext cx="2078038" cy="553998"/>
          </a:xfrm>
          <a:prstGeom prst="rect">
            <a:avLst/>
          </a:prstGeom>
          <a:noFill/>
        </p:spPr>
        <p:txBody>
          <a:bodyPr wrap="square" rtlCol="0">
            <a:spAutoFit/>
          </a:bodyPr>
          <a:lstStyle/>
          <a:p>
            <a:pPr algn="ctr"/>
            <a:r>
              <a:rPr lang="en-US" sz="1000" b="1" dirty="0">
                <a:hlinkClick r:id="rId13"/>
              </a:rPr>
              <a:t>The Multiplication Advantage!</a:t>
            </a:r>
            <a:endParaRPr lang="en-US" sz="1000" b="1" dirty="0"/>
          </a:p>
          <a:p>
            <a:pPr algn="ctr"/>
            <a:r>
              <a:rPr lang="en-US" sz="1000" b="1" dirty="0"/>
              <a:t>Ask your school to purchase a copy </a:t>
            </a:r>
          </a:p>
          <a:p>
            <a:pPr algn="ctr"/>
            <a:r>
              <a:rPr lang="en-US" sz="1000" b="1" dirty="0"/>
              <a:t>for every student in your class.</a:t>
            </a:r>
          </a:p>
        </p:txBody>
      </p:sp>
      <p:grpSp>
        <p:nvGrpSpPr>
          <p:cNvPr id="33" name="Group 32">
            <a:extLst>
              <a:ext uri="{FF2B5EF4-FFF2-40B4-BE49-F238E27FC236}">
                <a16:creationId xmlns:a16="http://schemas.microsoft.com/office/drawing/2014/main" id="{46E2B44C-6B57-C464-29C8-DA2B5F9E09A5}"/>
              </a:ext>
            </a:extLst>
          </p:cNvPr>
          <p:cNvGrpSpPr/>
          <p:nvPr/>
        </p:nvGrpSpPr>
        <p:grpSpPr>
          <a:xfrm>
            <a:off x="7196238" y="3878618"/>
            <a:ext cx="1914307" cy="1343477"/>
            <a:chOff x="9976903" y="2253841"/>
            <a:chExt cx="1914307" cy="1343477"/>
          </a:xfrm>
        </p:grpSpPr>
        <p:sp>
          <p:nvSpPr>
            <p:cNvPr id="59" name="TextBox 58">
              <a:extLst>
                <a:ext uri="{FF2B5EF4-FFF2-40B4-BE49-F238E27FC236}">
                  <a16:creationId xmlns:a16="http://schemas.microsoft.com/office/drawing/2014/main" id="{20D3A029-BBF9-2BB1-4B19-682DBAE6D3EA}"/>
                </a:ext>
              </a:extLst>
            </p:cNvPr>
            <p:cNvSpPr txBox="1"/>
            <p:nvPr/>
          </p:nvSpPr>
          <p:spPr>
            <a:xfrm>
              <a:off x="9976903" y="3043320"/>
              <a:ext cx="1914307" cy="553998"/>
            </a:xfrm>
            <a:prstGeom prst="rect">
              <a:avLst/>
            </a:prstGeom>
            <a:noFill/>
          </p:spPr>
          <p:txBody>
            <a:bodyPr wrap="none" rtlCol="0">
              <a:spAutoFit/>
            </a:bodyPr>
            <a:lstStyle/>
            <a:p>
              <a:pPr algn="ctr"/>
              <a:r>
                <a:rPr lang="en-US" sz="1000" b="1" dirty="0"/>
                <a:t>The Mystery Number in the Box</a:t>
              </a:r>
            </a:p>
            <a:p>
              <a:pPr algn="ctr"/>
              <a:r>
                <a:rPr lang="en-US" sz="1000" b="1" dirty="0"/>
                <a:t>60-Second Math Mystery Videos</a:t>
              </a:r>
            </a:p>
            <a:p>
              <a:pPr algn="ctr"/>
              <a:r>
                <a:rPr lang="en-US" sz="1000" b="1" dirty="0">
                  <a:hlinkClick r:id="rId15"/>
                </a:rPr>
                <a:t>View the entire playlist here.</a:t>
              </a:r>
              <a:endParaRPr lang="en-US" sz="1000" b="1" dirty="0"/>
            </a:p>
          </p:txBody>
        </p:sp>
        <p:pic>
          <p:nvPicPr>
            <p:cNvPr id="63" name="Picture 62">
              <a:hlinkClick r:id="rId15"/>
              <a:extLst>
                <a:ext uri="{FF2B5EF4-FFF2-40B4-BE49-F238E27FC236}">
                  <a16:creationId xmlns:a16="http://schemas.microsoft.com/office/drawing/2014/main" id="{7969AD08-6C82-86A5-BF80-CFE3B008C06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97576" y="2253841"/>
              <a:ext cx="1272960" cy="716040"/>
            </a:xfrm>
            <a:prstGeom prst="rect">
              <a:avLst/>
            </a:prstGeom>
          </p:spPr>
        </p:pic>
      </p:grpSp>
      <p:sp>
        <p:nvSpPr>
          <p:cNvPr id="2061" name="TextBox 2060">
            <a:hlinkClick r:id="rId17"/>
            <a:extLst>
              <a:ext uri="{FF2B5EF4-FFF2-40B4-BE49-F238E27FC236}">
                <a16:creationId xmlns:a16="http://schemas.microsoft.com/office/drawing/2014/main" id="{16F34A79-136B-9FDC-1D4B-B53993F32E4A}"/>
              </a:ext>
            </a:extLst>
          </p:cNvPr>
          <p:cNvSpPr txBox="1"/>
          <p:nvPr/>
        </p:nvSpPr>
        <p:spPr>
          <a:xfrm>
            <a:off x="1935995" y="3130631"/>
            <a:ext cx="1468672" cy="400110"/>
          </a:xfrm>
          <a:prstGeom prst="rect">
            <a:avLst/>
          </a:prstGeom>
          <a:noFill/>
        </p:spPr>
        <p:txBody>
          <a:bodyPr wrap="none" rtlCol="0">
            <a:spAutoFit/>
          </a:bodyPr>
          <a:lstStyle/>
          <a:p>
            <a:pPr algn="ctr"/>
            <a:r>
              <a:rPr lang="en-US" sz="1000" b="1" dirty="0"/>
              <a:t>2023-2024</a:t>
            </a:r>
            <a:endParaRPr lang="en-US" sz="1000" b="1" dirty="0">
              <a:hlinkClick r:id="" action="ppaction://noaction"/>
            </a:endParaRPr>
          </a:p>
          <a:p>
            <a:pPr algn="ctr"/>
            <a:r>
              <a:rPr lang="en-US" sz="1000" b="1" dirty="0">
                <a:hlinkClick r:id="rId17"/>
              </a:rPr>
              <a:t>100 New Esti-Mysteries </a:t>
            </a:r>
            <a:endParaRPr lang="en-US" sz="1000" b="1" dirty="0"/>
          </a:p>
        </p:txBody>
      </p:sp>
      <p:pic>
        <p:nvPicPr>
          <p:cNvPr id="7" name="Picture 6">
            <a:hlinkClick r:id="rId18"/>
            <a:extLst>
              <a:ext uri="{FF2B5EF4-FFF2-40B4-BE49-F238E27FC236}">
                <a16:creationId xmlns:a16="http://schemas.microsoft.com/office/drawing/2014/main" id="{87B724F6-6C85-B72E-0EDE-41B5A408955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3511" y="2099446"/>
            <a:ext cx="1395654" cy="1046740"/>
          </a:xfrm>
          <a:prstGeom prst="rect">
            <a:avLst/>
          </a:prstGeom>
          <a:ln w="19050">
            <a:solidFill>
              <a:schemeClr val="tx1"/>
            </a:solidFill>
          </a:ln>
        </p:spPr>
      </p:pic>
      <p:sp>
        <p:nvSpPr>
          <p:cNvPr id="2" name="TextBox 1">
            <a:hlinkClick r:id="rId18"/>
            <a:extLst>
              <a:ext uri="{FF2B5EF4-FFF2-40B4-BE49-F238E27FC236}">
                <a16:creationId xmlns:a16="http://schemas.microsoft.com/office/drawing/2014/main" id="{B2548440-435A-5BA0-E8AC-13158226EA8C}"/>
              </a:ext>
            </a:extLst>
          </p:cNvPr>
          <p:cNvSpPr txBox="1"/>
          <p:nvPr/>
        </p:nvSpPr>
        <p:spPr>
          <a:xfrm>
            <a:off x="202692" y="3131591"/>
            <a:ext cx="1439818" cy="400110"/>
          </a:xfrm>
          <a:prstGeom prst="rect">
            <a:avLst/>
          </a:prstGeom>
          <a:noFill/>
        </p:spPr>
        <p:txBody>
          <a:bodyPr wrap="none" rtlCol="0">
            <a:spAutoFit/>
          </a:bodyPr>
          <a:lstStyle/>
          <a:p>
            <a:pPr algn="ctr"/>
            <a:r>
              <a:rPr lang="en-US" sz="1000" b="1" dirty="0"/>
              <a:t>2024-2025</a:t>
            </a:r>
            <a:endParaRPr lang="en-US" sz="1000" b="1" dirty="0">
              <a:hlinkClick r:id="" action="ppaction://noaction"/>
            </a:endParaRPr>
          </a:p>
          <a:p>
            <a:pPr algn="ctr"/>
            <a:r>
              <a:rPr lang="en-US" sz="1000" b="1" dirty="0">
                <a:hlinkClick r:id="" action="ppaction://noaction"/>
              </a:rPr>
              <a:t>110 New Esti-Mysteries</a:t>
            </a:r>
            <a:endParaRPr lang="en-US" sz="1000" b="1" dirty="0"/>
          </a:p>
        </p:txBody>
      </p:sp>
      <p:grpSp>
        <p:nvGrpSpPr>
          <p:cNvPr id="48" name="Group 47">
            <a:extLst>
              <a:ext uri="{FF2B5EF4-FFF2-40B4-BE49-F238E27FC236}">
                <a16:creationId xmlns:a16="http://schemas.microsoft.com/office/drawing/2014/main" id="{8A19812C-DE1F-4480-4D04-E984BC8FCC71}"/>
              </a:ext>
            </a:extLst>
          </p:cNvPr>
          <p:cNvGrpSpPr/>
          <p:nvPr/>
        </p:nvGrpSpPr>
        <p:grpSpPr>
          <a:xfrm>
            <a:off x="0" y="1905000"/>
            <a:ext cx="9144000" cy="3432891"/>
            <a:chOff x="0" y="1905000"/>
            <a:chExt cx="9144000" cy="3432891"/>
          </a:xfrm>
        </p:grpSpPr>
        <p:cxnSp>
          <p:nvCxnSpPr>
            <p:cNvPr id="6" name="Straight Connector 5">
              <a:extLst>
                <a:ext uri="{FF2B5EF4-FFF2-40B4-BE49-F238E27FC236}">
                  <a16:creationId xmlns:a16="http://schemas.microsoft.com/office/drawing/2014/main" id="{B2846FF9-8D0A-98D7-85DF-62BA7E2B47A6}"/>
                </a:ext>
              </a:extLst>
            </p:cNvPr>
            <p:cNvCxnSpPr/>
            <p:nvPr/>
          </p:nvCxnSpPr>
          <p:spPr>
            <a:xfrm>
              <a:off x="0" y="5337891"/>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3FF4E1-B5D3-7B84-10CC-52AE471A5103}"/>
                </a:ext>
              </a:extLst>
            </p:cNvPr>
            <p:cNvCxnSpPr/>
            <p:nvPr/>
          </p:nvCxnSpPr>
          <p:spPr>
            <a:xfrm>
              <a:off x="0" y="3611271"/>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E7DC5CA-F0CD-EB71-4541-9F398267EB25}"/>
                </a:ext>
              </a:extLst>
            </p:cNvPr>
            <p:cNvCxnSpPr/>
            <p:nvPr/>
          </p:nvCxnSpPr>
          <p:spPr>
            <a:xfrm>
              <a:off x="0" y="1905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60" name="Picture 2059">
            <a:hlinkClick r:id="rId17"/>
            <a:extLst>
              <a:ext uri="{FF2B5EF4-FFF2-40B4-BE49-F238E27FC236}">
                <a16:creationId xmlns:a16="http://schemas.microsoft.com/office/drawing/2014/main" id="{05196C99-BEDD-6BB5-97F6-3EC2A383DDC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85986" y="2086904"/>
            <a:ext cx="1396056" cy="1047043"/>
          </a:xfrm>
          <a:prstGeom prst="rect">
            <a:avLst/>
          </a:prstGeom>
          <a:ln w="19050">
            <a:solidFill>
              <a:schemeClr val="tx1"/>
            </a:solidFill>
          </a:ln>
        </p:spPr>
      </p:pic>
      <p:pic>
        <p:nvPicPr>
          <p:cNvPr id="18" name="Picture 17">
            <a:hlinkClick r:id="rId21"/>
            <a:extLst>
              <a:ext uri="{FF2B5EF4-FFF2-40B4-BE49-F238E27FC236}">
                <a16:creationId xmlns:a16="http://schemas.microsoft.com/office/drawing/2014/main" id="{EFBD2A78-EF3C-2C80-C9A0-ECE67DD15D25}"/>
              </a:ext>
            </a:extLst>
          </p:cNvPr>
          <p:cNvPicPr>
            <a:picLocks noChangeAspect="1"/>
          </p:cNvPicPr>
          <p:nvPr/>
        </p:nvPicPr>
        <p:blipFill>
          <a:blip r:embed="rId22"/>
          <a:stretch>
            <a:fillRect/>
          </a:stretch>
        </p:blipFill>
        <p:spPr>
          <a:xfrm>
            <a:off x="4864723" y="115893"/>
            <a:ext cx="1687883" cy="1265912"/>
          </a:xfrm>
          <a:prstGeom prst="rect">
            <a:avLst/>
          </a:prstGeom>
          <a:ln w="19050">
            <a:solidFill>
              <a:schemeClr val="tx1"/>
            </a:solidFill>
          </a:ln>
        </p:spPr>
      </p:pic>
      <p:pic>
        <p:nvPicPr>
          <p:cNvPr id="41" name="Picture 40">
            <a:hlinkClick r:id="rId23"/>
            <a:extLst>
              <a:ext uri="{FF2B5EF4-FFF2-40B4-BE49-F238E27FC236}">
                <a16:creationId xmlns:a16="http://schemas.microsoft.com/office/drawing/2014/main" id="{D468C924-B43E-BD48-5F63-659F81CD0AD1}"/>
              </a:ext>
            </a:extLst>
          </p:cNvPr>
          <p:cNvPicPr>
            <a:picLocks noChangeAspect="1"/>
          </p:cNvPicPr>
          <p:nvPr/>
        </p:nvPicPr>
        <p:blipFill>
          <a:blip r:embed="rId24"/>
          <a:stretch>
            <a:fillRect/>
          </a:stretch>
        </p:blipFill>
        <p:spPr>
          <a:xfrm>
            <a:off x="7390900" y="2026884"/>
            <a:ext cx="1483994" cy="993469"/>
          </a:xfrm>
          <a:prstGeom prst="rect">
            <a:avLst/>
          </a:prstGeom>
          <a:ln w="19050">
            <a:noFill/>
          </a:ln>
        </p:spPr>
      </p:pic>
      <p:sp>
        <p:nvSpPr>
          <p:cNvPr id="47" name="TextBox 46">
            <a:extLst>
              <a:ext uri="{FF2B5EF4-FFF2-40B4-BE49-F238E27FC236}">
                <a16:creationId xmlns:a16="http://schemas.microsoft.com/office/drawing/2014/main" id="{CE05D3D1-BDEE-15FF-DBF5-26F2C166408E}"/>
              </a:ext>
            </a:extLst>
          </p:cNvPr>
          <p:cNvSpPr txBox="1"/>
          <p:nvPr/>
        </p:nvSpPr>
        <p:spPr>
          <a:xfrm>
            <a:off x="7169034" y="3049947"/>
            <a:ext cx="1946234" cy="553998"/>
          </a:xfrm>
          <a:prstGeom prst="rect">
            <a:avLst/>
          </a:prstGeom>
          <a:noFill/>
          <a:ln w="57150">
            <a:noFill/>
          </a:ln>
        </p:spPr>
        <p:txBody>
          <a:bodyPr wrap="square" rtlCol="0">
            <a:spAutoFit/>
          </a:bodyPr>
          <a:lstStyle/>
          <a:p>
            <a:pPr algn="ctr"/>
            <a:r>
              <a:rPr lang="en-US" sz="1000" b="1" dirty="0">
                <a:hlinkClick r:id="rId23"/>
              </a:rPr>
              <a:t>Steve </a:t>
            </a:r>
            <a:r>
              <a:rPr lang="en-US" sz="1000" b="1" dirty="0" err="1">
                <a:hlinkClick r:id="rId23"/>
              </a:rPr>
              <a:t>Wyborney’s</a:t>
            </a:r>
            <a:r>
              <a:rPr lang="en-US" sz="1000" b="1" dirty="0">
                <a:hlinkClick r:id="" action="ppaction://noaction"/>
              </a:rPr>
              <a:t>  Math Courses</a:t>
            </a:r>
            <a:endParaRPr lang="en-US" sz="1000" b="1" dirty="0"/>
          </a:p>
          <a:p>
            <a:pPr algn="ctr"/>
            <a:r>
              <a:rPr lang="en-US" sz="1000" b="1" dirty="0"/>
              <a:t>Online courses</a:t>
            </a:r>
          </a:p>
          <a:p>
            <a:pPr algn="ctr"/>
            <a:r>
              <a:rPr lang="en-US" sz="1000" b="1" dirty="0"/>
              <a:t>Digital Download Bundles</a:t>
            </a:r>
          </a:p>
        </p:txBody>
      </p:sp>
      <p:sp>
        <p:nvSpPr>
          <p:cNvPr id="51" name="TextBox 50">
            <a:hlinkClick r:id="rId18"/>
            <a:extLst>
              <a:ext uri="{FF2B5EF4-FFF2-40B4-BE49-F238E27FC236}">
                <a16:creationId xmlns:a16="http://schemas.microsoft.com/office/drawing/2014/main" id="{4F84B550-7865-556B-DCD7-3C21260C854D}"/>
              </a:ext>
            </a:extLst>
          </p:cNvPr>
          <p:cNvSpPr txBox="1"/>
          <p:nvPr/>
        </p:nvSpPr>
        <p:spPr>
          <a:xfrm>
            <a:off x="4989504" y="1357134"/>
            <a:ext cx="1439818" cy="400110"/>
          </a:xfrm>
          <a:prstGeom prst="rect">
            <a:avLst/>
          </a:prstGeom>
          <a:noFill/>
        </p:spPr>
        <p:txBody>
          <a:bodyPr wrap="none" rtlCol="0">
            <a:spAutoFit/>
          </a:bodyPr>
          <a:lstStyle/>
          <a:p>
            <a:pPr algn="ctr"/>
            <a:r>
              <a:rPr lang="en-US" sz="1000" b="1" dirty="0"/>
              <a:t>2025-2026</a:t>
            </a:r>
          </a:p>
          <a:p>
            <a:pPr algn="ctr"/>
            <a:r>
              <a:rPr lang="en-US" sz="1000" b="1" dirty="0">
                <a:hlinkClick r:id="rId21"/>
              </a:rPr>
              <a:t>125 New Esti-Mysteries</a:t>
            </a:r>
            <a:endParaRPr lang="en-US" sz="1000" b="1" dirty="0"/>
          </a:p>
        </p:txBody>
      </p:sp>
      <p:grpSp>
        <p:nvGrpSpPr>
          <p:cNvPr id="10" name="Group 9">
            <a:extLst>
              <a:ext uri="{FF2B5EF4-FFF2-40B4-BE49-F238E27FC236}">
                <a16:creationId xmlns:a16="http://schemas.microsoft.com/office/drawing/2014/main" id="{830FA4D8-7CA9-7F59-10D5-C2679CDF95B5}"/>
              </a:ext>
            </a:extLst>
          </p:cNvPr>
          <p:cNvGrpSpPr/>
          <p:nvPr/>
        </p:nvGrpSpPr>
        <p:grpSpPr>
          <a:xfrm>
            <a:off x="294042" y="142002"/>
            <a:ext cx="2042226" cy="1763331"/>
            <a:chOff x="-1483125" y="2235988"/>
            <a:chExt cx="2042226" cy="1763331"/>
          </a:xfrm>
        </p:grpSpPr>
        <p:sp>
          <p:nvSpPr>
            <p:cNvPr id="60" name="TextBox 59">
              <a:extLst>
                <a:ext uri="{FF2B5EF4-FFF2-40B4-BE49-F238E27FC236}">
                  <a16:creationId xmlns:a16="http://schemas.microsoft.com/office/drawing/2014/main" id="{670EFAAA-92C5-EF37-5D48-11C890A02399}"/>
                </a:ext>
              </a:extLst>
            </p:cNvPr>
            <p:cNvSpPr txBox="1"/>
            <p:nvPr/>
          </p:nvSpPr>
          <p:spPr>
            <a:xfrm>
              <a:off x="-1483125" y="3414544"/>
              <a:ext cx="2042226" cy="584775"/>
            </a:xfrm>
            <a:prstGeom prst="rect">
              <a:avLst/>
            </a:prstGeom>
            <a:noFill/>
            <a:ln w="19050">
              <a:noFill/>
            </a:ln>
          </p:spPr>
          <p:txBody>
            <a:bodyPr wrap="none" rtlCol="0">
              <a:spAutoFit/>
            </a:bodyPr>
            <a:lstStyle/>
            <a:p>
              <a:pPr algn="ctr"/>
              <a:r>
                <a:rPr lang="en-US" sz="1600" b="1" dirty="0">
                  <a:hlinkClick r:id="rId25"/>
                </a:rPr>
                <a:t>More </a:t>
              </a:r>
            </a:p>
            <a:p>
              <a:pPr algn="ctr"/>
              <a:r>
                <a:rPr lang="en-US" sz="1600" b="1" dirty="0">
                  <a:hlinkClick r:id="rId25"/>
                </a:rPr>
                <a:t>Estimation Clipboards</a:t>
              </a:r>
              <a:endParaRPr lang="en-US" sz="1600" b="1" dirty="0"/>
            </a:p>
          </p:txBody>
        </p:sp>
        <p:pic>
          <p:nvPicPr>
            <p:cNvPr id="52" name="Picture 51">
              <a:hlinkClick r:id="rId25"/>
              <a:extLst>
                <a:ext uri="{FF2B5EF4-FFF2-40B4-BE49-F238E27FC236}">
                  <a16:creationId xmlns:a16="http://schemas.microsoft.com/office/drawing/2014/main" id="{744DC34D-C0C6-4A7B-F423-8EA7AB45D224}"/>
                </a:ext>
              </a:extLst>
            </p:cNvPr>
            <p:cNvPicPr>
              <a:picLocks noChangeAspect="1"/>
            </p:cNvPicPr>
            <p:nvPr/>
          </p:nvPicPr>
          <p:blipFill>
            <a:blip r:embed="rId26"/>
            <a:stretch>
              <a:fillRect/>
            </a:stretch>
          </p:blipFill>
          <p:spPr>
            <a:xfrm>
              <a:off x="-1155320" y="2235988"/>
              <a:ext cx="1388368" cy="1041274"/>
            </a:xfrm>
            <a:prstGeom prst="rect">
              <a:avLst/>
            </a:prstGeom>
            <a:ln w="19050">
              <a:solidFill>
                <a:schemeClr val="tx1"/>
              </a:solidFill>
            </a:ln>
          </p:spPr>
        </p:pic>
      </p:grpSp>
      <p:pic>
        <p:nvPicPr>
          <p:cNvPr id="53" name="Picture 2" descr="Season 1 Playlist Thumbnail">
            <a:hlinkClick r:id="rId27"/>
            <a:extLst>
              <a:ext uri="{FF2B5EF4-FFF2-40B4-BE49-F238E27FC236}">
                <a16:creationId xmlns:a16="http://schemas.microsoft.com/office/drawing/2014/main" id="{65D35C80-98A7-CA5C-C4E1-03BD8C8C708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989123" y="3835608"/>
            <a:ext cx="1390513" cy="78216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1DC305D-D4B0-20F0-8E30-5F026207E109}"/>
              </a:ext>
            </a:extLst>
          </p:cNvPr>
          <p:cNvSpPr txBox="1"/>
          <p:nvPr/>
        </p:nvSpPr>
        <p:spPr>
          <a:xfrm>
            <a:off x="1575271" y="4623577"/>
            <a:ext cx="2208120" cy="553998"/>
          </a:xfrm>
          <a:prstGeom prst="rect">
            <a:avLst/>
          </a:prstGeom>
          <a:noFill/>
          <a:ln w="38100">
            <a:noFill/>
          </a:ln>
        </p:spPr>
        <p:txBody>
          <a:bodyPr wrap="square">
            <a:spAutoFit/>
          </a:bodyPr>
          <a:lstStyle/>
          <a:p>
            <a:pPr algn="ctr"/>
            <a:r>
              <a:rPr lang="en-US" sz="1000" b="1" dirty="0">
                <a:hlinkClick r:id="" action="ppaction://noaction"/>
              </a:rPr>
              <a:t>Leaping Numbers </a:t>
            </a:r>
          </a:p>
          <a:p>
            <a:pPr algn="ctr"/>
            <a:r>
              <a:rPr lang="en-US" sz="1000" b="1" dirty="0">
                <a:hlinkClick r:id="" action="ppaction://noaction"/>
              </a:rPr>
              <a:t>Season 1</a:t>
            </a:r>
            <a:endParaRPr lang="en-US" sz="1000" b="1" dirty="0"/>
          </a:p>
          <a:p>
            <a:pPr algn="ctr"/>
            <a:r>
              <a:rPr lang="en-US" sz="1000" b="1" dirty="0"/>
              <a:t>November 2024</a:t>
            </a:r>
            <a:endParaRPr lang="en-US" sz="1000" dirty="0"/>
          </a:p>
        </p:txBody>
      </p:sp>
      <p:pic>
        <p:nvPicPr>
          <p:cNvPr id="43" name="Picture 42">
            <a:hlinkClick r:id="rId29"/>
            <a:extLst>
              <a:ext uri="{FF2B5EF4-FFF2-40B4-BE49-F238E27FC236}">
                <a16:creationId xmlns:a16="http://schemas.microsoft.com/office/drawing/2014/main" id="{D94A3F44-F219-0D29-42F0-3CBA63EEB967}"/>
              </a:ext>
            </a:extLst>
          </p:cNvPr>
          <p:cNvPicPr>
            <a:picLocks noChangeAspect="1"/>
          </p:cNvPicPr>
          <p:nvPr/>
        </p:nvPicPr>
        <p:blipFill>
          <a:blip r:embed="rId30"/>
          <a:stretch>
            <a:fillRect/>
          </a:stretch>
        </p:blipFill>
        <p:spPr>
          <a:xfrm>
            <a:off x="222631" y="3835607"/>
            <a:ext cx="1396831" cy="785717"/>
          </a:xfrm>
          <a:prstGeom prst="rect">
            <a:avLst/>
          </a:prstGeom>
          <a:ln w="19050">
            <a:solidFill>
              <a:schemeClr val="tx1"/>
            </a:solidFill>
          </a:ln>
        </p:spPr>
      </p:pic>
      <p:sp>
        <p:nvSpPr>
          <p:cNvPr id="57" name="TextBox 56">
            <a:extLst>
              <a:ext uri="{FF2B5EF4-FFF2-40B4-BE49-F238E27FC236}">
                <a16:creationId xmlns:a16="http://schemas.microsoft.com/office/drawing/2014/main" id="{3898E08F-6CCE-C6CD-393A-B83192982F91}"/>
              </a:ext>
            </a:extLst>
          </p:cNvPr>
          <p:cNvSpPr txBox="1"/>
          <p:nvPr/>
        </p:nvSpPr>
        <p:spPr>
          <a:xfrm>
            <a:off x="239610" y="4618380"/>
            <a:ext cx="1368714" cy="553998"/>
          </a:xfrm>
          <a:prstGeom prst="rect">
            <a:avLst/>
          </a:prstGeom>
          <a:noFill/>
          <a:ln w="38100">
            <a:noFill/>
          </a:ln>
        </p:spPr>
        <p:txBody>
          <a:bodyPr wrap="square">
            <a:spAutoFit/>
          </a:bodyPr>
          <a:lstStyle/>
          <a:p>
            <a:pPr algn="ctr"/>
            <a:r>
              <a:rPr lang="en-US" sz="1000" b="1" dirty="0">
                <a:hlinkClick r:id="" action="ppaction://noaction"/>
              </a:rPr>
              <a:t>Leaping Numbers </a:t>
            </a:r>
          </a:p>
          <a:p>
            <a:pPr algn="ctr"/>
            <a:r>
              <a:rPr lang="en-US" sz="1000" b="1" dirty="0">
                <a:hlinkClick r:id="" action="ppaction://noaction"/>
              </a:rPr>
              <a:t>Season 2</a:t>
            </a:r>
            <a:endParaRPr lang="en-US" sz="1000" b="1" dirty="0"/>
          </a:p>
          <a:p>
            <a:pPr algn="ctr"/>
            <a:r>
              <a:rPr lang="en-US" sz="1000" b="1" dirty="0"/>
              <a:t>February 2025</a:t>
            </a:r>
            <a:endParaRPr lang="en-US" sz="1000" dirty="0"/>
          </a:p>
        </p:txBody>
      </p:sp>
      <p:cxnSp>
        <p:nvCxnSpPr>
          <p:cNvPr id="5" name="Straight Connector 4">
            <a:extLst>
              <a:ext uri="{FF2B5EF4-FFF2-40B4-BE49-F238E27FC236}">
                <a16:creationId xmlns:a16="http://schemas.microsoft.com/office/drawing/2014/main" id="{BF2D9408-23C7-1AA0-0F11-132879F617F7}"/>
              </a:ext>
            </a:extLst>
          </p:cNvPr>
          <p:cNvCxnSpPr>
            <a:cxnSpLocks/>
          </p:cNvCxnSpPr>
          <p:nvPr/>
        </p:nvCxnSpPr>
        <p:spPr>
          <a:xfrm>
            <a:off x="7164451" y="1884139"/>
            <a:ext cx="0" cy="34537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EAF35D6-BE90-C082-5CA3-4629A5883091}"/>
              </a:ext>
            </a:extLst>
          </p:cNvPr>
          <p:cNvSpPr txBox="1"/>
          <p:nvPr/>
        </p:nvSpPr>
        <p:spPr>
          <a:xfrm>
            <a:off x="3772253" y="4612108"/>
            <a:ext cx="1383308" cy="553998"/>
          </a:xfrm>
          <a:prstGeom prst="rect">
            <a:avLst/>
          </a:prstGeom>
          <a:noFill/>
          <a:ln w="38100">
            <a:noFill/>
          </a:ln>
        </p:spPr>
        <p:txBody>
          <a:bodyPr wrap="square" rtlCol="0">
            <a:spAutoFit/>
          </a:bodyPr>
          <a:lstStyle/>
          <a:p>
            <a:pPr algn="ctr"/>
            <a:r>
              <a:rPr lang="en-US" sz="1000" b="1" dirty="0">
                <a:hlinkClick r:id="" action="ppaction://noaction"/>
              </a:rPr>
              <a:t>The Original </a:t>
            </a:r>
          </a:p>
          <a:p>
            <a:pPr algn="ctr"/>
            <a:r>
              <a:rPr lang="en-US" sz="1000" b="1" dirty="0">
                <a:hlinkClick r:id="" action="ppaction://noaction"/>
              </a:rPr>
              <a:t>Leaping Numbers</a:t>
            </a:r>
          </a:p>
          <a:p>
            <a:pPr algn="ctr"/>
            <a:r>
              <a:rPr lang="en-US" sz="1000" b="1" dirty="0"/>
              <a:t>February 2024</a:t>
            </a:r>
          </a:p>
        </p:txBody>
      </p:sp>
      <p:pic>
        <p:nvPicPr>
          <p:cNvPr id="12" name="Picture 11">
            <a:hlinkClick r:id="rId31"/>
            <a:extLst>
              <a:ext uri="{FF2B5EF4-FFF2-40B4-BE49-F238E27FC236}">
                <a16:creationId xmlns:a16="http://schemas.microsoft.com/office/drawing/2014/main" id="{34361A8C-402A-D8EA-C2BD-2357F4E274A5}"/>
              </a:ext>
            </a:extLst>
          </p:cNvPr>
          <p:cNvPicPr>
            <a:picLocks noChangeAspect="1"/>
          </p:cNvPicPr>
          <p:nvPr/>
        </p:nvPicPr>
        <p:blipFill>
          <a:blip r:embed="rId32"/>
          <a:stretch>
            <a:fillRect/>
          </a:stretch>
        </p:blipFill>
        <p:spPr>
          <a:xfrm>
            <a:off x="3772253" y="3823517"/>
            <a:ext cx="1396433" cy="785494"/>
          </a:xfrm>
          <a:prstGeom prst="rect">
            <a:avLst/>
          </a:prstGeom>
          <a:ln w="19050">
            <a:solidFill>
              <a:schemeClr val="tx1"/>
            </a:solidFill>
          </a:ln>
        </p:spPr>
      </p:pic>
      <p:cxnSp>
        <p:nvCxnSpPr>
          <p:cNvPr id="61" name="Straight Connector 60">
            <a:extLst>
              <a:ext uri="{FF2B5EF4-FFF2-40B4-BE49-F238E27FC236}">
                <a16:creationId xmlns:a16="http://schemas.microsoft.com/office/drawing/2014/main" id="{CB04D513-0CE7-C77F-8947-0B8A7B9F0EED}"/>
              </a:ext>
            </a:extLst>
          </p:cNvPr>
          <p:cNvCxnSpPr>
            <a:cxnSpLocks/>
          </p:cNvCxnSpPr>
          <p:nvPr/>
        </p:nvCxnSpPr>
        <p:spPr>
          <a:xfrm>
            <a:off x="5409095" y="3629499"/>
            <a:ext cx="0" cy="32372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7F21FFBD-A7F6-5CAD-FDF7-9C7CEE7F349F}"/>
              </a:ext>
            </a:extLst>
          </p:cNvPr>
          <p:cNvGrpSpPr/>
          <p:nvPr/>
        </p:nvGrpSpPr>
        <p:grpSpPr>
          <a:xfrm>
            <a:off x="5583906" y="3825528"/>
            <a:ext cx="1392546" cy="1419629"/>
            <a:chOff x="9584016" y="3825528"/>
            <a:chExt cx="1392546" cy="1419629"/>
          </a:xfrm>
        </p:grpSpPr>
        <p:sp>
          <p:nvSpPr>
            <p:cNvPr id="2050" name="TextBox 2049">
              <a:extLst>
                <a:ext uri="{FF2B5EF4-FFF2-40B4-BE49-F238E27FC236}">
                  <a16:creationId xmlns:a16="http://schemas.microsoft.com/office/drawing/2014/main" id="{03C76CD5-8C71-C9F9-B383-17F4DC8501B0}"/>
                </a:ext>
              </a:extLst>
            </p:cNvPr>
            <p:cNvSpPr txBox="1"/>
            <p:nvPr/>
          </p:nvSpPr>
          <p:spPr>
            <a:xfrm>
              <a:off x="9677400" y="4845047"/>
              <a:ext cx="1205778" cy="400110"/>
            </a:xfrm>
            <a:prstGeom prst="rect">
              <a:avLst/>
            </a:prstGeom>
            <a:noFill/>
          </p:spPr>
          <p:txBody>
            <a:bodyPr wrap="none" rtlCol="0">
              <a:spAutoFit/>
            </a:bodyPr>
            <a:lstStyle/>
            <a:p>
              <a:pPr algn="ctr"/>
              <a:r>
                <a:rPr lang="en-US" sz="1000" b="1" dirty="0">
                  <a:hlinkClick r:id="" action="ppaction://noaction"/>
                </a:rPr>
                <a:t>The 3-Container </a:t>
              </a:r>
            </a:p>
            <a:p>
              <a:pPr algn="ctr"/>
              <a:r>
                <a:rPr lang="en-US" sz="1000" b="1" dirty="0">
                  <a:hlinkClick r:id="" action="ppaction://noaction"/>
                </a:rPr>
                <a:t>Estimation Routine</a:t>
              </a:r>
              <a:endParaRPr lang="en-US" sz="1000" b="1" dirty="0"/>
            </a:p>
          </p:txBody>
        </p:sp>
        <p:pic>
          <p:nvPicPr>
            <p:cNvPr id="2051" name="Picture 2050">
              <a:hlinkClick r:id="rId33"/>
              <a:extLst>
                <a:ext uri="{FF2B5EF4-FFF2-40B4-BE49-F238E27FC236}">
                  <a16:creationId xmlns:a16="http://schemas.microsoft.com/office/drawing/2014/main" id="{D796F63A-ED7F-571B-D8FC-AD2C18F5B3F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584016" y="3825528"/>
              <a:ext cx="1392546" cy="1044410"/>
            </a:xfrm>
            <a:prstGeom prst="rect">
              <a:avLst/>
            </a:prstGeom>
            <a:ln w="19050">
              <a:solidFill>
                <a:schemeClr val="tx1"/>
              </a:solidFill>
            </a:ln>
          </p:spPr>
        </p:pic>
      </p:grpSp>
      <p:grpSp>
        <p:nvGrpSpPr>
          <p:cNvPr id="2052" name="Group 2051">
            <a:extLst>
              <a:ext uri="{FF2B5EF4-FFF2-40B4-BE49-F238E27FC236}">
                <a16:creationId xmlns:a16="http://schemas.microsoft.com/office/drawing/2014/main" id="{0A188D86-8213-2DAF-B07B-AC97FA5CD787}"/>
              </a:ext>
            </a:extLst>
          </p:cNvPr>
          <p:cNvGrpSpPr/>
          <p:nvPr/>
        </p:nvGrpSpPr>
        <p:grpSpPr>
          <a:xfrm>
            <a:off x="3583422" y="5487807"/>
            <a:ext cx="1661684" cy="1328419"/>
            <a:chOff x="3002878" y="5487807"/>
            <a:chExt cx="1661684" cy="1328419"/>
          </a:xfrm>
        </p:grpSpPr>
        <p:pic>
          <p:nvPicPr>
            <p:cNvPr id="2055" name="Picture 2054">
              <a:hlinkClick r:id="rId35"/>
              <a:extLst>
                <a:ext uri="{FF2B5EF4-FFF2-40B4-BE49-F238E27FC236}">
                  <a16:creationId xmlns:a16="http://schemas.microsoft.com/office/drawing/2014/main" id="{70DDAD5F-01BA-954D-C27E-AA1435CA90EE}"/>
                </a:ext>
              </a:extLst>
            </p:cNvPr>
            <p:cNvPicPr>
              <a:picLocks noChangeAspect="1"/>
            </p:cNvPicPr>
            <p:nvPr/>
          </p:nvPicPr>
          <p:blipFill>
            <a:blip r:embed="rId36"/>
            <a:stretch>
              <a:fillRect/>
            </a:stretch>
          </p:blipFill>
          <p:spPr>
            <a:xfrm>
              <a:off x="3210735" y="5487807"/>
              <a:ext cx="1245967" cy="934475"/>
            </a:xfrm>
            <a:prstGeom prst="rect">
              <a:avLst/>
            </a:prstGeom>
            <a:ln w="19050">
              <a:solidFill>
                <a:schemeClr val="tx1"/>
              </a:solidFill>
            </a:ln>
          </p:spPr>
        </p:pic>
        <p:sp>
          <p:nvSpPr>
            <p:cNvPr id="2056" name="TextBox 2055">
              <a:extLst>
                <a:ext uri="{FF2B5EF4-FFF2-40B4-BE49-F238E27FC236}">
                  <a16:creationId xmlns:a16="http://schemas.microsoft.com/office/drawing/2014/main" id="{D609A2BA-3955-127A-D2BE-B5C7872ECB75}"/>
                </a:ext>
              </a:extLst>
            </p:cNvPr>
            <p:cNvSpPr txBox="1"/>
            <p:nvPr/>
          </p:nvSpPr>
          <p:spPr>
            <a:xfrm>
              <a:off x="3002878" y="6416116"/>
              <a:ext cx="1661684" cy="400110"/>
            </a:xfrm>
            <a:prstGeom prst="rect">
              <a:avLst/>
            </a:prstGeom>
            <a:noFill/>
            <a:ln w="38100">
              <a:noFill/>
            </a:ln>
          </p:spPr>
          <p:txBody>
            <a:bodyPr wrap="square">
              <a:spAutoFit/>
            </a:bodyPr>
            <a:lstStyle/>
            <a:p>
              <a:pPr algn="ctr"/>
              <a:r>
                <a:rPr lang="en-US" sz="1000" b="1" dirty="0">
                  <a:hlinkClick r:id="" action="ppaction://noaction"/>
                </a:rPr>
                <a:t>PowerPoint Files </a:t>
              </a:r>
            </a:p>
            <a:p>
              <a:pPr algn="ctr"/>
              <a:r>
                <a:rPr lang="en-US" sz="1000" b="1" dirty="0">
                  <a:hlinkClick r:id="" action="ppaction://noaction"/>
                </a:rPr>
                <a:t>Designed for Google Slides</a:t>
              </a:r>
              <a:endParaRPr lang="en-US" sz="1000" dirty="0"/>
            </a:p>
          </p:txBody>
        </p:sp>
      </p:grpSp>
      <p:grpSp>
        <p:nvGrpSpPr>
          <p:cNvPr id="2058" name="Group 2057">
            <a:extLst>
              <a:ext uri="{FF2B5EF4-FFF2-40B4-BE49-F238E27FC236}">
                <a16:creationId xmlns:a16="http://schemas.microsoft.com/office/drawing/2014/main" id="{701FF96B-4F48-44B5-885E-2EA6AA1CB140}"/>
              </a:ext>
            </a:extLst>
          </p:cNvPr>
          <p:cNvGrpSpPr/>
          <p:nvPr/>
        </p:nvGrpSpPr>
        <p:grpSpPr>
          <a:xfrm>
            <a:off x="1928941" y="5487808"/>
            <a:ext cx="1519967" cy="1337846"/>
            <a:chOff x="1457973" y="5487808"/>
            <a:chExt cx="1519967" cy="1337846"/>
          </a:xfrm>
        </p:grpSpPr>
        <p:pic>
          <p:nvPicPr>
            <p:cNvPr id="2059" name="Picture 7" descr="C:\Users\Steve Wyborney\Desktop\Splat Promos HUGE SET\Slide6.JPG">
              <a:hlinkClick r:id="rId37"/>
              <a:extLst>
                <a:ext uri="{FF2B5EF4-FFF2-40B4-BE49-F238E27FC236}">
                  <a16:creationId xmlns:a16="http://schemas.microsoft.com/office/drawing/2014/main" id="{B1BFABAA-B5AA-89CB-B7BD-C06CB9CEDE78}"/>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608356" y="5487808"/>
              <a:ext cx="1219200" cy="914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95276A73-85C9-A2DE-2923-800D9D42D727}"/>
                </a:ext>
              </a:extLst>
            </p:cNvPr>
            <p:cNvSpPr txBox="1"/>
            <p:nvPr/>
          </p:nvSpPr>
          <p:spPr>
            <a:xfrm>
              <a:off x="1457973" y="6425544"/>
              <a:ext cx="1519967" cy="400110"/>
            </a:xfrm>
            <a:prstGeom prst="rect">
              <a:avLst/>
            </a:prstGeom>
            <a:noFill/>
          </p:spPr>
          <p:txBody>
            <a:bodyPr wrap="square" rtlCol="0">
              <a:spAutoFit/>
            </a:bodyPr>
            <a:lstStyle/>
            <a:p>
              <a:pPr algn="ctr"/>
              <a:r>
                <a:rPr lang="en-US" sz="1000" b="1" dirty="0">
                  <a:hlinkClick r:id="rId39"/>
                </a:rPr>
                <a:t>The Original 20 Fraction Splat! Lessons</a:t>
              </a:r>
              <a:endParaRPr lang="en-US" sz="1000" b="1" dirty="0"/>
            </a:p>
          </p:txBody>
        </p:sp>
      </p:grpSp>
      <p:grpSp>
        <p:nvGrpSpPr>
          <p:cNvPr id="2063" name="Group 2062">
            <a:extLst>
              <a:ext uri="{FF2B5EF4-FFF2-40B4-BE49-F238E27FC236}">
                <a16:creationId xmlns:a16="http://schemas.microsoft.com/office/drawing/2014/main" id="{5DBF883C-B5A3-044B-292F-2E7EC371EB6F}"/>
              </a:ext>
            </a:extLst>
          </p:cNvPr>
          <p:cNvGrpSpPr/>
          <p:nvPr/>
        </p:nvGrpSpPr>
        <p:grpSpPr>
          <a:xfrm>
            <a:off x="311446" y="5508975"/>
            <a:ext cx="1219200" cy="1281556"/>
            <a:chOff x="162328" y="5508975"/>
            <a:chExt cx="1219200" cy="1281556"/>
          </a:xfrm>
        </p:grpSpPr>
        <p:pic>
          <p:nvPicPr>
            <p:cNvPr id="2064" name="Picture 3" descr="C:\Users\Steve Wyborney\Desktop\SPLAT blog post folder\Splat Promo Images and GIFs\Splat Level 3 B.jpg">
              <a:hlinkClick r:id="rId40"/>
              <a:extLst>
                <a:ext uri="{FF2B5EF4-FFF2-40B4-BE49-F238E27FC236}">
                  <a16:creationId xmlns:a16="http://schemas.microsoft.com/office/drawing/2014/main" id="{8657A4DD-B161-EBFC-7D53-A8F056BBA052}"/>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62328" y="5508975"/>
              <a:ext cx="1219200" cy="914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65" name="TextBox 2064">
              <a:extLst>
                <a:ext uri="{FF2B5EF4-FFF2-40B4-BE49-F238E27FC236}">
                  <a16:creationId xmlns:a16="http://schemas.microsoft.com/office/drawing/2014/main" id="{7F99E3EC-22FF-FB5A-AA6F-1F097B7DDE5E}"/>
                </a:ext>
              </a:extLst>
            </p:cNvPr>
            <p:cNvSpPr txBox="1"/>
            <p:nvPr/>
          </p:nvSpPr>
          <p:spPr>
            <a:xfrm>
              <a:off x="208819" y="6390421"/>
              <a:ext cx="1124026" cy="400110"/>
            </a:xfrm>
            <a:prstGeom prst="rect">
              <a:avLst/>
            </a:prstGeom>
            <a:noFill/>
          </p:spPr>
          <p:txBody>
            <a:bodyPr wrap="none" rtlCol="0">
              <a:spAutoFit/>
            </a:bodyPr>
            <a:lstStyle/>
            <a:p>
              <a:pPr algn="ctr"/>
              <a:r>
                <a:rPr lang="en-US" sz="1000" b="1" dirty="0">
                  <a:hlinkClick r:id="" action="ppaction://noaction"/>
                </a:rPr>
                <a:t>The Original </a:t>
              </a:r>
            </a:p>
            <a:p>
              <a:pPr algn="ctr"/>
              <a:r>
                <a:rPr lang="en-US" sz="1000" b="1" dirty="0">
                  <a:hlinkClick r:id="" action="ppaction://noaction"/>
                </a:rPr>
                <a:t>50 Splat! Lessons </a:t>
              </a:r>
              <a:endParaRPr lang="en-US" sz="1000" b="1" dirty="0"/>
            </a:p>
          </p:txBody>
        </p:sp>
      </p:grpSp>
      <p:grpSp>
        <p:nvGrpSpPr>
          <p:cNvPr id="2068" name="Group 2067">
            <a:extLst>
              <a:ext uri="{FF2B5EF4-FFF2-40B4-BE49-F238E27FC236}">
                <a16:creationId xmlns:a16="http://schemas.microsoft.com/office/drawing/2014/main" id="{5F587174-9E55-23B6-B758-0D9662B44F12}"/>
              </a:ext>
            </a:extLst>
          </p:cNvPr>
          <p:cNvGrpSpPr/>
          <p:nvPr/>
        </p:nvGrpSpPr>
        <p:grpSpPr>
          <a:xfrm>
            <a:off x="2669492" y="141053"/>
            <a:ext cx="1696298" cy="1486892"/>
            <a:chOff x="447484" y="438998"/>
            <a:chExt cx="1696298" cy="1486892"/>
          </a:xfrm>
        </p:grpSpPr>
        <p:pic>
          <p:nvPicPr>
            <p:cNvPr id="2069" name="Picture 2068">
              <a:hlinkClick r:id="rId42"/>
              <a:extLst>
                <a:ext uri="{FF2B5EF4-FFF2-40B4-BE49-F238E27FC236}">
                  <a16:creationId xmlns:a16="http://schemas.microsoft.com/office/drawing/2014/main" id="{8B27BC92-0678-7BA7-1E13-E235763C3BDC}"/>
                </a:ext>
              </a:extLst>
            </p:cNvPr>
            <p:cNvPicPr>
              <a:picLocks noChangeAspect="1"/>
            </p:cNvPicPr>
            <p:nvPr/>
          </p:nvPicPr>
          <p:blipFill>
            <a:blip r:embed="rId43"/>
            <a:stretch>
              <a:fillRect/>
            </a:stretch>
          </p:blipFill>
          <p:spPr>
            <a:xfrm>
              <a:off x="583173" y="438998"/>
              <a:ext cx="1424900" cy="734814"/>
            </a:xfrm>
            <a:prstGeom prst="rect">
              <a:avLst/>
            </a:prstGeom>
            <a:ln w="38100">
              <a:solidFill>
                <a:schemeClr val="accent1">
                  <a:shade val="15000"/>
                </a:schemeClr>
              </a:solidFill>
            </a:ln>
          </p:spPr>
        </p:pic>
        <p:sp>
          <p:nvSpPr>
            <p:cNvPr id="2070" name="TextBox 2069">
              <a:extLst>
                <a:ext uri="{FF2B5EF4-FFF2-40B4-BE49-F238E27FC236}">
                  <a16:creationId xmlns:a16="http://schemas.microsoft.com/office/drawing/2014/main" id="{C09DA738-02D1-FF89-6BB8-6341AAE9BF4A}"/>
                </a:ext>
              </a:extLst>
            </p:cNvPr>
            <p:cNvSpPr txBox="1"/>
            <p:nvPr/>
          </p:nvSpPr>
          <p:spPr>
            <a:xfrm>
              <a:off x="447484" y="1218004"/>
              <a:ext cx="1696298" cy="707886"/>
            </a:xfrm>
            <a:prstGeom prst="rect">
              <a:avLst/>
            </a:prstGeom>
            <a:noFill/>
          </p:spPr>
          <p:txBody>
            <a:bodyPr wrap="none" rtlCol="0">
              <a:spAutoFit/>
            </a:bodyPr>
            <a:lstStyle/>
            <a:p>
              <a:pPr algn="ctr"/>
              <a:r>
                <a:rPr lang="en-US" sz="1000" b="1" dirty="0"/>
                <a:t>Are you subscribed to the </a:t>
              </a:r>
            </a:p>
            <a:p>
              <a:pPr algn="ctr"/>
              <a:r>
                <a:rPr lang="en-US" sz="1000" b="1" dirty="0"/>
                <a:t>blog newsletter? </a:t>
              </a:r>
            </a:p>
            <a:p>
              <a:pPr algn="ctr"/>
              <a:r>
                <a:rPr lang="en-US" sz="1000" b="1" dirty="0">
                  <a:hlinkClick r:id="rId42"/>
                </a:rPr>
                <a:t>Sign Up Here</a:t>
              </a:r>
              <a:endParaRPr lang="en-US" sz="1000" b="1" dirty="0"/>
            </a:p>
            <a:p>
              <a:pPr algn="ctr"/>
              <a:r>
                <a:rPr lang="en-US" sz="1000" b="1" dirty="0"/>
                <a:t>New Resources Every Week!</a:t>
              </a:r>
            </a:p>
          </p:txBody>
        </p:sp>
      </p:grpSp>
      <p:cxnSp>
        <p:nvCxnSpPr>
          <p:cNvPr id="3" name="Straight Connector 2">
            <a:extLst>
              <a:ext uri="{FF2B5EF4-FFF2-40B4-BE49-F238E27FC236}">
                <a16:creationId xmlns:a16="http://schemas.microsoft.com/office/drawing/2014/main" id="{4CE6DC34-AB4A-8BE1-2BD1-BF81D10A281F}"/>
              </a:ext>
            </a:extLst>
          </p:cNvPr>
          <p:cNvCxnSpPr>
            <a:cxnSpLocks/>
          </p:cNvCxnSpPr>
          <p:nvPr/>
        </p:nvCxnSpPr>
        <p:spPr>
          <a:xfrm>
            <a:off x="7164451" y="0"/>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6232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TotalTime>
  <Words>786</Words>
  <Application>Microsoft Office PowerPoint</Application>
  <PresentationFormat>On-screen Show (4:3)</PresentationFormat>
  <Paragraphs>96</Paragraphs>
  <Slides>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Steve Wyborney</cp:lastModifiedBy>
  <cp:revision>38</cp:revision>
  <dcterms:created xsi:type="dcterms:W3CDTF">2021-07-09T14:41:24Z</dcterms:created>
  <dcterms:modified xsi:type="dcterms:W3CDTF">2026-03-16T02:59:56Z</dcterms:modified>
</cp:coreProperties>
</file>