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sldIdLst>
    <p:sldId id="257" r:id="rId2"/>
    <p:sldId id="455" r:id="rId3"/>
    <p:sldId id="451" r:id="rId4"/>
    <p:sldId id="449" r:id="rId5"/>
    <p:sldId id="1681" r:id="rId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987" autoAdjust="0"/>
    <p:restoredTop sz="94660"/>
  </p:normalViewPr>
  <p:slideViewPr>
    <p:cSldViewPr>
      <p:cViewPr>
        <p:scale>
          <a:sx n="100" d="100"/>
          <a:sy n="100" d="100"/>
        </p:scale>
        <p:origin x="1896" y="38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E658C5-2579-49C4-A0D3-CDBC23EB6B39}" type="datetimeFigureOut">
              <a:rPr lang="en-US" smtClean="0"/>
              <a:t>1/7/2024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5EF839-633C-463B-8057-FB5ADCE9420C}" type="slidenum">
              <a:rPr lang="en-US" smtClean="0"/>
              <a:t>‹#›</a:t>
            </a:fld>
            <a:endParaRPr lang="en-US"/>
          </a:p>
        </p:txBody>
      </p:sp>
    </p:spTree>
    <p:extLst>
      <p:ext uri="{BB962C8B-B14F-4D97-AF65-F5344CB8AC3E}">
        <p14:creationId xmlns:p14="http://schemas.microsoft.com/office/powerpoint/2010/main" val="1120937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5</a:t>
            </a:fld>
            <a:endParaRPr lang="en-US"/>
          </a:p>
        </p:txBody>
      </p:sp>
    </p:spTree>
    <p:extLst>
      <p:ext uri="{BB962C8B-B14F-4D97-AF65-F5344CB8AC3E}">
        <p14:creationId xmlns:p14="http://schemas.microsoft.com/office/powerpoint/2010/main" val="1411255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0D8578F-C5F5-4F92-B0BD-53295C19626A}" type="datetimeFigureOut">
              <a:rPr lang="en-US" smtClean="0"/>
              <a:t>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1540370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D8578F-C5F5-4F92-B0BD-53295C19626A}" type="datetimeFigureOut">
              <a:rPr lang="en-US" smtClean="0"/>
              <a:t>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925050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D8578F-C5F5-4F92-B0BD-53295C19626A}" type="datetimeFigureOut">
              <a:rPr lang="en-US" smtClean="0"/>
              <a:t>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2715702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D8578F-C5F5-4F92-B0BD-53295C19626A}" type="datetimeFigureOut">
              <a:rPr lang="en-US" smtClean="0"/>
              <a:t>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4144204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D8578F-C5F5-4F92-B0BD-53295C19626A}" type="datetimeFigureOut">
              <a:rPr lang="en-US" smtClean="0"/>
              <a:t>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4144422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0D8578F-C5F5-4F92-B0BD-53295C19626A}" type="datetimeFigureOut">
              <a:rPr lang="en-US" smtClean="0"/>
              <a:t>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43590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D8578F-C5F5-4F92-B0BD-53295C19626A}" type="datetimeFigureOut">
              <a:rPr lang="en-US" smtClean="0"/>
              <a:t>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2717421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0D8578F-C5F5-4F92-B0BD-53295C19626A}" type="datetimeFigureOut">
              <a:rPr lang="en-US" smtClean="0"/>
              <a:t>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125704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D8578F-C5F5-4F92-B0BD-53295C19626A}" type="datetimeFigureOut">
              <a:rPr lang="en-US" smtClean="0"/>
              <a:t>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1610176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D8578F-C5F5-4F92-B0BD-53295C19626A}" type="datetimeFigureOut">
              <a:rPr lang="en-US" smtClean="0"/>
              <a:t>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3944893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D8578F-C5F5-4F92-B0BD-53295C19626A}" type="datetimeFigureOut">
              <a:rPr lang="en-US" smtClean="0"/>
              <a:t>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1470801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D8578F-C5F5-4F92-B0BD-53295C19626A}" type="datetimeFigureOut">
              <a:rPr lang="en-US" smtClean="0"/>
              <a:t>1/7/2024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1208ED-284C-4972-8712-BD1F93A56EBD}" type="slidenum">
              <a:rPr lang="en-US" smtClean="0"/>
              <a:t>‹#›</a:t>
            </a:fld>
            <a:endParaRPr lang="en-US"/>
          </a:p>
        </p:txBody>
      </p:sp>
    </p:spTree>
    <p:extLst>
      <p:ext uri="{BB962C8B-B14F-4D97-AF65-F5344CB8AC3E}">
        <p14:creationId xmlns:p14="http://schemas.microsoft.com/office/powerpoint/2010/main" val="19422339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dj8Yd48FumU" TargetMode="External"/><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13.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11.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6.jpeg"/><Relationship Id="rId33" Type="http://schemas.openxmlformats.org/officeDocument/2006/relationships/image" Target="../media/image20.png"/><Relationship Id="rId2" Type="http://schemas.openxmlformats.org/officeDocument/2006/relationships/notesSlide" Target="../notesSlides/notesSlide1.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hyperlink" Target="http://www.stevewyborney.com/?p=1028" TargetMode="External"/><Relationship Id="rId24" Type="http://schemas.openxmlformats.org/officeDocument/2006/relationships/image" Target="../media/image15.png"/><Relationship Id="rId32" Type="http://schemas.openxmlformats.org/officeDocument/2006/relationships/hyperlink" Target="https://stevewyborney.com/subscribe/"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12.jpeg"/><Relationship Id="rId23" Type="http://schemas.openxmlformats.org/officeDocument/2006/relationships/image" Target="../media/image14.jpeg"/><Relationship Id="rId28" Type="http://schemas.openxmlformats.org/officeDocument/2006/relationships/hyperlink" Target="https://stevewyborney.com/2022/10/the-multiplication-advantage-journey-into-multiplication/" TargetMode="External"/><Relationship Id="rId36" Type="http://schemas.openxmlformats.org/officeDocument/2006/relationships/image" Target="../media/image22.jpg"/><Relationship Id="rId10" Type="http://schemas.openxmlformats.org/officeDocument/2006/relationships/image" Target="../media/image10.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9.jpeg"/><Relationship Id="rId4" Type="http://schemas.openxmlformats.org/officeDocument/2006/relationships/image" Target="../media/image7.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7.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chemeClr val="bg1"/>
                </a:solidFill>
              </a:rPr>
              <a:t>Estimation Clipboard 151</a:t>
            </a:r>
            <a:endParaRPr lang="en-US" sz="2800" b="1" dirty="0">
              <a:solidFill>
                <a:schemeClr val="bg1"/>
              </a:solidFill>
            </a:endParaRP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8" name="TextBox 7"/>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
        <p:nvSpPr>
          <p:cNvPr id="2" name="Rectangle 1"/>
          <p:cNvSpPr/>
          <p:nvPr/>
        </p:nvSpPr>
        <p:spPr>
          <a:xfrm>
            <a:off x="381000" y="5105400"/>
            <a:ext cx="5334000" cy="1384995"/>
          </a:xfrm>
          <a:prstGeom prst="rect">
            <a:avLst/>
          </a:prstGeom>
          <a:solidFill>
            <a:schemeClr val="bg1"/>
          </a:solidFill>
        </p:spPr>
        <p:txBody>
          <a:bodyPr wrap="square">
            <a:spAutoFit/>
          </a:bodyPr>
          <a:lstStyle/>
          <a:p>
            <a:r>
              <a:rPr lang="en-US" sz="1200" dirty="0"/>
              <a:t>If this is your first time using the Estimation Clipboard in your classroom, I recommend watching </a:t>
            </a:r>
            <a:r>
              <a:rPr lang="en-US" sz="1200" dirty="0">
                <a:hlinkClick r:id="rId3"/>
              </a:rPr>
              <a:t>this short YouTube video</a:t>
            </a:r>
            <a:r>
              <a:rPr lang="en-US" sz="1200" dirty="0"/>
              <a:t> beginning at 0:42.</a:t>
            </a:r>
          </a:p>
          <a:p>
            <a:endParaRPr lang="en-US" sz="1200" dirty="0"/>
          </a:p>
          <a:p>
            <a:r>
              <a:rPr lang="en-US" sz="1200" dirty="0"/>
              <a:t>Note:  To make the link active, make sure the slide show is playing.  In PPT, click on “</a:t>
            </a:r>
            <a:r>
              <a:rPr lang="en-US" sz="1200" b="1" i="1" dirty="0"/>
              <a:t>Slide Show</a:t>
            </a:r>
            <a:r>
              <a:rPr lang="en-US" sz="1200" dirty="0"/>
              <a:t>” then “</a:t>
            </a:r>
            <a:r>
              <a:rPr lang="en-US" sz="1200" b="1" i="1" dirty="0"/>
              <a:t>From Current Slide</a:t>
            </a:r>
            <a:r>
              <a:rPr lang="en-US" sz="1200" dirty="0"/>
              <a:t>.” In Google Slides, Click on “</a:t>
            </a:r>
            <a:r>
              <a:rPr lang="en-US" sz="1200" b="1" i="1" dirty="0"/>
              <a:t>Present</a:t>
            </a:r>
            <a:r>
              <a:rPr lang="en-US" sz="1200" dirty="0"/>
              <a:t>.”</a:t>
            </a:r>
          </a:p>
          <a:p>
            <a:endParaRPr lang="en-US" sz="1200" dirty="0"/>
          </a:p>
          <a:p>
            <a:r>
              <a:rPr lang="en-US" sz="1200" dirty="0"/>
              <a:t>Then you will be able to click </a:t>
            </a:r>
            <a:r>
              <a:rPr lang="en-US" sz="1200" dirty="0">
                <a:hlinkClick r:id="rId3"/>
              </a:rPr>
              <a:t>the link to the video</a:t>
            </a:r>
            <a:r>
              <a:rPr lang="en-US" sz="1200" dirty="0"/>
              <a:t>.</a:t>
            </a:r>
          </a:p>
        </p:txBody>
      </p:sp>
    </p:spTree>
    <p:extLst>
      <p:ext uri="{BB962C8B-B14F-4D97-AF65-F5344CB8AC3E}">
        <p14:creationId xmlns:p14="http://schemas.microsoft.com/office/powerpoint/2010/main" val="3070676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956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b="1" dirty="0"/>
              <a:t>Tips for Using The Estimation Clipboard</a:t>
            </a:r>
            <a:br>
              <a:rPr lang="en-US" sz="1200" b="1" dirty="0"/>
            </a:br>
            <a:endParaRPr lang="en-US" sz="1200" b="1" dirty="0"/>
          </a:p>
          <a:p>
            <a:pPr marL="742950" indent="-742950" algn="l">
              <a:buAutoNum type="arabicPeriod"/>
            </a:pPr>
            <a:r>
              <a:rPr lang="en-US" sz="1200" dirty="0"/>
              <a:t>When the </a:t>
            </a:r>
            <a:r>
              <a:rPr lang="en-US" sz="1200" u="sng" dirty="0"/>
              <a:t>first image</a:t>
            </a:r>
            <a:r>
              <a:rPr lang="en-US" sz="1200" dirty="0"/>
              <a:t> (of 4) appears, invite the class to share some estimates aloud.  Typically, a few students will offer some estimates.  Don’t spend much time on the first image.  After you have received a few responses, reveal the answer.  </a:t>
            </a:r>
          </a:p>
          <a:p>
            <a:pPr marL="742950" indent="-742950" algn="l">
              <a:buAutoNum type="arabicPeriod"/>
            </a:pPr>
            <a:endParaRPr lang="en-US" sz="1200" dirty="0"/>
          </a:p>
          <a:p>
            <a:pPr marL="742950" indent="-742950" algn="l">
              <a:buAutoNum type="arabicPeriod"/>
            </a:pPr>
            <a:r>
              <a:rPr lang="en-US" sz="1200" dirty="0"/>
              <a:t>Make a mental note:  If you hear answers from a small number of students, you are also hearing silence from nearly all of your class.  Anticipate engaging all students in mathematical reasoning by the time you reach the third image.</a:t>
            </a:r>
          </a:p>
          <a:p>
            <a:pPr marL="742950" indent="-742950" algn="l">
              <a:buAutoNum type="arabicPeriod"/>
            </a:pPr>
            <a:endParaRPr lang="en-US" sz="1200" dirty="0"/>
          </a:p>
          <a:p>
            <a:pPr marL="742950" indent="-742950" algn="l">
              <a:buAutoNum type="arabicPeriod"/>
            </a:pPr>
            <a:r>
              <a:rPr lang="en-US" sz="1200" dirty="0"/>
              <a:t>When the </a:t>
            </a:r>
            <a:r>
              <a:rPr lang="en-US" sz="1200" u="sng" dirty="0"/>
              <a:t>second image</a:t>
            </a:r>
            <a:r>
              <a:rPr lang="en-US" sz="1200" dirty="0"/>
              <a:t> appears, invite the class to share some estimates aloud again.  You will likely hear estimates from more students than the first time.  You may want to spend a little more time on the second image, but the power of The Estimation Clipboard is yet to come.</a:t>
            </a:r>
          </a:p>
          <a:p>
            <a:pPr marL="742950" indent="-742950" algn="l">
              <a:buAutoNum type="arabicPeriod"/>
            </a:pPr>
            <a:endParaRPr lang="en-US" sz="1200" dirty="0"/>
          </a:p>
          <a:p>
            <a:pPr marL="742950" indent="-742950" algn="l">
              <a:buAutoNum type="arabicPeriod"/>
            </a:pPr>
            <a:r>
              <a:rPr lang="en-US" sz="1200" dirty="0"/>
              <a:t>When the </a:t>
            </a:r>
            <a:r>
              <a:rPr lang="en-US" sz="1200" u="sng" dirty="0"/>
              <a:t>third image</a:t>
            </a:r>
            <a:r>
              <a:rPr lang="en-US" sz="1200" dirty="0"/>
              <a:t> appears, change your approach.  Remember, you haven’t heard from several students at this point, but everyone’s context is growing.  When you show the third image, instead of asking for answers aloud </a:t>
            </a:r>
            <a:r>
              <a:rPr lang="en-US" sz="1200" u="sng" dirty="0"/>
              <a:t>have all of the students write down their estimate</a:t>
            </a:r>
            <a:r>
              <a:rPr lang="en-US" sz="1200" dirty="0"/>
              <a:t>.  Then have them discuss these two questions with a partner:  “What was your estimate?  Why did you choose it?”  Listen carefully to the reasoning.  Certainly this may be formatted very differently in distance learning.</a:t>
            </a:r>
          </a:p>
          <a:p>
            <a:pPr marL="742950" indent="-742950" algn="l">
              <a:buAutoNum type="arabicPeriod"/>
            </a:pPr>
            <a:endParaRPr lang="en-US" sz="1200" dirty="0"/>
          </a:p>
          <a:p>
            <a:pPr marL="742950" indent="-742950" algn="l">
              <a:buAutoNum type="arabicPeriod"/>
            </a:pPr>
            <a:r>
              <a:rPr lang="en-US" sz="1200" dirty="0"/>
              <a:t>When the moment is right, reveal the third answer.  Notice how your students are becoming increasingly engaged in the estimation process.  That’s partly because you are re-inviting them into a growing context.  It’s also because they have engaged in writing and discussion.  The moment of writing has become a springboard for discussion.  They have been given space to voice their ideas, and they are learning more about their ideas as they discuss them.</a:t>
            </a:r>
          </a:p>
          <a:p>
            <a:pPr marL="742950" indent="-742950" algn="l">
              <a:buAutoNum type="arabicPeriod"/>
            </a:pPr>
            <a:endParaRPr lang="en-US" sz="1200" dirty="0"/>
          </a:p>
          <a:p>
            <a:pPr marL="742950" indent="-742950" algn="l">
              <a:buAutoNum type="arabicPeriod"/>
            </a:pPr>
            <a:r>
              <a:rPr lang="en-US" sz="1200" dirty="0"/>
              <a:t>When the </a:t>
            </a:r>
            <a:r>
              <a:rPr lang="en-US" sz="1200" u="sng" dirty="0"/>
              <a:t>fourth image</a:t>
            </a:r>
            <a:r>
              <a:rPr lang="en-US" sz="1200" dirty="0"/>
              <a:t> appears, repeat the process from the previous step.  Everyone in the classroom writes down their estimate, and then everyone tells their partner what estimate they chose and why they chose it.  Expect the conversation to take a little longer here and notice that the conversations about the estimates – and about estimation itself – are becoming more detailed.  You may see several students pointing to the screen during their discussions.</a:t>
            </a:r>
          </a:p>
          <a:p>
            <a:pPr marL="742950" indent="-742950" algn="l">
              <a:buAutoNum type="arabicPeriod"/>
            </a:pPr>
            <a:endParaRPr lang="en-US" sz="1200" dirty="0"/>
          </a:p>
          <a:p>
            <a:pPr marL="742950" indent="-742950" algn="l">
              <a:buAutoNum type="arabicPeriod"/>
            </a:pPr>
            <a:r>
              <a:rPr lang="en-US" sz="1200" dirty="0"/>
              <a:t>When you reveal the final answer, listen to your class.  Simply listen.  Just take a moment to notice.</a:t>
            </a:r>
          </a:p>
          <a:p>
            <a:pPr marL="742950" indent="-742950" algn="l">
              <a:buAutoNum type="arabicPeriod"/>
            </a:pPr>
            <a:endParaRPr lang="en-US" sz="1200" dirty="0"/>
          </a:p>
          <a:p>
            <a:pPr marL="742950" indent="-742950" algn="l">
              <a:buAutoNum type="arabicPeriod"/>
            </a:pPr>
            <a:endParaRPr lang="en-US" sz="1200" dirty="0"/>
          </a:p>
          <a:p>
            <a:pPr marL="742950" indent="-742950" algn="l">
              <a:buAutoNum type="arabicPeriod"/>
            </a:pPr>
            <a:r>
              <a:rPr lang="en-US" sz="1200" dirty="0"/>
              <a:t>As a learner yourself, engage in the process.  Be a wonderer in front of your students.  If you want a good question to wonder about, begin with this one:  “What is estimation?”</a:t>
            </a:r>
          </a:p>
          <a:p>
            <a:pPr marL="742950" indent="-742950" algn="l">
              <a:buAutoNum type="arabicPeriod"/>
            </a:pPr>
            <a:endParaRPr lang="en-US" sz="1200" dirty="0"/>
          </a:p>
          <a:p>
            <a:pPr marL="742950" indent="-742950" algn="l">
              <a:buAutoNum type="arabicPeriod"/>
            </a:pPr>
            <a:r>
              <a:rPr lang="en-US" sz="1200" dirty="0"/>
              <a:t>Enjoy the journey and feel free to share your learning experiences with others!  You can find me on Twitter @stevewyborney</a:t>
            </a:r>
          </a:p>
          <a:p>
            <a:pPr marL="742950" indent="-742950" algn="l">
              <a:buAutoNum type="arabicPeriod"/>
            </a:pPr>
            <a:endParaRPr lang="en-US" sz="1200" dirty="0"/>
          </a:p>
        </p:txBody>
      </p:sp>
    </p:spTree>
    <p:extLst>
      <p:ext uri="{BB962C8B-B14F-4D97-AF65-F5344CB8AC3E}">
        <p14:creationId xmlns:p14="http://schemas.microsoft.com/office/powerpoint/2010/main" val="4247907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2EB0F9-41D0-9C4A-953C-CD6433C241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 y="6"/>
            <a:ext cx="9143992" cy="6857994"/>
          </a:xfrm>
          <a:prstGeom prst="rect">
            <a:avLst/>
          </a:prstGeom>
        </p:spPr>
      </p:pic>
      <p:sp>
        <p:nvSpPr>
          <p:cNvPr id="12" name="Rectangle 11"/>
          <p:cNvSpPr/>
          <p:nvPr/>
        </p:nvSpPr>
        <p:spPr>
          <a:xfrm>
            <a:off x="152400" y="152400"/>
            <a:ext cx="2819400" cy="523164"/>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23 pumpkins</a:t>
            </a:r>
          </a:p>
        </p:txBody>
      </p:sp>
      <p:sp>
        <p:nvSpPr>
          <p:cNvPr id="13" name="Rectangle 12"/>
          <p:cNvSpPr/>
          <p:nvPr/>
        </p:nvSpPr>
        <p:spPr>
          <a:xfrm>
            <a:off x="152400" y="152400"/>
            <a:ext cx="2819400" cy="523164"/>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The Reveal</a:t>
            </a:r>
          </a:p>
        </p:txBody>
      </p:sp>
      <p:sp>
        <p:nvSpPr>
          <p:cNvPr id="14" name="Rounded Rectangular Callout 13"/>
          <p:cNvSpPr/>
          <p:nvPr/>
        </p:nvSpPr>
        <p:spPr>
          <a:xfrm>
            <a:off x="6857998" y="333950"/>
            <a:ext cx="1828802" cy="1143000"/>
          </a:xfrm>
          <a:prstGeom prst="wedgeRoundRectCallout">
            <a:avLst>
              <a:gd name="adj1" fmla="val -67091"/>
              <a:gd name="adj2" fmla="val 38594"/>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How many pumpkins are in </a:t>
            </a:r>
          </a:p>
          <a:p>
            <a:pPr algn="ctr"/>
            <a:r>
              <a:rPr lang="en-US" b="1" dirty="0">
                <a:solidFill>
                  <a:schemeClr val="tx1"/>
                </a:solidFill>
              </a:rPr>
              <a:t>the vase?</a:t>
            </a:r>
          </a:p>
        </p:txBody>
      </p:sp>
      <p:sp>
        <p:nvSpPr>
          <p:cNvPr id="2" name="Rectangle 1">
            <a:extLst>
              <a:ext uri="{FF2B5EF4-FFF2-40B4-BE49-F238E27FC236}">
                <a16:creationId xmlns:a16="http://schemas.microsoft.com/office/drawing/2014/main" id="{5B37AF8D-D389-39D2-BED4-49F2A31588E6}"/>
              </a:ext>
            </a:extLst>
          </p:cNvPr>
          <p:cNvSpPr/>
          <p:nvPr/>
        </p:nvSpPr>
        <p:spPr>
          <a:xfrm>
            <a:off x="2584847" y="169545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Tree>
    <p:extLst>
      <p:ext uri="{BB962C8B-B14F-4D97-AF65-F5344CB8AC3E}">
        <p14:creationId xmlns:p14="http://schemas.microsoft.com/office/powerpoint/2010/main" val="3275682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par>
                                <p:cTn id="18" presetID="1" presetClass="exit" presetSubtype="0" fill="hold" grpId="1" nodeType="withEffect">
                                  <p:stCondLst>
                                    <p:cond delay="0"/>
                                  </p:stCondLst>
                                  <p:childTnLst>
                                    <p:set>
                                      <p:cBhvr>
                                        <p:cTn id="19" dur="1" fill="hold">
                                          <p:stCondLst>
                                            <p:cond delay="0"/>
                                          </p:stCondLst>
                                        </p:cTn>
                                        <p:tgtEl>
                                          <p:spTgt spid="14"/>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1" nodeType="clickEffect">
                                  <p:stCondLst>
                                    <p:cond delay="0"/>
                                  </p:stCondLst>
                                  <p:childTnLst>
                                    <p:set>
                                      <p:cBhvr>
                                        <p:cTn id="23"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3" grpId="1" animBg="1"/>
      <p:bldP spid="14" grpId="0" animBg="1"/>
      <p:bldP spid="14" grpId="1" animBg="1"/>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BA810C1-1744-7989-8A72-12992F575A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3429000"/>
            <a:ext cx="4571992" cy="3428994"/>
          </a:xfrm>
          <a:prstGeom prst="rect">
            <a:avLst/>
          </a:prstGeom>
        </p:spPr>
      </p:pic>
      <p:pic>
        <p:nvPicPr>
          <p:cNvPr id="8" name="Picture 7">
            <a:extLst>
              <a:ext uri="{FF2B5EF4-FFF2-40B4-BE49-F238E27FC236}">
                <a16:creationId xmlns:a16="http://schemas.microsoft.com/office/drawing/2014/main" id="{9206005C-DD95-6199-990E-B25ADB77C1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6"/>
            <a:ext cx="4571992" cy="3428994"/>
          </a:xfrm>
          <a:prstGeom prst="rect">
            <a:avLst/>
          </a:prstGeom>
        </p:spPr>
      </p:pic>
      <p:sp>
        <p:nvSpPr>
          <p:cNvPr id="18" name="Rectangle 17">
            <a:extLst>
              <a:ext uri="{FF2B5EF4-FFF2-40B4-BE49-F238E27FC236}">
                <a16:creationId xmlns:a16="http://schemas.microsoft.com/office/drawing/2014/main" id="{2AC9C404-C286-40F2-B00C-143F2E70FC0B}"/>
              </a:ext>
            </a:extLst>
          </p:cNvPr>
          <p:cNvSpPr/>
          <p:nvPr/>
        </p:nvSpPr>
        <p:spPr>
          <a:xfrm>
            <a:off x="4718391" y="76204"/>
            <a:ext cx="1904992"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28 pumpkins</a:t>
            </a:r>
          </a:p>
        </p:txBody>
      </p:sp>
      <p:sp>
        <p:nvSpPr>
          <p:cNvPr id="25" name="Rectangle 24">
            <a:extLst>
              <a:ext uri="{FF2B5EF4-FFF2-40B4-BE49-F238E27FC236}">
                <a16:creationId xmlns:a16="http://schemas.microsoft.com/office/drawing/2014/main" id="{82A21D75-2F09-4F47-9049-456ADF0BC7C7}"/>
              </a:ext>
            </a:extLst>
          </p:cNvPr>
          <p:cNvSpPr/>
          <p:nvPr/>
        </p:nvSpPr>
        <p:spPr>
          <a:xfrm>
            <a:off x="4718391" y="76204"/>
            <a:ext cx="1904992"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p:txBody>
      </p:sp>
      <p:pic>
        <p:nvPicPr>
          <p:cNvPr id="2" name="Picture 1">
            <a:extLst>
              <a:ext uri="{FF2B5EF4-FFF2-40B4-BE49-F238E27FC236}">
                <a16:creationId xmlns:a16="http://schemas.microsoft.com/office/drawing/2014/main" id="{0D29DE67-49D6-C8B3-2AEE-3463D41455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 y="6"/>
            <a:ext cx="4571992" cy="3428994"/>
          </a:xfrm>
          <a:prstGeom prst="rect">
            <a:avLst/>
          </a:prstGeom>
        </p:spPr>
      </p:pic>
      <p:pic>
        <p:nvPicPr>
          <p:cNvPr id="4" name="Picture 3">
            <a:extLst>
              <a:ext uri="{FF2B5EF4-FFF2-40B4-BE49-F238E27FC236}">
                <a16:creationId xmlns:a16="http://schemas.microsoft.com/office/drawing/2014/main" id="{9EC9E3F9-1640-15D9-3D8B-4AE4271298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 y="3429000"/>
            <a:ext cx="4571992" cy="3428994"/>
          </a:xfrm>
          <a:prstGeom prst="rect">
            <a:avLst/>
          </a:prstGeom>
        </p:spPr>
      </p:pic>
      <p:grpSp>
        <p:nvGrpSpPr>
          <p:cNvPr id="10" name="Group 9">
            <a:extLst>
              <a:ext uri="{FF2B5EF4-FFF2-40B4-BE49-F238E27FC236}">
                <a16:creationId xmlns:a16="http://schemas.microsoft.com/office/drawing/2014/main" id="{9A8F94C7-B511-4119-8047-E4CE698747CC}"/>
              </a:ext>
            </a:extLst>
          </p:cNvPr>
          <p:cNvGrpSpPr/>
          <p:nvPr/>
        </p:nvGrpSpPr>
        <p:grpSpPr>
          <a:xfrm rot="5890660" flipH="1">
            <a:off x="678910" y="4747798"/>
            <a:ext cx="687336" cy="334178"/>
            <a:chOff x="4434472" y="4025131"/>
            <a:chExt cx="1394242" cy="677872"/>
          </a:xfrm>
        </p:grpSpPr>
        <p:sp>
          <p:nvSpPr>
            <p:cNvPr id="11" name="Freeform 74">
              <a:extLst>
                <a:ext uri="{FF2B5EF4-FFF2-40B4-BE49-F238E27FC236}">
                  <a16:creationId xmlns:a16="http://schemas.microsoft.com/office/drawing/2014/main" id="{9CE17187-82F8-4C34-B8F3-192AB72DEECC}"/>
                </a:ext>
              </a:extLst>
            </p:cNvPr>
            <p:cNvSpPr/>
            <p:nvPr/>
          </p:nvSpPr>
          <p:spPr>
            <a:xfrm>
              <a:off x="4434472" y="4146550"/>
              <a:ext cx="1096378" cy="556453"/>
            </a:xfrm>
            <a:custGeom>
              <a:avLst/>
              <a:gdLst>
                <a:gd name="connsiteX0" fmla="*/ 0 w 1263650"/>
                <a:gd name="connsiteY0" fmla="*/ 641350 h 641350"/>
                <a:gd name="connsiteX1" fmla="*/ 654050 w 1263650"/>
                <a:gd name="connsiteY1" fmla="*/ 222250 h 641350"/>
                <a:gd name="connsiteX2" fmla="*/ 1149350 w 1263650"/>
                <a:gd name="connsiteY2" fmla="*/ 0 h 641350"/>
                <a:gd name="connsiteX3" fmla="*/ 1263650 w 1263650"/>
                <a:gd name="connsiteY3" fmla="*/ 266700 h 641350"/>
                <a:gd name="connsiteX4" fmla="*/ 768350 w 1263650"/>
                <a:gd name="connsiteY4" fmla="*/ 476250 h 641350"/>
                <a:gd name="connsiteX5" fmla="*/ 0 w 1263650"/>
                <a:gd name="connsiteY5" fmla="*/ 641350 h 64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3650" h="641350">
                  <a:moveTo>
                    <a:pt x="0" y="641350"/>
                  </a:moveTo>
                  <a:lnTo>
                    <a:pt x="654050" y="222250"/>
                  </a:lnTo>
                  <a:lnTo>
                    <a:pt x="1149350" y="0"/>
                  </a:lnTo>
                  <a:lnTo>
                    <a:pt x="1263650" y="266700"/>
                  </a:lnTo>
                  <a:lnTo>
                    <a:pt x="768350" y="476250"/>
                  </a:lnTo>
                  <a:lnTo>
                    <a:pt x="0" y="641350"/>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75">
              <a:extLst>
                <a:ext uri="{FF2B5EF4-FFF2-40B4-BE49-F238E27FC236}">
                  <a16:creationId xmlns:a16="http://schemas.microsoft.com/office/drawing/2014/main" id="{81D7E98F-8E31-429D-975B-FAF92D164F03}"/>
                </a:ext>
              </a:extLst>
            </p:cNvPr>
            <p:cNvSpPr/>
            <p:nvPr/>
          </p:nvSpPr>
          <p:spPr>
            <a:xfrm>
              <a:off x="5370005" y="4025131"/>
              <a:ext cx="458709" cy="377227"/>
            </a:xfrm>
            <a:custGeom>
              <a:avLst/>
              <a:gdLst>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25513 w 458709"/>
                <a:gd name="connsiteY6" fmla="*/ 69410 h 377227"/>
                <a:gd name="connsiteX7" fmla="*/ 401370 w 458709"/>
                <a:gd name="connsiteY7" fmla="*/ 42249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25513 w 458709"/>
                <a:gd name="connsiteY6" fmla="*/ 69410 h 377227"/>
                <a:gd name="connsiteX7" fmla="*/ 406133 w 458709"/>
                <a:gd name="connsiteY7" fmla="*/ 32724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32657 w 458709"/>
                <a:gd name="connsiteY6" fmla="*/ 62266 h 377227"/>
                <a:gd name="connsiteX7" fmla="*/ 406133 w 458709"/>
                <a:gd name="connsiteY7" fmla="*/ 32724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8709" h="377227">
                  <a:moveTo>
                    <a:pt x="0" y="147873"/>
                  </a:moveTo>
                  <a:lnTo>
                    <a:pt x="108642" y="377227"/>
                  </a:lnTo>
                  <a:lnTo>
                    <a:pt x="458709" y="220301"/>
                  </a:lnTo>
                  <a:lnTo>
                    <a:pt x="458709" y="199176"/>
                  </a:lnTo>
                  <a:lnTo>
                    <a:pt x="458709" y="156926"/>
                  </a:lnTo>
                  <a:lnTo>
                    <a:pt x="449656" y="90534"/>
                  </a:lnTo>
                  <a:lnTo>
                    <a:pt x="432657" y="62266"/>
                  </a:lnTo>
                  <a:lnTo>
                    <a:pt x="406133" y="32724"/>
                  </a:lnTo>
                  <a:lnTo>
                    <a:pt x="371192" y="9053"/>
                  </a:lnTo>
                  <a:lnTo>
                    <a:pt x="359121" y="0"/>
                  </a:lnTo>
                  <a:lnTo>
                    <a:pt x="328943" y="6035"/>
                  </a:lnTo>
                  <a:lnTo>
                    <a:pt x="0" y="14787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F0D0FC47-D82C-4DF3-AAAC-81AB1F236D8E}"/>
              </a:ext>
            </a:extLst>
          </p:cNvPr>
          <p:cNvGrpSpPr/>
          <p:nvPr/>
        </p:nvGrpSpPr>
        <p:grpSpPr>
          <a:xfrm rot="5890660" flipH="1">
            <a:off x="5148898" y="4747794"/>
            <a:ext cx="687336" cy="334178"/>
            <a:chOff x="4434472" y="4025131"/>
            <a:chExt cx="1394242" cy="677872"/>
          </a:xfrm>
        </p:grpSpPr>
        <p:sp>
          <p:nvSpPr>
            <p:cNvPr id="15" name="Freeform 77">
              <a:extLst>
                <a:ext uri="{FF2B5EF4-FFF2-40B4-BE49-F238E27FC236}">
                  <a16:creationId xmlns:a16="http://schemas.microsoft.com/office/drawing/2014/main" id="{22BE9635-4DDA-4A18-B42D-FEA965CC318D}"/>
                </a:ext>
              </a:extLst>
            </p:cNvPr>
            <p:cNvSpPr/>
            <p:nvPr/>
          </p:nvSpPr>
          <p:spPr>
            <a:xfrm>
              <a:off x="4434472" y="4146550"/>
              <a:ext cx="1096378" cy="556453"/>
            </a:xfrm>
            <a:custGeom>
              <a:avLst/>
              <a:gdLst>
                <a:gd name="connsiteX0" fmla="*/ 0 w 1263650"/>
                <a:gd name="connsiteY0" fmla="*/ 641350 h 641350"/>
                <a:gd name="connsiteX1" fmla="*/ 654050 w 1263650"/>
                <a:gd name="connsiteY1" fmla="*/ 222250 h 641350"/>
                <a:gd name="connsiteX2" fmla="*/ 1149350 w 1263650"/>
                <a:gd name="connsiteY2" fmla="*/ 0 h 641350"/>
                <a:gd name="connsiteX3" fmla="*/ 1263650 w 1263650"/>
                <a:gd name="connsiteY3" fmla="*/ 266700 h 641350"/>
                <a:gd name="connsiteX4" fmla="*/ 768350 w 1263650"/>
                <a:gd name="connsiteY4" fmla="*/ 476250 h 641350"/>
                <a:gd name="connsiteX5" fmla="*/ 0 w 1263650"/>
                <a:gd name="connsiteY5" fmla="*/ 641350 h 64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3650" h="641350">
                  <a:moveTo>
                    <a:pt x="0" y="641350"/>
                  </a:moveTo>
                  <a:lnTo>
                    <a:pt x="654050" y="222250"/>
                  </a:lnTo>
                  <a:lnTo>
                    <a:pt x="1149350" y="0"/>
                  </a:lnTo>
                  <a:lnTo>
                    <a:pt x="1263650" y="266700"/>
                  </a:lnTo>
                  <a:lnTo>
                    <a:pt x="768350" y="476250"/>
                  </a:lnTo>
                  <a:lnTo>
                    <a:pt x="0" y="641350"/>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78">
              <a:extLst>
                <a:ext uri="{FF2B5EF4-FFF2-40B4-BE49-F238E27FC236}">
                  <a16:creationId xmlns:a16="http://schemas.microsoft.com/office/drawing/2014/main" id="{33D1619C-68B1-4364-A8D1-7A25F4B83F5A}"/>
                </a:ext>
              </a:extLst>
            </p:cNvPr>
            <p:cNvSpPr/>
            <p:nvPr/>
          </p:nvSpPr>
          <p:spPr>
            <a:xfrm>
              <a:off x="5370005" y="4025131"/>
              <a:ext cx="458709" cy="377227"/>
            </a:xfrm>
            <a:custGeom>
              <a:avLst/>
              <a:gdLst>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25513 w 458709"/>
                <a:gd name="connsiteY6" fmla="*/ 69410 h 377227"/>
                <a:gd name="connsiteX7" fmla="*/ 401370 w 458709"/>
                <a:gd name="connsiteY7" fmla="*/ 42249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25513 w 458709"/>
                <a:gd name="connsiteY6" fmla="*/ 69410 h 377227"/>
                <a:gd name="connsiteX7" fmla="*/ 406133 w 458709"/>
                <a:gd name="connsiteY7" fmla="*/ 32724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32657 w 458709"/>
                <a:gd name="connsiteY6" fmla="*/ 62266 h 377227"/>
                <a:gd name="connsiteX7" fmla="*/ 406133 w 458709"/>
                <a:gd name="connsiteY7" fmla="*/ 32724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8709" h="377227">
                  <a:moveTo>
                    <a:pt x="0" y="147873"/>
                  </a:moveTo>
                  <a:lnTo>
                    <a:pt x="108642" y="377227"/>
                  </a:lnTo>
                  <a:lnTo>
                    <a:pt x="458709" y="220301"/>
                  </a:lnTo>
                  <a:lnTo>
                    <a:pt x="458709" y="199176"/>
                  </a:lnTo>
                  <a:lnTo>
                    <a:pt x="458709" y="156926"/>
                  </a:lnTo>
                  <a:lnTo>
                    <a:pt x="449656" y="90534"/>
                  </a:lnTo>
                  <a:lnTo>
                    <a:pt x="432657" y="62266"/>
                  </a:lnTo>
                  <a:lnTo>
                    <a:pt x="406133" y="32724"/>
                  </a:lnTo>
                  <a:lnTo>
                    <a:pt x="371192" y="9053"/>
                  </a:lnTo>
                  <a:lnTo>
                    <a:pt x="359121" y="0"/>
                  </a:lnTo>
                  <a:lnTo>
                    <a:pt x="328943" y="6035"/>
                  </a:lnTo>
                  <a:lnTo>
                    <a:pt x="0" y="14787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19">
            <a:extLst>
              <a:ext uri="{FF2B5EF4-FFF2-40B4-BE49-F238E27FC236}">
                <a16:creationId xmlns:a16="http://schemas.microsoft.com/office/drawing/2014/main" id="{091E67A6-8251-404C-8E81-B69DE1C379A1}"/>
              </a:ext>
            </a:extLst>
          </p:cNvPr>
          <p:cNvSpPr/>
          <p:nvPr/>
        </p:nvSpPr>
        <p:spPr>
          <a:xfrm>
            <a:off x="76200" y="3505204"/>
            <a:ext cx="1904992"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39 pumpkins</a:t>
            </a:r>
          </a:p>
        </p:txBody>
      </p:sp>
      <p:sp>
        <p:nvSpPr>
          <p:cNvPr id="21" name="Rectangle 20">
            <a:extLst>
              <a:ext uri="{FF2B5EF4-FFF2-40B4-BE49-F238E27FC236}">
                <a16:creationId xmlns:a16="http://schemas.microsoft.com/office/drawing/2014/main" id="{E4AAA89A-12D6-453A-941A-CF0EF322EF39}"/>
              </a:ext>
            </a:extLst>
          </p:cNvPr>
          <p:cNvSpPr/>
          <p:nvPr/>
        </p:nvSpPr>
        <p:spPr>
          <a:xfrm>
            <a:off x="4718391" y="3505200"/>
            <a:ext cx="1904992"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34 pumpkins</a:t>
            </a:r>
          </a:p>
        </p:txBody>
      </p:sp>
      <p:sp>
        <p:nvSpPr>
          <p:cNvPr id="23" name="Rectangle 22">
            <a:extLst>
              <a:ext uri="{FF2B5EF4-FFF2-40B4-BE49-F238E27FC236}">
                <a16:creationId xmlns:a16="http://schemas.microsoft.com/office/drawing/2014/main" id="{07ED5488-70A8-46A8-AB20-385DD2700B01}"/>
              </a:ext>
            </a:extLst>
          </p:cNvPr>
          <p:cNvSpPr/>
          <p:nvPr/>
        </p:nvSpPr>
        <p:spPr>
          <a:xfrm>
            <a:off x="4718391" y="3505200"/>
            <a:ext cx="1904992"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p:txBody>
      </p:sp>
      <p:sp>
        <p:nvSpPr>
          <p:cNvPr id="24" name="Rectangle 23">
            <a:extLst>
              <a:ext uri="{FF2B5EF4-FFF2-40B4-BE49-F238E27FC236}">
                <a16:creationId xmlns:a16="http://schemas.microsoft.com/office/drawing/2014/main" id="{49281A08-619A-48E4-BFA2-D23DF484AD01}"/>
              </a:ext>
            </a:extLst>
          </p:cNvPr>
          <p:cNvSpPr/>
          <p:nvPr/>
        </p:nvSpPr>
        <p:spPr>
          <a:xfrm>
            <a:off x="76200" y="3505200"/>
            <a:ext cx="1904992"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p:txBody>
      </p:sp>
      <p:sp>
        <p:nvSpPr>
          <p:cNvPr id="26" name="Rectangle 25">
            <a:extLst>
              <a:ext uri="{FF2B5EF4-FFF2-40B4-BE49-F238E27FC236}">
                <a16:creationId xmlns:a16="http://schemas.microsoft.com/office/drawing/2014/main" id="{6892C16C-DCB8-4D1F-AFAB-71C668A9901C}"/>
              </a:ext>
            </a:extLst>
          </p:cNvPr>
          <p:cNvSpPr/>
          <p:nvPr/>
        </p:nvSpPr>
        <p:spPr>
          <a:xfrm>
            <a:off x="76200" y="76200"/>
            <a:ext cx="1904992"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23 pumpkins</a:t>
            </a:r>
          </a:p>
        </p:txBody>
      </p:sp>
      <p:grpSp>
        <p:nvGrpSpPr>
          <p:cNvPr id="39" name="Group 38">
            <a:extLst>
              <a:ext uri="{FF2B5EF4-FFF2-40B4-BE49-F238E27FC236}">
                <a16:creationId xmlns:a16="http://schemas.microsoft.com/office/drawing/2014/main" id="{6053F87E-FA35-4CF3-BDDC-B57A38D325CA}"/>
              </a:ext>
            </a:extLst>
          </p:cNvPr>
          <p:cNvGrpSpPr/>
          <p:nvPr/>
        </p:nvGrpSpPr>
        <p:grpSpPr>
          <a:xfrm>
            <a:off x="0" y="-1"/>
            <a:ext cx="9144000" cy="6857997"/>
            <a:chOff x="0" y="-1"/>
            <a:chExt cx="9144000" cy="6857997"/>
          </a:xfrm>
        </p:grpSpPr>
        <p:sp>
          <p:nvSpPr>
            <p:cNvPr id="40" name="Rectangle 39">
              <a:extLst>
                <a:ext uri="{FF2B5EF4-FFF2-40B4-BE49-F238E27FC236}">
                  <a16:creationId xmlns:a16="http://schemas.microsoft.com/office/drawing/2014/main" id="{643157F7-AB69-40E6-A33D-E20CED87C484}"/>
                </a:ext>
              </a:extLst>
            </p:cNvPr>
            <p:cNvSpPr/>
            <p:nvPr/>
          </p:nvSpPr>
          <p:spPr>
            <a:xfrm>
              <a:off x="1" y="-1"/>
              <a:ext cx="4571999" cy="342899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3625E70D-4524-4F31-AA9E-6859158A9B88}"/>
                </a:ext>
              </a:extLst>
            </p:cNvPr>
            <p:cNvSpPr/>
            <p:nvPr/>
          </p:nvSpPr>
          <p:spPr>
            <a:xfrm>
              <a:off x="4572001" y="0"/>
              <a:ext cx="4571999" cy="342899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C06263BE-A168-4083-BD71-449E58F779F6}"/>
                </a:ext>
              </a:extLst>
            </p:cNvPr>
            <p:cNvSpPr/>
            <p:nvPr/>
          </p:nvSpPr>
          <p:spPr>
            <a:xfrm>
              <a:off x="0" y="3429000"/>
              <a:ext cx="4571999" cy="342899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6F63534D-49B5-488E-B995-6D89AAC2973D}"/>
                </a:ext>
              </a:extLst>
            </p:cNvPr>
            <p:cNvSpPr/>
            <p:nvPr/>
          </p:nvSpPr>
          <p:spPr>
            <a:xfrm>
              <a:off x="4572000" y="3429001"/>
              <a:ext cx="4571999" cy="342899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38256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2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childTnLst>
                                </p:cTn>
                              </p:par>
                              <p:par>
                                <p:cTn id="34" presetID="1" presetClass="exit" presetSubtype="0" fill="hold" nodeType="withEffect">
                                  <p:stCondLst>
                                    <p:cond delay="0"/>
                                  </p:stCondLst>
                                  <p:childTnLst>
                                    <p:set>
                                      <p:cBhvr>
                                        <p:cTn id="35" dur="1" fill="hold">
                                          <p:stCondLst>
                                            <p:cond delay="0"/>
                                          </p:stCondLst>
                                        </p:cTn>
                                        <p:tgtEl>
                                          <p:spTgt spid="10"/>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grpId="1" nodeType="clickEffect">
                                  <p:stCondLst>
                                    <p:cond delay="0"/>
                                  </p:stCondLst>
                                  <p:childTnLst>
                                    <p:set>
                                      <p:cBhvr>
                                        <p:cTn id="39" dur="1" fill="hold">
                                          <p:stCondLst>
                                            <p:cond delay="0"/>
                                          </p:stCondLst>
                                        </p:cTn>
                                        <p:tgtEl>
                                          <p:spTgt spid="24"/>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500"/>
                                        <p:tgtEl>
                                          <p:spTgt spid="6"/>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5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23"/>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21"/>
                                        </p:tgtEl>
                                        <p:attrNameLst>
                                          <p:attrName>style.visibility</p:attrName>
                                        </p:attrNameLst>
                                      </p:cBhvr>
                                      <p:to>
                                        <p:strVal val="visible"/>
                                      </p:to>
                                    </p:set>
                                  </p:childTnLst>
                                </p:cTn>
                              </p:par>
                              <p:par>
                                <p:cTn id="56" presetID="1" presetClass="exit" presetSubtype="0" fill="hold" nodeType="withEffect">
                                  <p:stCondLst>
                                    <p:cond delay="0"/>
                                  </p:stCondLst>
                                  <p:childTnLst>
                                    <p:set>
                                      <p:cBhvr>
                                        <p:cTn id="57" dur="1" fill="hold">
                                          <p:stCondLst>
                                            <p:cond delay="0"/>
                                          </p:stCondLst>
                                        </p:cTn>
                                        <p:tgtEl>
                                          <p:spTgt spid="14"/>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 presetClass="exit" presetSubtype="0" fill="hold" grpId="1" nodeType="clickEffect">
                                  <p:stCondLst>
                                    <p:cond delay="0"/>
                                  </p:stCondLst>
                                  <p:childTnLst>
                                    <p:set>
                                      <p:cBhvr>
                                        <p:cTn id="61" dur="1" fill="hold">
                                          <p:stCondLst>
                                            <p:cond delay="0"/>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5" grpId="0" animBg="1"/>
      <p:bldP spid="25" grpId="1" animBg="1"/>
      <p:bldP spid="20" grpId="0" animBg="1"/>
      <p:bldP spid="21" grpId="0" animBg="1"/>
      <p:bldP spid="23" grpId="0" animBg="1"/>
      <p:bldP spid="23" grpId="1" animBg="1"/>
      <p:bldP spid="24" grpId="0" animBg="1"/>
      <p:bldP spid="24"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6786882"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6908809"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230862" y="455365"/>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18540"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2593538"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2610025"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pic>
        <p:nvPicPr>
          <p:cNvPr id="3" name="Picture 2">
            <a:hlinkClick r:id="rId20"/>
            <a:extLst>
              <a:ext uri="{FF2B5EF4-FFF2-40B4-BE49-F238E27FC236}">
                <a16:creationId xmlns:a16="http://schemas.microsoft.com/office/drawing/2014/main" id="{45302E3A-5E38-CF80-A516-5E68FE980C92}"/>
              </a:ext>
            </a:extLst>
          </p:cNvPr>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4756661" y="400995"/>
            <a:ext cx="1490635" cy="1117977"/>
          </a:xfrm>
          <a:prstGeom prst="rect">
            <a:avLst/>
          </a:prstGeom>
        </p:spPr>
      </p:pic>
      <p:sp>
        <p:nvSpPr>
          <p:cNvPr id="4" name="TextBox 3">
            <a:extLst>
              <a:ext uri="{FF2B5EF4-FFF2-40B4-BE49-F238E27FC236}">
                <a16:creationId xmlns:a16="http://schemas.microsoft.com/office/drawing/2014/main" id="{EFE472EC-3976-3D46-2801-34D8480C6777}"/>
              </a:ext>
            </a:extLst>
          </p:cNvPr>
          <p:cNvSpPr txBox="1"/>
          <p:nvPr/>
        </p:nvSpPr>
        <p:spPr>
          <a:xfrm>
            <a:off x="4689095" y="1559148"/>
            <a:ext cx="1625766" cy="246221"/>
          </a:xfrm>
          <a:prstGeom prst="rect">
            <a:avLst/>
          </a:prstGeom>
          <a:noFill/>
        </p:spPr>
        <p:txBody>
          <a:bodyPr wrap="none" rtlCol="0">
            <a:spAutoFit/>
          </a:bodyPr>
          <a:lstStyle/>
          <a:p>
            <a:pPr algn="ctr"/>
            <a:r>
              <a:rPr lang="en-US" sz="1000" b="1" dirty="0">
                <a:hlinkClick r:id="rId20"/>
              </a:rPr>
              <a:t>New Estimation Clipboards</a:t>
            </a:r>
            <a:endParaRPr lang="en-US" sz="1000" b="1" dirty="0"/>
          </a:p>
        </p:txBody>
      </p:sp>
    </p:spTree>
    <p:extLst>
      <p:ext uri="{BB962C8B-B14F-4D97-AF65-F5344CB8AC3E}">
        <p14:creationId xmlns:p14="http://schemas.microsoft.com/office/powerpoint/2010/main" val="255311398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184</TotalTime>
  <Words>858</Words>
  <Application>Microsoft Office PowerPoint</Application>
  <PresentationFormat>On-screen Show (4:3)</PresentationFormat>
  <Paragraphs>87</Paragraphs>
  <Slides>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dc:creator>
  <cp:lastModifiedBy>Steve Wyborney</cp:lastModifiedBy>
  <cp:revision>35</cp:revision>
  <dcterms:created xsi:type="dcterms:W3CDTF">2021-07-09T14:41:24Z</dcterms:created>
  <dcterms:modified xsi:type="dcterms:W3CDTF">2024-01-08T04:00:00Z</dcterms:modified>
</cp:coreProperties>
</file>