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451" r:id="rId4"/>
    <p:sldId id="526" r:id="rId5"/>
    <p:sldId id="525"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3" d="100"/>
          <a:sy n="113" d="100"/>
        </p:scale>
        <p:origin x="1536"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2/27/2022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14.png"/><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png"/><Relationship Id="rId30"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a:t>
            </a:r>
            <a:r>
              <a:rPr lang="en-US" sz="6000" b="1">
                <a:solidFill>
                  <a:schemeClr val="bg1"/>
                </a:solidFill>
              </a:rPr>
              <a:t>Clipboard 127</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CA3789-D715-4286-8E29-0F7691211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93260" y="162784"/>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24 pegs</a:t>
            </a:r>
          </a:p>
        </p:txBody>
      </p:sp>
      <p:sp>
        <p:nvSpPr>
          <p:cNvPr id="13" name="Rectangle 12"/>
          <p:cNvSpPr/>
          <p:nvPr/>
        </p:nvSpPr>
        <p:spPr>
          <a:xfrm>
            <a:off x="93260" y="16263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pegs are in </a:t>
            </a:r>
          </a:p>
          <a:p>
            <a:pPr algn="ctr"/>
            <a:r>
              <a:rPr lang="en-US" b="1" dirty="0">
                <a:solidFill>
                  <a:schemeClr val="tx1"/>
                </a:solidFill>
              </a:rPr>
              <a:t>the glass?</a:t>
            </a:r>
          </a:p>
        </p:txBody>
      </p:sp>
      <p:sp>
        <p:nvSpPr>
          <p:cNvPr id="10" name="Octagon 9">
            <a:extLst>
              <a:ext uri="{FF2B5EF4-FFF2-40B4-BE49-F238E27FC236}">
                <a16:creationId xmlns:a16="http://schemas.microsoft.com/office/drawing/2014/main" id="{22E2B124-EF6A-4872-A858-20FAE6F649CA}"/>
              </a:ext>
            </a:extLst>
          </p:cNvPr>
          <p:cNvSpPr/>
          <p:nvPr/>
        </p:nvSpPr>
        <p:spPr>
          <a:xfrm>
            <a:off x="2590800" y="2057400"/>
            <a:ext cx="3581400" cy="29718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 and the reveal won’t work. </a:t>
            </a:r>
          </a:p>
          <a:p>
            <a:pPr algn="ctr"/>
            <a:endParaRPr lang="en-US" sz="1200" b="1" dirty="0">
              <a:solidFill>
                <a:schemeClr val="tx1"/>
              </a:solidFill>
            </a:endParaRP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C137331-06B3-477E-B820-E3A788458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pic>
        <p:nvPicPr>
          <p:cNvPr id="29" name="Picture 28">
            <a:extLst>
              <a:ext uri="{FF2B5EF4-FFF2-40B4-BE49-F238E27FC236}">
                <a16:creationId xmlns:a16="http://schemas.microsoft.com/office/drawing/2014/main" id="{CE9A162C-83D0-4BC7-8605-8B85A89B8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pic>
        <p:nvPicPr>
          <p:cNvPr id="31" name="Picture 30">
            <a:extLst>
              <a:ext uri="{FF2B5EF4-FFF2-40B4-BE49-F238E27FC236}">
                <a16:creationId xmlns:a16="http://schemas.microsoft.com/office/drawing/2014/main" id="{812A90D6-06C8-4CEA-862E-D6E2425DD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pic>
        <p:nvPicPr>
          <p:cNvPr id="33" name="Picture 32">
            <a:extLst>
              <a:ext uri="{FF2B5EF4-FFF2-40B4-BE49-F238E27FC236}">
                <a16:creationId xmlns:a16="http://schemas.microsoft.com/office/drawing/2014/main" id="{0BA5784B-5D41-4532-A9B0-41B4EC147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429000"/>
            <a:ext cx="4571999" cy="3428999"/>
          </a:xfrm>
          <a:prstGeom prst="rect">
            <a:avLst/>
          </a:prstGeom>
        </p:spPr>
      </p:pic>
      <p:sp>
        <p:nvSpPr>
          <p:cNvPr id="18" name="Rectangle 17">
            <a:extLst>
              <a:ext uri="{FF2B5EF4-FFF2-40B4-BE49-F238E27FC236}">
                <a16:creationId xmlns:a16="http://schemas.microsoft.com/office/drawing/2014/main" id="{2AC9C404-C286-40F2-B00C-143F2E70FC0B}"/>
              </a:ext>
            </a:extLst>
          </p:cNvPr>
          <p:cNvSpPr/>
          <p:nvPr/>
        </p:nvSpPr>
        <p:spPr>
          <a:xfrm>
            <a:off x="4619907" y="73564"/>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33 pegs</a:t>
            </a:r>
          </a:p>
        </p:txBody>
      </p:sp>
      <p:sp>
        <p:nvSpPr>
          <p:cNvPr id="20" name="Rectangle 19">
            <a:extLst>
              <a:ext uri="{FF2B5EF4-FFF2-40B4-BE49-F238E27FC236}">
                <a16:creationId xmlns:a16="http://schemas.microsoft.com/office/drawing/2014/main" id="{091E67A6-8251-404C-8E81-B69DE1C379A1}"/>
              </a:ext>
            </a:extLst>
          </p:cNvPr>
          <p:cNvSpPr/>
          <p:nvPr/>
        </p:nvSpPr>
        <p:spPr>
          <a:xfrm>
            <a:off x="47907" y="3502564"/>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58 pegs</a:t>
            </a:r>
          </a:p>
        </p:txBody>
      </p:sp>
      <p:sp>
        <p:nvSpPr>
          <p:cNvPr id="21" name="Rectangle 20">
            <a:extLst>
              <a:ext uri="{FF2B5EF4-FFF2-40B4-BE49-F238E27FC236}">
                <a16:creationId xmlns:a16="http://schemas.microsoft.com/office/drawing/2014/main" id="{E4AAA89A-12D6-453A-941A-CF0EF322EF39}"/>
              </a:ext>
            </a:extLst>
          </p:cNvPr>
          <p:cNvSpPr/>
          <p:nvPr/>
        </p:nvSpPr>
        <p:spPr>
          <a:xfrm>
            <a:off x="4619907" y="350256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45 pegs</a:t>
            </a:r>
          </a:p>
        </p:txBody>
      </p:sp>
      <p:sp>
        <p:nvSpPr>
          <p:cNvPr id="26" name="Rectangle 25">
            <a:extLst>
              <a:ext uri="{FF2B5EF4-FFF2-40B4-BE49-F238E27FC236}">
                <a16:creationId xmlns:a16="http://schemas.microsoft.com/office/drawing/2014/main" id="{6892C16C-DCB8-4D1F-AFAB-71C668A9901C}"/>
              </a:ext>
            </a:extLst>
          </p:cNvPr>
          <p:cNvSpPr/>
          <p:nvPr/>
        </p:nvSpPr>
        <p:spPr>
          <a:xfrm>
            <a:off x="47907" y="7356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 pegs</a:t>
            </a:r>
          </a:p>
        </p:txBody>
      </p:sp>
      <p:sp>
        <p:nvSpPr>
          <p:cNvPr id="23" name="Rectangle 22">
            <a:extLst>
              <a:ext uri="{FF2B5EF4-FFF2-40B4-BE49-F238E27FC236}">
                <a16:creationId xmlns:a16="http://schemas.microsoft.com/office/drawing/2014/main" id="{07ED5488-70A8-46A8-AB20-385DD2700B01}"/>
              </a:ext>
            </a:extLst>
          </p:cNvPr>
          <p:cNvSpPr/>
          <p:nvPr/>
        </p:nvSpPr>
        <p:spPr>
          <a:xfrm>
            <a:off x="4619907" y="350520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47907" y="3505200"/>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619907" y="76204"/>
            <a:ext cx="1628493"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3799782" y="3871510"/>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8349556" y="3871506"/>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A601D063-D28B-49E1-B145-C98453E42025}"/>
              </a:ext>
            </a:extLst>
          </p:cNvPr>
          <p:cNvGrpSpPr/>
          <p:nvPr/>
        </p:nvGrpSpPr>
        <p:grpSpPr>
          <a:xfrm>
            <a:off x="0" y="-1"/>
            <a:ext cx="9144000" cy="6857997"/>
            <a:chOff x="0" y="-1"/>
            <a:chExt cx="9144000" cy="6857997"/>
          </a:xfrm>
        </p:grpSpPr>
        <p:sp>
          <p:nvSpPr>
            <p:cNvPr id="47" name="Rectangle 46">
              <a:extLst>
                <a:ext uri="{FF2B5EF4-FFF2-40B4-BE49-F238E27FC236}">
                  <a16:creationId xmlns:a16="http://schemas.microsoft.com/office/drawing/2014/main" id="{3BA7724F-8E71-4841-8570-A6D9AAF57609}"/>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6901DAE-1F1F-4DCE-ABF5-2CC85C134C4E}"/>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F89B7AC-7D0A-4A59-8227-B74D043CDAAD}"/>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8596EE2-221E-4A2D-A92A-988D61ECC2EF}"/>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637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0236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38861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19800" y="4858623"/>
            <a:ext cx="1519968" cy="430887"/>
          </a:xfrm>
          <a:prstGeom prst="rect">
            <a:avLst/>
          </a:prstGeom>
          <a:noFill/>
        </p:spPr>
        <p:txBody>
          <a:bodyPr wrap="none" rtlCol="0">
            <a:spAutoFit/>
          </a:bodyPr>
          <a:lstStyle/>
          <a:p>
            <a:pPr algn="ctr"/>
            <a:r>
              <a:rPr lang="en-US" sz="1100" b="1" dirty="0">
                <a:hlinkClick r:id="" action="ppaction://noaction"/>
              </a:rPr>
              <a:t>80 Cube Conversations</a:t>
            </a:r>
          </a:p>
          <a:p>
            <a:pPr algn="ctr"/>
            <a:r>
              <a:rPr lang="en-US" sz="1100" b="1" dirty="0">
                <a:hlinkClick r:id="" action="ppaction://noaction"/>
              </a:rPr>
              <a:t>Lessons</a:t>
            </a:r>
            <a:endParaRPr lang="en-US" sz="11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38878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8580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28804" y="4788805"/>
            <a:ext cx="1217000" cy="430887"/>
          </a:xfrm>
          <a:prstGeom prst="rect">
            <a:avLst/>
          </a:prstGeom>
          <a:noFill/>
        </p:spPr>
        <p:txBody>
          <a:bodyPr wrap="none" rtlCol="0">
            <a:spAutoFit/>
          </a:bodyPr>
          <a:lstStyle/>
          <a:p>
            <a:pPr algn="ctr"/>
            <a:r>
              <a:rPr lang="en-US" sz="1100" b="1" dirty="0">
                <a:hlinkClick r:id="" action="ppaction://noaction"/>
              </a:rPr>
              <a:t>The Original </a:t>
            </a:r>
          </a:p>
          <a:p>
            <a:pPr algn="ctr"/>
            <a:r>
              <a:rPr lang="en-US" sz="1100" b="1" dirty="0">
                <a:hlinkClick r:id="" action="ppaction://noaction"/>
              </a:rPr>
              <a:t>50 Splat! Lessons </a:t>
            </a:r>
            <a:endParaRPr lang="en-US" sz="11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823928"/>
            <a:ext cx="1519967" cy="430887"/>
          </a:xfrm>
          <a:prstGeom prst="rect">
            <a:avLst/>
          </a:prstGeom>
          <a:noFill/>
        </p:spPr>
        <p:txBody>
          <a:bodyPr wrap="square" rtlCol="0">
            <a:spAutoFit/>
          </a:bodyPr>
          <a:lstStyle/>
          <a:p>
            <a:pPr algn="ctr"/>
            <a:r>
              <a:rPr lang="en-US" sz="1100" b="1" dirty="0">
                <a:hlinkClick r:id="" action="ppaction://noaction"/>
              </a:rPr>
              <a:t>The Original 20 Fraction Splat! Lessons</a:t>
            </a:r>
            <a:endParaRPr lang="en-US" sz="1100" b="1" dirty="0"/>
          </a:p>
        </p:txBody>
      </p:sp>
      <p:sp>
        <p:nvSpPr>
          <p:cNvPr id="19" name="TextBox 18"/>
          <p:cNvSpPr txBox="1"/>
          <p:nvPr/>
        </p:nvSpPr>
        <p:spPr>
          <a:xfrm>
            <a:off x="0" y="3595300"/>
            <a:ext cx="4141968" cy="307777"/>
          </a:xfrm>
          <a:prstGeom prst="rect">
            <a:avLst/>
          </a:prstGeom>
          <a:noFill/>
        </p:spPr>
        <p:txBody>
          <a:bodyPr wrap="none" rtlCol="0">
            <a:spAutoFit/>
          </a:bodyPr>
          <a:lstStyle/>
          <a:p>
            <a:r>
              <a:rPr lang="en-US" sz="1400" b="1" dirty="0"/>
              <a:t>More Free, Downloadable Resources From Blog Posts</a:t>
            </a:r>
          </a:p>
        </p:txBody>
      </p:sp>
      <p:sp>
        <p:nvSpPr>
          <p:cNvPr id="20" name="TextBox 19">
            <a:hlinkClick r:id="rId14"/>
          </p:cNvPr>
          <p:cNvSpPr txBox="1"/>
          <p:nvPr/>
        </p:nvSpPr>
        <p:spPr>
          <a:xfrm>
            <a:off x="7446040" y="4788806"/>
            <a:ext cx="1815820" cy="430887"/>
          </a:xfrm>
          <a:prstGeom prst="rect">
            <a:avLst/>
          </a:prstGeom>
          <a:noFill/>
        </p:spPr>
        <p:txBody>
          <a:bodyPr wrap="square" rtlCol="0">
            <a:spAutoFit/>
          </a:bodyPr>
          <a:lstStyle/>
          <a:p>
            <a:pPr algn="ctr"/>
            <a:r>
              <a:rPr lang="en-US" sz="1100" b="1" dirty="0">
                <a:hlinkClick r:id="" action="ppaction://noaction"/>
              </a:rPr>
              <a:t>20 Days of Number Sense </a:t>
            </a:r>
          </a:p>
          <a:p>
            <a:pPr algn="ctr"/>
            <a:r>
              <a:rPr lang="en-US" sz="1100" b="1" dirty="0">
                <a:hlinkClick r:id="" action="ppaction://noaction"/>
              </a:rPr>
              <a:t>&amp; Rich Math Talk</a:t>
            </a:r>
            <a:endParaRPr lang="en-US" sz="11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38888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03113"/>
            <a:ext cx="1815820" cy="430887"/>
          </a:xfrm>
          <a:prstGeom prst="rect">
            <a:avLst/>
          </a:prstGeom>
          <a:noFill/>
        </p:spPr>
        <p:txBody>
          <a:bodyPr wrap="square" rtlCol="0">
            <a:spAutoFit/>
          </a:bodyPr>
          <a:lstStyle/>
          <a:p>
            <a:pPr algn="ctr"/>
            <a:r>
              <a:rPr lang="en-US" sz="1100" b="1" dirty="0">
                <a:hlinkClick r:id="rId17"/>
              </a:rPr>
              <a:t>The Original 40 Estimation Clipboard Sets</a:t>
            </a:r>
            <a:endParaRPr lang="en-US" sz="1100" b="1" dirty="0"/>
          </a:p>
        </p:txBody>
      </p:sp>
      <p:cxnSp>
        <p:nvCxnSpPr>
          <p:cNvPr id="6" name="Straight Connector 5"/>
          <p:cNvCxnSpPr/>
          <p:nvPr/>
        </p:nvCxnSpPr>
        <p:spPr>
          <a:xfrm>
            <a:off x="0" y="36012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334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17451"/>
            <a:ext cx="3962400" cy="13643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393026" y="4800592"/>
            <a:ext cx="1192955" cy="261610"/>
          </a:xfrm>
          <a:prstGeom prst="rect">
            <a:avLst/>
          </a:prstGeom>
          <a:noFill/>
        </p:spPr>
        <p:txBody>
          <a:bodyPr wrap="none" rtlCol="0">
            <a:spAutoFit/>
          </a:bodyPr>
          <a:lstStyle/>
          <a:p>
            <a:pPr algn="ctr"/>
            <a:r>
              <a:rPr lang="en-US" sz="1100" b="1" dirty="0">
                <a:hlinkClick r:id="rId6"/>
              </a:rPr>
              <a:t>51 </a:t>
            </a:r>
            <a:r>
              <a:rPr lang="en-US" sz="1100" b="1" dirty="0" err="1">
                <a:hlinkClick r:id="rId6"/>
              </a:rPr>
              <a:t>Esti</a:t>
            </a:r>
            <a:r>
              <a:rPr lang="en-US" sz="1100" b="1" dirty="0">
                <a:hlinkClick r:id="rId6"/>
              </a:rPr>
              <a:t>-Mysteries</a:t>
            </a:r>
            <a:endParaRPr lang="en-US" sz="1100" b="1" dirty="0"/>
          </a:p>
        </p:txBody>
      </p:sp>
      <p:sp>
        <p:nvSpPr>
          <p:cNvPr id="37" name="TextBox 36"/>
          <p:cNvSpPr txBox="1"/>
          <p:nvPr/>
        </p:nvSpPr>
        <p:spPr>
          <a:xfrm>
            <a:off x="0" y="5349895"/>
            <a:ext cx="5257800" cy="1508105"/>
          </a:xfrm>
          <a:prstGeom prst="rect">
            <a:avLst/>
          </a:prstGeom>
          <a:noFill/>
        </p:spPr>
        <p:txBody>
          <a:bodyPr wrap="square" rtlCol="0">
            <a:spAutoFit/>
          </a:bodyPr>
          <a:lstStyle/>
          <a:p>
            <a:r>
              <a:rPr lang="en-US" sz="1400" b="1" dirty="0"/>
              <a:t>The Multiplication Course (a free course for students and teachers)</a:t>
            </a:r>
          </a:p>
          <a:p>
            <a:endParaRPr lang="en-US" sz="1100" b="1" dirty="0"/>
          </a:p>
          <a:p>
            <a:r>
              <a:rPr lang="en-US" sz="1100" b="1" dirty="0"/>
              <a:t>For more information read the blog post about The Multiplication Course </a:t>
            </a:r>
            <a:r>
              <a:rPr lang="en-US" sz="1100" b="1" dirty="0">
                <a:hlinkClick r:id="rId20"/>
              </a:rPr>
              <a:t>here</a:t>
            </a:r>
            <a:r>
              <a:rPr lang="en-US" sz="1100" b="1" dirty="0"/>
              <a:t>. </a:t>
            </a:r>
          </a:p>
          <a:p>
            <a:endParaRPr lang="en-US" sz="1100" b="1" dirty="0"/>
          </a:p>
          <a:p>
            <a:r>
              <a:rPr lang="en-US" sz="1100" b="1" dirty="0"/>
              <a:t>To view the course on YouTube:</a:t>
            </a:r>
          </a:p>
          <a:p>
            <a:pPr marL="342900" indent="-342900">
              <a:buAutoNum type="arabicPeriod"/>
            </a:pPr>
            <a:r>
              <a:rPr lang="en-US" sz="1100" b="1" dirty="0"/>
              <a:t>Click </a:t>
            </a:r>
            <a:r>
              <a:rPr lang="en-US" sz="1200" b="1" dirty="0">
                <a:hlinkClick r:id="rId18"/>
              </a:rPr>
              <a:t>here</a:t>
            </a:r>
            <a:r>
              <a:rPr lang="en-US" sz="1200" b="1" dirty="0"/>
              <a:t> </a:t>
            </a:r>
            <a:r>
              <a:rPr lang="en-US" sz="1100" b="1" dirty="0"/>
              <a:t>to see the chapter playlists on my YouTube channel.</a:t>
            </a:r>
          </a:p>
          <a:p>
            <a:pPr marL="342900" indent="-342900">
              <a:buAutoNum type="arabicPeriod"/>
            </a:pPr>
            <a:r>
              <a:rPr lang="en-US" sz="1100" b="1" dirty="0"/>
              <a:t>You’ll see all 12 chapters in the course.</a:t>
            </a:r>
          </a:p>
          <a:p>
            <a:pPr marL="342900" indent="-342900">
              <a:buAutoNum type="arabicPeriod"/>
            </a:pPr>
            <a:r>
              <a:rPr lang="en-US" sz="1100" b="1" dirty="0"/>
              <a:t>Each chapter includes a sequence of lessons for students.</a:t>
            </a:r>
          </a:p>
        </p:txBody>
      </p:sp>
      <p:cxnSp>
        <p:nvCxnSpPr>
          <p:cNvPr id="25" name="Straight Connector 24"/>
          <p:cNvCxnSpPr>
            <a:cxnSpLocks/>
          </p:cNvCxnSpPr>
          <p:nvPr/>
        </p:nvCxnSpPr>
        <p:spPr>
          <a:xfrm>
            <a:off x="23622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2976891"/>
            <a:ext cx="2380761" cy="600164"/>
          </a:xfrm>
          <a:prstGeom prst="rect">
            <a:avLst/>
          </a:prstGeom>
          <a:noFill/>
        </p:spPr>
        <p:txBody>
          <a:bodyPr wrap="square" rtlCol="0">
            <a:spAutoFit/>
          </a:bodyPr>
          <a:lstStyle/>
          <a:p>
            <a:pPr algn="ctr"/>
            <a:r>
              <a:rPr lang="en-US" sz="1100" b="1" dirty="0">
                <a:hlinkClick r:id="rId21"/>
              </a:rPr>
              <a:t>Part 2 - New </a:t>
            </a:r>
            <a:r>
              <a:rPr lang="en-US" sz="1100" b="1" dirty="0" err="1">
                <a:hlinkClick r:id="rId21"/>
              </a:rPr>
              <a:t>Esti</a:t>
            </a:r>
            <a:r>
              <a:rPr lang="en-US" sz="1100" b="1" dirty="0">
                <a:hlinkClick r:id="rId21"/>
              </a:rPr>
              <a:t>-Mysteries and </a:t>
            </a:r>
            <a:r>
              <a:rPr lang="en-US" sz="1100" b="1" dirty="0">
                <a:hlinkClick r:id="" action="ppaction://noaction"/>
              </a:rPr>
              <a:t>Number Sense Resources Every </a:t>
            </a:r>
            <a:r>
              <a:rPr lang="en-US" sz="1100" b="1" dirty="0">
                <a:hlinkClick r:id="rId21"/>
              </a:rPr>
              <a:t>Day for the Rest </a:t>
            </a:r>
            <a:r>
              <a:rPr lang="en-US" sz="1100" b="1" dirty="0">
                <a:hlinkClick r:id="" action="ppaction://noaction"/>
              </a:rPr>
              <a:t>of the School Year</a:t>
            </a:r>
            <a:endParaRPr lang="en-US" sz="11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0236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2976891"/>
            <a:ext cx="2507330" cy="600164"/>
          </a:xfrm>
          <a:prstGeom prst="rect">
            <a:avLst/>
          </a:prstGeom>
          <a:noFill/>
        </p:spPr>
        <p:txBody>
          <a:bodyPr wrap="square" rtlCol="0">
            <a:spAutoFit/>
          </a:bodyPr>
          <a:lstStyle/>
          <a:p>
            <a:pPr algn="ctr"/>
            <a:r>
              <a:rPr lang="en-US" sz="1100" b="1" dirty="0">
                <a:hlinkClick r:id="rId24"/>
              </a:rPr>
              <a:t>New </a:t>
            </a:r>
            <a:r>
              <a:rPr lang="en-US" sz="1100" b="1" dirty="0" err="1">
                <a:hlinkClick r:id="rId24"/>
              </a:rPr>
              <a:t>Esti</a:t>
            </a:r>
            <a:r>
              <a:rPr lang="en-US" sz="1100" b="1" dirty="0">
                <a:hlinkClick r:id="rId24"/>
              </a:rPr>
              <a:t>-Mysteries and </a:t>
            </a:r>
            <a:r>
              <a:rPr lang="en-US" sz="1100" b="1" dirty="0">
                <a:hlinkClick r:id="" action="ppaction://noaction"/>
              </a:rPr>
              <a:t>Number Sense Resources Every Day </a:t>
            </a:r>
          </a:p>
          <a:p>
            <a:pPr algn="ctr"/>
            <a:r>
              <a:rPr lang="en-US" sz="1100" b="1" dirty="0">
                <a:hlinkClick r:id="" action="ppaction://noaction"/>
              </a:rPr>
              <a:t>for the Rest of the School Year</a:t>
            </a:r>
            <a:endParaRPr lang="en-US" sz="1100" b="1" dirty="0"/>
          </a:p>
        </p:txBody>
      </p:sp>
      <p:sp>
        <p:nvSpPr>
          <p:cNvPr id="51" name="TextBox 50"/>
          <p:cNvSpPr txBox="1"/>
          <p:nvPr/>
        </p:nvSpPr>
        <p:spPr>
          <a:xfrm>
            <a:off x="4625002" y="2971800"/>
            <a:ext cx="2385398" cy="600164"/>
          </a:xfrm>
          <a:prstGeom prst="rect">
            <a:avLst/>
          </a:prstGeom>
          <a:noFill/>
        </p:spPr>
        <p:txBody>
          <a:bodyPr wrap="square" rtlCol="0">
            <a:spAutoFit/>
          </a:bodyPr>
          <a:lstStyle/>
          <a:p>
            <a:pPr algn="ctr"/>
            <a:r>
              <a:rPr lang="en-US" sz="1100" b="1" dirty="0">
                <a:hlinkClick r:id="rId22"/>
              </a:rPr>
              <a:t>Part 3 - New </a:t>
            </a:r>
            <a:r>
              <a:rPr lang="en-US" sz="1100" b="1" dirty="0" err="1">
                <a:hlinkClick r:id="rId22"/>
              </a:rPr>
              <a:t>Esti</a:t>
            </a:r>
            <a:r>
              <a:rPr lang="en-US" sz="1100" b="1" dirty="0">
                <a:hlinkClick r:id="rId22"/>
              </a:rPr>
              <a:t>-Mysteries and Number Sense Resources Every Day for the Rest of the School Year</a:t>
            </a:r>
            <a:endParaRPr lang="en-US" sz="1100" b="1" dirty="0"/>
          </a:p>
        </p:txBody>
      </p:sp>
      <p:sp>
        <p:nvSpPr>
          <p:cNvPr id="43" name="TextBox 42"/>
          <p:cNvSpPr txBox="1"/>
          <p:nvPr/>
        </p:nvSpPr>
        <p:spPr>
          <a:xfrm>
            <a:off x="6911002" y="2976891"/>
            <a:ext cx="2385398" cy="600164"/>
          </a:xfrm>
          <a:prstGeom prst="rect">
            <a:avLst/>
          </a:prstGeom>
          <a:noFill/>
        </p:spPr>
        <p:txBody>
          <a:bodyPr wrap="square" rtlCol="0">
            <a:spAutoFit/>
          </a:bodyPr>
          <a:lstStyle/>
          <a:p>
            <a:pPr algn="ctr"/>
            <a:r>
              <a:rPr lang="en-US" sz="1100" b="1" dirty="0">
                <a:hlinkClick r:id="rId2"/>
              </a:rPr>
              <a:t>Part 4 - New </a:t>
            </a:r>
            <a:r>
              <a:rPr lang="en-US" sz="1100" b="1" dirty="0" err="1">
                <a:hlinkClick r:id="rId2"/>
              </a:rPr>
              <a:t>Esti</a:t>
            </a:r>
            <a:r>
              <a:rPr lang="en-US" sz="1100" b="1" dirty="0">
                <a:hlinkClick r:id="rId2"/>
              </a:rPr>
              <a:t>-Mysteries and Number Sense Resources Every Day for the Rest of the School Year</a:t>
            </a:r>
            <a:endParaRPr lang="en-US" sz="11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8362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828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4713586" y="655804"/>
            <a:ext cx="2451184" cy="523220"/>
          </a:xfrm>
          <a:prstGeom prst="rect">
            <a:avLst/>
          </a:prstGeom>
          <a:noFill/>
        </p:spPr>
        <p:txBody>
          <a:bodyPr wrap="none" rtlCol="0">
            <a:spAutoFit/>
          </a:bodyPr>
          <a:lstStyle/>
          <a:p>
            <a:r>
              <a:rPr lang="en-US" sz="1400" b="1" dirty="0"/>
              <a:t>Click here to find</a:t>
            </a:r>
          </a:p>
          <a:p>
            <a:r>
              <a:rPr lang="en-US" sz="1400" b="1" dirty="0"/>
              <a:t>“</a:t>
            </a:r>
            <a:r>
              <a:rPr lang="en-US" sz="1400" b="1" dirty="0">
                <a:hlinkClick r:id="rId25"/>
              </a:rPr>
              <a:t>More Estimation Clipboards</a:t>
            </a:r>
            <a:r>
              <a:rPr lang="en-US" sz="1400" b="1" dirty="0"/>
              <a:t>.”</a:t>
            </a:r>
          </a:p>
        </p:txBody>
      </p:sp>
      <p:pic>
        <p:nvPicPr>
          <p:cNvPr id="61" name="Picture 60">
            <a:hlinkClick r:id="rId26"/>
            <a:extLst>
              <a:ext uri="{FF2B5EF4-FFF2-40B4-BE49-F238E27FC236}">
                <a16:creationId xmlns:a16="http://schemas.microsoft.com/office/drawing/2014/main" id="{147DB1D8-CD74-4BC6-9CA1-88C69B141C2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39636" y="276229"/>
            <a:ext cx="1722168" cy="1291626"/>
          </a:xfrm>
          <a:prstGeom prst="rect">
            <a:avLst/>
          </a:prstGeom>
        </p:spPr>
      </p:pic>
      <p:sp>
        <p:nvSpPr>
          <p:cNvPr id="62" name="TextBox 61">
            <a:extLst>
              <a:ext uri="{FF2B5EF4-FFF2-40B4-BE49-F238E27FC236}">
                <a16:creationId xmlns:a16="http://schemas.microsoft.com/office/drawing/2014/main" id="{32A63AEC-690B-4960-B022-F4F6B8139EB5}"/>
              </a:ext>
            </a:extLst>
          </p:cNvPr>
          <p:cNvSpPr txBox="1"/>
          <p:nvPr/>
        </p:nvSpPr>
        <p:spPr>
          <a:xfrm>
            <a:off x="15848" y="665185"/>
            <a:ext cx="2123787" cy="523220"/>
          </a:xfrm>
          <a:prstGeom prst="rect">
            <a:avLst/>
          </a:prstGeom>
          <a:noFill/>
        </p:spPr>
        <p:txBody>
          <a:bodyPr wrap="none" rtlCol="0">
            <a:spAutoFit/>
          </a:bodyPr>
          <a:lstStyle/>
          <a:p>
            <a:r>
              <a:rPr lang="en-US" sz="1400" b="1" dirty="0"/>
              <a:t>Click here to find</a:t>
            </a:r>
          </a:p>
          <a:p>
            <a:r>
              <a:rPr lang="en-US" sz="1400" b="1" dirty="0"/>
              <a:t>“</a:t>
            </a:r>
            <a:r>
              <a:rPr lang="en-US" sz="1400" b="1" dirty="0">
                <a:hlinkClick r:id="rId26"/>
              </a:rPr>
              <a:t>150 New </a:t>
            </a:r>
            <a:r>
              <a:rPr lang="en-US" sz="1400" b="1" dirty="0" err="1">
                <a:hlinkClick r:id="rId26"/>
              </a:rPr>
              <a:t>Esti</a:t>
            </a:r>
            <a:r>
              <a:rPr lang="en-US" sz="1400" b="1" dirty="0">
                <a:hlinkClick r:id="rId26"/>
              </a:rPr>
              <a:t>-Mysteries</a:t>
            </a:r>
            <a:r>
              <a:rPr lang="en-US" sz="1400" b="1" dirty="0"/>
              <a:t>.”</a:t>
            </a:r>
          </a:p>
        </p:txBody>
      </p:sp>
      <p:pic>
        <p:nvPicPr>
          <p:cNvPr id="63" name="Picture 62">
            <a:hlinkClick r:id="rId25"/>
            <a:extLst>
              <a:ext uri="{FF2B5EF4-FFF2-40B4-BE49-F238E27FC236}">
                <a16:creationId xmlns:a16="http://schemas.microsoft.com/office/drawing/2014/main" id="{D547D86C-BC2B-41C5-922E-D2042F17D46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105650" y="276716"/>
            <a:ext cx="1718557" cy="1288918"/>
          </a:xfrm>
          <a:prstGeom prst="rect">
            <a:avLst/>
          </a:prstGeom>
        </p:spPr>
      </p:pic>
      <p:pic>
        <p:nvPicPr>
          <p:cNvPr id="2052" name="Picture 4" descr="C:\Users\Steve Wyborney\Desktop\STEVES Esti-Mystery Clue Toolkit and Templates FALL 2020.jpg">
            <a:hlinkClick r:id="rId24"/>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8079" y="20244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844826" y="2024471"/>
            <a:ext cx="1263106" cy="94732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DB7E4962-D91C-4B41-9BBC-EC7BD71DF121}"/>
              </a:ext>
            </a:extLst>
          </p:cNvPr>
          <p:cNvSpPr txBox="1"/>
          <p:nvPr/>
        </p:nvSpPr>
        <p:spPr>
          <a:xfrm>
            <a:off x="0" y="0"/>
            <a:ext cx="9144000" cy="246221"/>
          </a:xfrm>
          <a:prstGeom prst="rect">
            <a:avLst/>
          </a:prstGeom>
          <a:solidFill>
            <a:schemeClr val="bg1"/>
          </a:solidFill>
          <a:ln>
            <a:noFill/>
          </a:ln>
        </p:spPr>
        <p:txBody>
          <a:bodyPr wrap="square" rtlCol="0">
            <a:spAutoFit/>
          </a:bodyPr>
          <a:lstStyle/>
          <a:p>
            <a:r>
              <a:rPr lang="en-US" sz="1000" b="1" dirty="0"/>
              <a:t>Daily Resources Posted in the 2021-2022 School Year</a:t>
            </a:r>
          </a:p>
        </p:txBody>
      </p:sp>
    </p:spTree>
    <p:extLst>
      <p:ext uri="{BB962C8B-B14F-4D97-AF65-F5344CB8AC3E}">
        <p14:creationId xmlns:p14="http://schemas.microsoft.com/office/powerpoint/2010/main" val="969685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TotalTime>
  <Words>872</Words>
  <Application>Microsoft Office PowerPoint</Application>
  <PresentationFormat>On-screen Show (4:3)</PresentationFormat>
  <Paragraphs>75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69</cp:revision>
  <dcterms:created xsi:type="dcterms:W3CDTF">2021-07-09T14:41:24Z</dcterms:created>
  <dcterms:modified xsi:type="dcterms:W3CDTF">2022-02-28T00:13:27Z</dcterms:modified>
</cp:coreProperties>
</file>