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526" r:id="rId5"/>
    <p:sldId id="52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1896" y="3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2/27/2022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14.png"/><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png"/><Relationship Id="rId30"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125</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799B2D-C3D4-4280-B283-D03999B2A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93260" y="162784"/>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23 objects</a:t>
            </a:r>
          </a:p>
        </p:txBody>
      </p:sp>
      <p:sp>
        <p:nvSpPr>
          <p:cNvPr id="13" name="Rectangle 12"/>
          <p:cNvSpPr/>
          <p:nvPr/>
        </p:nvSpPr>
        <p:spPr>
          <a:xfrm>
            <a:off x="93260" y="16263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objects are in </a:t>
            </a:r>
          </a:p>
          <a:p>
            <a:pPr algn="ctr"/>
            <a:r>
              <a:rPr lang="en-US" b="1" dirty="0">
                <a:solidFill>
                  <a:schemeClr val="tx1"/>
                </a:solidFill>
              </a:rPr>
              <a:t>the glass?</a:t>
            </a:r>
          </a:p>
        </p:txBody>
      </p:sp>
      <p:sp>
        <p:nvSpPr>
          <p:cNvPr id="10" name="Octagon 9">
            <a:extLst>
              <a:ext uri="{FF2B5EF4-FFF2-40B4-BE49-F238E27FC236}">
                <a16:creationId xmlns:a16="http://schemas.microsoft.com/office/drawing/2014/main" id="{22E2B124-EF6A-4872-A858-20FAE6F649CA}"/>
              </a:ext>
            </a:extLst>
          </p:cNvPr>
          <p:cNvSpPr/>
          <p:nvPr/>
        </p:nvSpPr>
        <p:spPr>
          <a:xfrm>
            <a:off x="2590800" y="2057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FD40046-D6EE-465D-8734-601DD1ED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30" name="Picture 29">
            <a:extLst>
              <a:ext uri="{FF2B5EF4-FFF2-40B4-BE49-F238E27FC236}">
                <a16:creationId xmlns:a16="http://schemas.microsoft.com/office/drawing/2014/main" id="{5BF2FB26-442D-4CFE-B559-62A7B9214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32" name="Picture 31">
            <a:extLst>
              <a:ext uri="{FF2B5EF4-FFF2-40B4-BE49-F238E27FC236}">
                <a16:creationId xmlns:a16="http://schemas.microsoft.com/office/drawing/2014/main" id="{0607F2F9-067D-46B9-BB6D-BE9F93CEA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pic>
        <p:nvPicPr>
          <p:cNvPr id="34" name="Picture 33">
            <a:extLst>
              <a:ext uri="{FF2B5EF4-FFF2-40B4-BE49-F238E27FC236}">
                <a16:creationId xmlns:a16="http://schemas.microsoft.com/office/drawing/2014/main" id="{5D505F03-8189-4BED-BEE1-CD1664D2D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4619907" y="73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13 objects</a:t>
            </a:r>
          </a:p>
        </p:txBody>
      </p:sp>
      <p:sp>
        <p:nvSpPr>
          <p:cNvPr id="20" name="Rectangle 19">
            <a:extLst>
              <a:ext uri="{FF2B5EF4-FFF2-40B4-BE49-F238E27FC236}">
                <a16:creationId xmlns:a16="http://schemas.microsoft.com/office/drawing/2014/main" id="{091E67A6-8251-404C-8E81-B69DE1C379A1}"/>
              </a:ext>
            </a:extLst>
          </p:cNvPr>
          <p:cNvSpPr/>
          <p:nvPr/>
        </p:nvSpPr>
        <p:spPr>
          <a:xfrm>
            <a:off x="47907" y="3502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 objects</a:t>
            </a:r>
          </a:p>
        </p:txBody>
      </p:sp>
      <p:sp>
        <p:nvSpPr>
          <p:cNvPr id="21" name="Rectangle 20">
            <a:extLst>
              <a:ext uri="{FF2B5EF4-FFF2-40B4-BE49-F238E27FC236}">
                <a16:creationId xmlns:a16="http://schemas.microsoft.com/office/drawing/2014/main" id="{E4AAA89A-12D6-453A-941A-CF0EF322EF39}"/>
              </a:ext>
            </a:extLst>
          </p:cNvPr>
          <p:cNvSpPr/>
          <p:nvPr/>
        </p:nvSpPr>
        <p:spPr>
          <a:xfrm>
            <a:off x="4619907" y="3502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objects</a:t>
            </a:r>
          </a:p>
        </p:txBody>
      </p:sp>
      <p:sp>
        <p:nvSpPr>
          <p:cNvPr id="26" name="Rectangle 25">
            <a:extLst>
              <a:ext uri="{FF2B5EF4-FFF2-40B4-BE49-F238E27FC236}">
                <a16:creationId xmlns:a16="http://schemas.microsoft.com/office/drawing/2014/main" id="{6892C16C-DCB8-4D1F-AFAB-71C668A9901C}"/>
              </a:ext>
            </a:extLst>
          </p:cNvPr>
          <p:cNvSpPr/>
          <p:nvPr/>
        </p:nvSpPr>
        <p:spPr>
          <a:xfrm>
            <a:off x="47907" y="73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objects</a:t>
            </a:r>
          </a:p>
        </p:txBody>
      </p:sp>
      <p:sp>
        <p:nvSpPr>
          <p:cNvPr id="23" name="Rectangle 22">
            <a:extLst>
              <a:ext uri="{FF2B5EF4-FFF2-40B4-BE49-F238E27FC236}">
                <a16:creationId xmlns:a16="http://schemas.microsoft.com/office/drawing/2014/main" id="{07ED5488-70A8-46A8-AB20-385DD2700B01}"/>
              </a:ext>
            </a:extLst>
          </p:cNvPr>
          <p:cNvSpPr/>
          <p:nvPr/>
        </p:nvSpPr>
        <p:spPr>
          <a:xfrm>
            <a:off x="4619907" y="3505196"/>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47907" y="3505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19907" y="76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799782" y="3871510"/>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8349556" y="3871506"/>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A601D063-D28B-49E1-B145-C98453E42025}"/>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3BA7724F-8E71-4841-8570-A6D9AAF57609}"/>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901DAE-1F1F-4DCE-ABF5-2CC85C134C4E}"/>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F89B7AC-7D0A-4A59-8227-B74D043CDAA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8596EE2-221E-4A2D-A92A-988D61ECC2EF}"/>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63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0236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4"/>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7"/>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6"/>
              </a:rPr>
              <a:t>51 </a:t>
            </a:r>
            <a:r>
              <a:rPr lang="en-US" sz="1100" b="1" dirty="0" err="1">
                <a:hlinkClick r:id="rId6"/>
              </a:rPr>
              <a:t>Esti</a:t>
            </a:r>
            <a:r>
              <a:rPr lang="en-US" sz="1100" b="1" dirty="0">
                <a:hlinkClick r:id="rId6"/>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0"/>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18"/>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cxnSp>
        <p:nvCxnSpPr>
          <p:cNvPr id="25" name="Straight Connector 24"/>
          <p:cNvCxnSpPr>
            <a:cxnSpLocks/>
          </p:cNvCxnSpPr>
          <p:nvPr/>
        </p:nvCxnSpPr>
        <p:spPr>
          <a:xfrm>
            <a:off x="2362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2976891"/>
            <a:ext cx="2380761" cy="600164"/>
          </a:xfrm>
          <a:prstGeom prst="rect">
            <a:avLst/>
          </a:prstGeom>
          <a:noFill/>
        </p:spPr>
        <p:txBody>
          <a:bodyPr wrap="square" rtlCol="0">
            <a:spAutoFit/>
          </a:bodyPr>
          <a:lstStyle/>
          <a:p>
            <a:pPr algn="ctr"/>
            <a:r>
              <a:rPr lang="en-US" sz="1100" b="1" dirty="0">
                <a:hlinkClick r:id="rId21"/>
              </a:rPr>
              <a:t>Part 2 - New </a:t>
            </a:r>
            <a:r>
              <a:rPr lang="en-US" sz="1100" b="1" dirty="0" err="1">
                <a:hlinkClick r:id="rId21"/>
              </a:rPr>
              <a:t>Esti</a:t>
            </a:r>
            <a:r>
              <a:rPr lang="en-US" sz="1100" b="1" dirty="0">
                <a:hlinkClick r:id="rId21"/>
              </a:rPr>
              <a:t>-Mysteries and </a:t>
            </a:r>
            <a:r>
              <a:rPr lang="en-US" sz="1100" b="1" dirty="0">
                <a:hlinkClick r:id="" action="ppaction://noaction"/>
              </a:rPr>
              <a:t>Number Sense Resources Every </a:t>
            </a:r>
            <a:r>
              <a:rPr lang="en-US" sz="1100" b="1" dirty="0">
                <a:hlinkClick r:id="rId21"/>
              </a:rPr>
              <a:t>Day for the Rest </a:t>
            </a:r>
            <a:r>
              <a:rPr lang="en-US" sz="1100" b="1" dirty="0">
                <a:hlinkClick r:id="" action="ppaction://noaction"/>
              </a:rPr>
              <a:t>of the School Year</a:t>
            </a:r>
            <a:endParaRPr lang="en-US" sz="11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0236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2976891"/>
            <a:ext cx="2507330" cy="600164"/>
          </a:xfrm>
          <a:prstGeom prst="rect">
            <a:avLst/>
          </a:prstGeom>
          <a:noFill/>
        </p:spPr>
        <p:txBody>
          <a:bodyPr wrap="square" rtlCol="0">
            <a:spAutoFit/>
          </a:bodyPr>
          <a:lstStyle/>
          <a:p>
            <a:pPr algn="ctr"/>
            <a:r>
              <a:rPr lang="en-US" sz="1100" b="1" dirty="0">
                <a:hlinkClick r:id="rId24"/>
              </a:rPr>
              <a:t>New </a:t>
            </a:r>
            <a:r>
              <a:rPr lang="en-US" sz="1100" b="1" dirty="0" err="1">
                <a:hlinkClick r:id="rId24"/>
              </a:rPr>
              <a:t>Esti</a:t>
            </a:r>
            <a:r>
              <a:rPr lang="en-US" sz="1100" b="1" dirty="0">
                <a:hlinkClick r:id="rId24"/>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1" name="TextBox 50"/>
          <p:cNvSpPr txBox="1"/>
          <p:nvPr/>
        </p:nvSpPr>
        <p:spPr>
          <a:xfrm>
            <a:off x="4625002" y="2971800"/>
            <a:ext cx="2385398" cy="600164"/>
          </a:xfrm>
          <a:prstGeom prst="rect">
            <a:avLst/>
          </a:prstGeom>
          <a:noFill/>
        </p:spPr>
        <p:txBody>
          <a:bodyPr wrap="square" rtlCol="0">
            <a:spAutoFit/>
          </a:bodyPr>
          <a:lstStyle/>
          <a:p>
            <a:pPr algn="ctr"/>
            <a:r>
              <a:rPr lang="en-US" sz="1100" b="1" dirty="0">
                <a:hlinkClick r:id="rId22"/>
              </a:rPr>
              <a:t>Part 3 - New </a:t>
            </a:r>
            <a:r>
              <a:rPr lang="en-US" sz="1100" b="1" dirty="0" err="1">
                <a:hlinkClick r:id="rId22"/>
              </a:rPr>
              <a:t>Esti</a:t>
            </a:r>
            <a:r>
              <a:rPr lang="en-US" sz="1100" b="1" dirty="0">
                <a:hlinkClick r:id="rId22"/>
              </a:rPr>
              <a:t>-Mysteries and Number Sense Resources Every Day for the Rest of the School Year</a:t>
            </a:r>
            <a:endParaRPr lang="en-US" sz="1100" b="1" dirty="0"/>
          </a:p>
        </p:txBody>
      </p:sp>
      <p:sp>
        <p:nvSpPr>
          <p:cNvPr id="43" name="TextBox 42"/>
          <p:cNvSpPr txBox="1"/>
          <p:nvPr/>
        </p:nvSpPr>
        <p:spPr>
          <a:xfrm>
            <a:off x="6911002" y="2976891"/>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8362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828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4713586" y="655804"/>
            <a:ext cx="2451184"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5"/>
              </a:rPr>
              <a:t>More Estimation Clipboards</a:t>
            </a:r>
            <a:r>
              <a:rPr lang="en-US" sz="1400" b="1" dirty="0"/>
              <a:t>.”</a:t>
            </a:r>
          </a:p>
        </p:txBody>
      </p:sp>
      <p:pic>
        <p:nvPicPr>
          <p:cNvPr id="61" name="Picture 60">
            <a:hlinkClick r:id="rId26"/>
            <a:extLst>
              <a:ext uri="{FF2B5EF4-FFF2-40B4-BE49-F238E27FC236}">
                <a16:creationId xmlns:a16="http://schemas.microsoft.com/office/drawing/2014/main" id="{147DB1D8-CD74-4BC6-9CA1-88C69B141C2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39636" y="276229"/>
            <a:ext cx="1722168" cy="1291626"/>
          </a:xfrm>
          <a:prstGeom prst="rect">
            <a:avLst/>
          </a:prstGeom>
        </p:spPr>
      </p:pic>
      <p:sp>
        <p:nvSpPr>
          <p:cNvPr id="62" name="TextBox 61">
            <a:extLst>
              <a:ext uri="{FF2B5EF4-FFF2-40B4-BE49-F238E27FC236}">
                <a16:creationId xmlns:a16="http://schemas.microsoft.com/office/drawing/2014/main" id="{32A63AEC-690B-4960-B022-F4F6B8139EB5}"/>
              </a:ext>
            </a:extLst>
          </p:cNvPr>
          <p:cNvSpPr txBox="1"/>
          <p:nvPr/>
        </p:nvSpPr>
        <p:spPr>
          <a:xfrm>
            <a:off x="15848" y="665185"/>
            <a:ext cx="2123787"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6"/>
              </a:rPr>
              <a:t>150 New </a:t>
            </a:r>
            <a:r>
              <a:rPr lang="en-US" sz="1400" b="1" dirty="0" err="1">
                <a:hlinkClick r:id="rId26"/>
              </a:rPr>
              <a:t>Esti</a:t>
            </a:r>
            <a:r>
              <a:rPr lang="en-US" sz="1400" b="1" dirty="0">
                <a:hlinkClick r:id="rId26"/>
              </a:rPr>
              <a:t>-Mysteries</a:t>
            </a:r>
            <a:r>
              <a:rPr lang="en-US" sz="1400" b="1" dirty="0"/>
              <a:t>.”</a:t>
            </a:r>
          </a:p>
        </p:txBody>
      </p:sp>
      <p:pic>
        <p:nvPicPr>
          <p:cNvPr id="63" name="Picture 62">
            <a:hlinkClick r:id="rId25"/>
            <a:extLst>
              <a:ext uri="{FF2B5EF4-FFF2-40B4-BE49-F238E27FC236}">
                <a16:creationId xmlns:a16="http://schemas.microsoft.com/office/drawing/2014/main" id="{D547D86C-BC2B-41C5-922E-D2042F17D46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105650" y="276716"/>
            <a:ext cx="1718557" cy="1288918"/>
          </a:xfrm>
          <a:prstGeom prst="rect">
            <a:avLst/>
          </a:prstGeom>
        </p:spPr>
      </p:pic>
      <p:pic>
        <p:nvPicPr>
          <p:cNvPr id="2052" name="Picture 4" descr="C:\Users\Steve Wyborney\Desktop\STEVES Esti-Mystery Clue Toolkit and Templates FALL 2020.jpg">
            <a:hlinkClick r:id="rId24"/>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079" y="20244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44826" y="2024471"/>
            <a:ext cx="1263106" cy="94732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DB7E4962-D91C-4B41-9BBC-EC7BD71DF121}"/>
              </a:ext>
            </a:extLst>
          </p:cNvPr>
          <p:cNvSpPr txBox="1"/>
          <p:nvPr/>
        </p:nvSpPr>
        <p:spPr>
          <a:xfrm>
            <a:off x="0" y="0"/>
            <a:ext cx="9144000" cy="246221"/>
          </a:xfrm>
          <a:prstGeom prst="rect">
            <a:avLst/>
          </a:prstGeom>
          <a:solidFill>
            <a:schemeClr val="bg1"/>
          </a:solidFill>
          <a:ln>
            <a:noFill/>
          </a:ln>
        </p:spPr>
        <p:txBody>
          <a:bodyPr wrap="square" rtlCol="0">
            <a:spAutoFit/>
          </a:bodyPr>
          <a:lstStyle/>
          <a:p>
            <a:r>
              <a:rPr lang="en-US" sz="1000" b="1" dirty="0"/>
              <a:t>Daily Resources Posted in the 2021-2022 School Year</a:t>
            </a:r>
          </a:p>
        </p:txBody>
      </p:sp>
    </p:spTree>
    <p:extLst>
      <p:ext uri="{BB962C8B-B14F-4D97-AF65-F5344CB8AC3E}">
        <p14:creationId xmlns:p14="http://schemas.microsoft.com/office/powerpoint/2010/main" val="96968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872</Words>
  <Application>Microsoft Office PowerPoint</Application>
  <PresentationFormat>On-screen Show (4:3)</PresentationFormat>
  <Paragraphs>75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70</cp:revision>
  <dcterms:created xsi:type="dcterms:W3CDTF">2021-07-09T14:41:24Z</dcterms:created>
  <dcterms:modified xsi:type="dcterms:W3CDTF">2022-02-28T00:12:21Z</dcterms:modified>
</cp:coreProperties>
</file>