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54" r:id="rId2"/>
    <p:sldId id="455" r:id="rId3"/>
    <p:sldId id="451" r:id="rId4"/>
    <p:sldId id="449" r:id="rId5"/>
    <p:sldId id="4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60" d="100"/>
          <a:sy n="60" d="100"/>
        </p:scale>
        <p:origin x="2346" y="12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10/13/2021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hyperlink" Target="https://stevewyborney.com/2019/09/51-esti-mysteries/" TargetMode="External"/><Relationship Id="rId13" Type="http://schemas.openxmlformats.org/officeDocument/2006/relationships/image" Target="../media/image12.jpeg"/><Relationship Id="rId18" Type="http://schemas.openxmlformats.org/officeDocument/2006/relationships/image" Target="../media/image14.jpeg"/><Relationship Id="rId26" Type="http://schemas.openxmlformats.org/officeDocument/2006/relationships/image" Target="../media/image17.jpeg"/><Relationship Id="rId3" Type="http://schemas.openxmlformats.org/officeDocument/2006/relationships/image" Target="../media/image7.jpeg"/><Relationship Id="rId21" Type="http://schemas.openxmlformats.org/officeDocument/2006/relationships/image" Target="../media/image15.png"/><Relationship Id="rId7" Type="http://schemas.openxmlformats.org/officeDocument/2006/relationships/image" Target="../media/image9.jpeg"/><Relationship Id="rId12" Type="http://schemas.openxmlformats.org/officeDocument/2006/relationships/hyperlink" Target="http://www.stevewyborney.com/?p=893" TargetMode="External"/><Relationship Id="rId17" Type="http://schemas.openxmlformats.org/officeDocument/2006/relationships/hyperlink" Target="https://www.stevewyborney.com/?p=1483" TargetMode="External"/><Relationship Id="rId25" Type="http://schemas.openxmlformats.org/officeDocument/2006/relationships/hyperlink" Target="https://stevewyborney.com/2021/03/part-3-new-esti-mysteries-and-number-sense-resources-every-day-for-the-rest-of-the-school-year/" TargetMode="External"/><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hyperlink" Target="https://stevewyborney.com/2019/02/20-days-of-number-sense-rich-math-talk/" TargetMode="External"/><Relationship Id="rId20" Type="http://schemas.openxmlformats.org/officeDocument/2006/relationships/hyperlink" Target="https://www.youtube.com/c/SteveWyborneyMath/playlists?view=1&amp;sort=da&amp;flow=grid" TargetMode="External"/><Relationship Id="rId1" Type="http://schemas.openxmlformats.org/officeDocument/2006/relationships/slideLayout" Target="../slideLayouts/slideLayout2.xml"/><Relationship Id="rId6" Type="http://schemas.openxmlformats.org/officeDocument/2006/relationships/hyperlink" Target="http://www.stevewyborney.com/?p=1253" TargetMode="External"/><Relationship Id="rId11" Type="http://schemas.openxmlformats.org/officeDocument/2006/relationships/image" Target="../media/image11.jpeg"/><Relationship Id="rId24" Type="http://schemas.openxmlformats.org/officeDocument/2006/relationships/image" Target="../media/image16.jpeg"/><Relationship Id="rId5" Type="http://schemas.openxmlformats.org/officeDocument/2006/relationships/image" Target="../media/image8.jpeg"/><Relationship Id="rId15" Type="http://schemas.openxmlformats.org/officeDocument/2006/relationships/image" Target="../media/image13.jpeg"/><Relationship Id="rId23" Type="http://schemas.openxmlformats.org/officeDocument/2006/relationships/hyperlink" Target="https://stevewyborney.com/2020/11/new-esti-mysteries-and-number-sense-resources-every-day-for-the-rest-of-the-school-year/" TargetMode="External"/><Relationship Id="rId28" Type="http://schemas.openxmlformats.org/officeDocument/2006/relationships/image" Target="../media/image18.jpg"/><Relationship Id="rId10" Type="http://schemas.openxmlformats.org/officeDocument/2006/relationships/hyperlink" Target="https://www.stevewyborney.com/?p=1891" TargetMode="External"/><Relationship Id="rId19" Type="http://schemas.openxmlformats.org/officeDocument/2006/relationships/hyperlink" Target="https://stevewyborney.com/2018/04/the-estimation-clipboard/" TargetMode="External"/><Relationship Id="rId4" Type="http://schemas.openxmlformats.org/officeDocument/2006/relationships/hyperlink" Target="https://stevewyborney.com/2021/01/part-2-new-esti-mysteries-and-number-sense-resources-every-day-for-the-rest-of-the-school-year/" TargetMode="External"/><Relationship Id="rId9" Type="http://schemas.openxmlformats.org/officeDocument/2006/relationships/image" Target="../media/image10.jpeg"/><Relationship Id="rId14" Type="http://schemas.openxmlformats.org/officeDocument/2006/relationships/hyperlink" Target="http://www.stevewyborney.com/?p=1028" TargetMode="External"/><Relationship Id="rId22" Type="http://schemas.openxmlformats.org/officeDocument/2006/relationships/hyperlink" Target="https://stevewyborney.com/2020/08/the-multiplication-course-by-steve-wyborney/" TargetMode="External"/><Relationship Id="rId27" Type="http://schemas.openxmlformats.org/officeDocument/2006/relationships/hyperlink" Target="https://stevewyborney.com/2021/10/new-estimation-clipboar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Estimation Clipboard</a:t>
            </a:r>
          </a:p>
          <a:p>
            <a:r>
              <a:rPr lang="en-US" sz="8000" dirty="0">
                <a:solidFill>
                  <a:schemeClr val="bg1"/>
                </a:solidFill>
                <a:latin typeface="Calibri" panose="020F0502020204030204" pitchFamily="34" charset="0"/>
                <a:cs typeface="Calibri" panose="020F0502020204030204" pitchFamily="34" charset="0"/>
              </a:rPr>
              <a:t>110</a:t>
            </a:r>
            <a:endParaRPr lang="en-US"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8E0AB34-90C6-4CD7-A56B-CAB99D934BA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7F40D52-40BD-4D9F-831F-4CC85656460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5" name="Rectangle 4">
            <a:extLst>
              <a:ext uri="{FF2B5EF4-FFF2-40B4-BE49-F238E27FC236}">
                <a16:creationId xmlns:a16="http://schemas.microsoft.com/office/drawing/2014/main" id="{3D35E391-AE17-4DAA-AD41-F4DD6AC08E1D}"/>
              </a:ext>
            </a:extLst>
          </p:cNvPr>
          <p:cNvSpPr/>
          <p:nvPr/>
        </p:nvSpPr>
        <p:spPr>
          <a:xfrm>
            <a:off x="381000" y="5105400"/>
            <a:ext cx="5334000" cy="1384995"/>
          </a:xfrm>
          <a:prstGeom prst="rect">
            <a:avLst/>
          </a:prstGeom>
          <a:solidFill>
            <a:schemeClr val="bg1"/>
          </a:solidFill>
        </p:spPr>
        <p:txBody>
          <a:bodyPr wrap="square">
            <a:spAutoFit/>
          </a:bodyPr>
          <a:lstStyle/>
          <a:p>
            <a:r>
              <a:rPr lang="en-US" sz="1200" dirty="0"/>
              <a:t>If this is your first time using the Estimation Clipboard in your classroom, I recommend watching </a:t>
            </a:r>
            <a:r>
              <a:rPr lang="en-US" sz="1200" dirty="0">
                <a:hlinkClick r:id="rId3"/>
              </a:rPr>
              <a:t>this short YouTube video</a:t>
            </a:r>
            <a:r>
              <a:rPr lang="en-US" sz="1200" dirty="0"/>
              <a:t> beginning at 0:42.</a:t>
            </a:r>
          </a:p>
          <a:p>
            <a:endParaRPr lang="en-US" sz="1200" dirty="0"/>
          </a:p>
          <a:p>
            <a:r>
              <a:rPr lang="en-US" sz="1200" dirty="0"/>
              <a:t>Note:  To make the link active, make sure the slide show is playing.  In PPT, click on “</a:t>
            </a:r>
            <a:r>
              <a:rPr lang="en-US" sz="1200" b="1" i="1" dirty="0"/>
              <a:t>Slide Show</a:t>
            </a:r>
            <a:r>
              <a:rPr lang="en-US" sz="1200" dirty="0"/>
              <a:t>” then “</a:t>
            </a:r>
            <a:r>
              <a:rPr lang="en-US" sz="1200" b="1" i="1" dirty="0"/>
              <a:t>From Current Slide</a:t>
            </a:r>
            <a:r>
              <a:rPr lang="en-US" sz="1200" dirty="0"/>
              <a:t>.” In Google Slides, Click on “</a:t>
            </a:r>
            <a:r>
              <a:rPr lang="en-US" sz="1200" b="1" i="1" dirty="0"/>
              <a:t>Present</a:t>
            </a:r>
            <a:r>
              <a:rPr lang="en-US" sz="1200" dirty="0"/>
              <a:t>.”</a:t>
            </a:r>
          </a:p>
          <a:p>
            <a:endParaRPr lang="en-US" sz="1200" dirty="0"/>
          </a:p>
          <a:p>
            <a:r>
              <a:rPr lang="en-US" sz="1200" dirty="0"/>
              <a:t>Then you will be able to click </a:t>
            </a:r>
            <a:r>
              <a:rPr lang="en-US" sz="1200" dirty="0">
                <a:hlinkClick r:id="rId3"/>
              </a:rPr>
              <a:t>the link to the video</a:t>
            </a:r>
            <a:r>
              <a:rPr lang="en-US" sz="1200" dirty="0"/>
              <a:t>.</a:t>
            </a:r>
          </a:p>
        </p:txBody>
      </p:sp>
    </p:spTree>
    <p:extLst>
      <p:ext uri="{BB962C8B-B14F-4D97-AF65-F5344CB8AC3E}">
        <p14:creationId xmlns:p14="http://schemas.microsoft.com/office/powerpoint/2010/main" val="41215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Estimation Clipboard</a:t>
            </a:r>
            <a:br>
              <a:rPr lang="en-US" sz="1200" b="1" dirty="0"/>
            </a:br>
            <a:endParaRPr lang="en-US" sz="1200" b="1" dirty="0"/>
          </a:p>
          <a:p>
            <a:pPr marL="742950" indent="-742950" algn="l">
              <a:buAutoNum type="arabicPeriod"/>
            </a:pPr>
            <a:r>
              <a:rPr lang="en-US" sz="1200" dirty="0"/>
              <a:t>When the </a:t>
            </a:r>
            <a:r>
              <a:rPr lang="en-US" sz="1200" u="sng" dirty="0"/>
              <a:t>first image</a:t>
            </a:r>
            <a:r>
              <a:rPr lang="en-US" sz="1200" dirty="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a:p>
          <a:p>
            <a:pPr marL="742950" indent="-742950" algn="l">
              <a:buAutoNum type="arabicPeriod"/>
            </a:pPr>
            <a:r>
              <a:rPr lang="en-US" sz="1200" dirty="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a:p>
          <a:p>
            <a:pPr marL="742950" indent="-742950" algn="l">
              <a:buAutoNum type="arabicPeriod"/>
            </a:pPr>
            <a:r>
              <a:rPr lang="en-US" sz="1200" dirty="0"/>
              <a:t>When the </a:t>
            </a:r>
            <a:r>
              <a:rPr lang="en-US" sz="1200" u="sng" dirty="0"/>
              <a:t>second image</a:t>
            </a:r>
            <a:r>
              <a:rPr lang="en-US" sz="1200" dirty="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a:p>
          <a:p>
            <a:pPr marL="742950" indent="-742950" algn="l">
              <a:buAutoNum type="arabicPeriod"/>
            </a:pPr>
            <a:r>
              <a:rPr lang="en-US" sz="1200" dirty="0"/>
              <a:t>When the </a:t>
            </a:r>
            <a:r>
              <a:rPr lang="en-US" sz="1200" u="sng" dirty="0"/>
              <a:t>third image</a:t>
            </a:r>
            <a:r>
              <a:rPr lang="en-US" sz="1200" dirty="0"/>
              <a:t> appears, change your approach.  Remember, you haven’t heard from several students at this point, but everyone’s context is growing.  When you show the third image, instead of asking for answers aloud </a:t>
            </a:r>
            <a:r>
              <a:rPr lang="en-US" sz="1200" u="sng" dirty="0"/>
              <a:t>have all of the students write down their estimate</a:t>
            </a:r>
            <a:r>
              <a:rPr lang="en-US" sz="1200" dirty="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a:p>
          <a:p>
            <a:pPr marL="742950" indent="-742950" algn="l">
              <a:buAutoNum type="arabicPeriod"/>
            </a:pPr>
            <a:r>
              <a:rPr lang="en-US" sz="1200" dirty="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a:p>
          <a:p>
            <a:pPr marL="742950" indent="-742950" algn="l">
              <a:buAutoNum type="arabicPeriod"/>
            </a:pPr>
            <a:r>
              <a:rPr lang="en-US" sz="1200" dirty="0"/>
              <a:t>When the </a:t>
            </a:r>
            <a:r>
              <a:rPr lang="en-US" sz="1200" u="sng" dirty="0"/>
              <a:t>fourth image</a:t>
            </a:r>
            <a:r>
              <a:rPr lang="en-US" sz="1200" dirty="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a:p>
          <a:p>
            <a:pPr marL="742950" indent="-742950" algn="l">
              <a:buAutoNum type="arabicPeriod"/>
            </a:pPr>
            <a:r>
              <a:rPr lang="en-US" sz="1200" dirty="0"/>
              <a:t>When you reveal the final answer, listen to your class.  Simply listen.  Just take a moment to notice.</a:t>
            </a:r>
          </a:p>
          <a:p>
            <a:pPr marL="742950" indent="-742950" algn="l">
              <a:buAutoNum type="arabicPeriod"/>
            </a:pPr>
            <a:endParaRPr lang="en-US" sz="1200" dirty="0"/>
          </a:p>
          <a:p>
            <a:pPr marL="742950" indent="-742950" algn="l">
              <a:buAutoNum type="arabicPeriod"/>
            </a:pPr>
            <a:endParaRPr lang="en-US" sz="1200" dirty="0"/>
          </a:p>
          <a:p>
            <a:pPr marL="742950" indent="-742950" algn="l">
              <a:buAutoNum type="arabicPeriod"/>
            </a:pPr>
            <a:r>
              <a:rPr lang="en-US" sz="1200" dirty="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@stevewyborney</a:t>
            </a:r>
          </a:p>
          <a:p>
            <a:pPr marL="742950" indent="-742950" algn="l">
              <a:buAutoNum type="arabicPeriod"/>
            </a:pPr>
            <a:endParaRPr lang="en-US" sz="1200" dirty="0"/>
          </a:p>
        </p:txBody>
      </p:sp>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1F918E-2BF3-451A-863A-3A9318B76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3999" cy="6857999"/>
          </a:xfrm>
          <a:prstGeom prst="rect">
            <a:avLst/>
          </a:prstGeom>
        </p:spPr>
      </p:pic>
      <p:sp>
        <p:nvSpPr>
          <p:cNvPr id="12" name="Rectangle 11"/>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43 rocks</a:t>
            </a:r>
          </a:p>
        </p:txBody>
      </p:sp>
      <p:sp>
        <p:nvSpPr>
          <p:cNvPr id="13" name="Rectangle 12"/>
          <p:cNvSpPr/>
          <p:nvPr/>
        </p:nvSpPr>
        <p:spPr>
          <a:xfrm>
            <a:off x="152400" y="382286"/>
            <a:ext cx="2590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The Reveal</a:t>
            </a:r>
          </a:p>
        </p:txBody>
      </p:sp>
      <p:sp>
        <p:nvSpPr>
          <p:cNvPr id="14" name="Rounded Rectangular Callout 13"/>
          <p:cNvSpPr/>
          <p:nvPr/>
        </p:nvSpPr>
        <p:spPr>
          <a:xfrm>
            <a:off x="6857998" y="333950"/>
            <a:ext cx="1828802" cy="1143000"/>
          </a:xfrm>
          <a:prstGeom prst="wedgeRoundRectCallout">
            <a:avLst>
              <a:gd name="adj1" fmla="val -67091"/>
              <a:gd name="adj2" fmla="val 3859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rocks are in </a:t>
            </a:r>
          </a:p>
          <a:p>
            <a:pPr algn="ctr"/>
            <a:r>
              <a:rPr lang="en-US" b="1" dirty="0">
                <a:solidFill>
                  <a:schemeClr val="tx1"/>
                </a:solidFill>
              </a:rPr>
              <a:t>the vase?</a:t>
            </a:r>
          </a:p>
        </p:txBody>
      </p:sp>
    </p:spTree>
    <p:extLst>
      <p:ext uri="{BB962C8B-B14F-4D97-AF65-F5344CB8AC3E}">
        <p14:creationId xmlns:p14="http://schemas.microsoft.com/office/powerpoint/2010/main" val="32756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DE201B3-A929-4869-93B4-910E24D0B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429000"/>
            <a:ext cx="4571999" cy="3428999"/>
          </a:xfrm>
          <a:prstGeom prst="rect">
            <a:avLst/>
          </a:prstGeom>
        </p:spPr>
      </p:pic>
      <p:pic>
        <p:nvPicPr>
          <p:cNvPr id="32" name="Picture 31">
            <a:extLst>
              <a:ext uri="{FF2B5EF4-FFF2-40B4-BE49-F238E27FC236}">
                <a16:creationId xmlns:a16="http://schemas.microsoft.com/office/drawing/2014/main" id="{64871AF2-9B69-4046-B6BF-81DDA52FE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9000"/>
            <a:ext cx="4571999" cy="3428999"/>
          </a:xfrm>
          <a:prstGeom prst="rect">
            <a:avLst/>
          </a:prstGeom>
        </p:spPr>
      </p:pic>
      <p:pic>
        <p:nvPicPr>
          <p:cNvPr id="34" name="Picture 33">
            <a:extLst>
              <a:ext uri="{FF2B5EF4-FFF2-40B4-BE49-F238E27FC236}">
                <a16:creationId xmlns:a16="http://schemas.microsoft.com/office/drawing/2014/main" id="{DA77FA89-DE2D-4E4C-B9B9-678CB0700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4571999" cy="3428999"/>
          </a:xfrm>
          <a:prstGeom prst="rect">
            <a:avLst/>
          </a:prstGeom>
        </p:spPr>
      </p:pic>
      <p:pic>
        <p:nvPicPr>
          <p:cNvPr id="36" name="Picture 35">
            <a:extLst>
              <a:ext uri="{FF2B5EF4-FFF2-40B4-BE49-F238E27FC236}">
                <a16:creationId xmlns:a16="http://schemas.microsoft.com/office/drawing/2014/main" id="{82692FFA-F93A-4D1E-AAFE-C35A00AA60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
            <a:ext cx="4571999" cy="3428999"/>
          </a:xfrm>
          <a:prstGeom prst="rect">
            <a:avLst/>
          </a:prstGeom>
        </p:spPr>
      </p:pic>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3861657" y="4976399"/>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0D0FC47-D82C-4DF3-AAAC-81AB1F236D8E}"/>
              </a:ext>
            </a:extLst>
          </p:cNvPr>
          <p:cNvGrpSpPr/>
          <p:nvPr/>
        </p:nvGrpSpPr>
        <p:grpSpPr>
          <a:xfrm rot="5890660" flipH="1">
            <a:off x="7824057" y="4976395"/>
            <a:ext cx="687336" cy="334178"/>
            <a:chOff x="4434472" y="4025131"/>
            <a:chExt cx="1394242" cy="677872"/>
          </a:xfrm>
        </p:grpSpPr>
        <p:sp>
          <p:nvSpPr>
            <p:cNvPr id="15" name="Freeform 77">
              <a:extLst>
                <a:ext uri="{FF2B5EF4-FFF2-40B4-BE49-F238E27FC236}">
                  <a16:creationId xmlns:a16="http://schemas.microsoft.com/office/drawing/2014/main" id="{22BE9635-4DDA-4A18-B42D-FEA965CC318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8">
              <a:extLst>
                <a:ext uri="{FF2B5EF4-FFF2-40B4-BE49-F238E27FC236}">
                  <a16:creationId xmlns:a16="http://schemas.microsoft.com/office/drawing/2014/main" id="{33D1619C-68B1-4364-A8D1-7A25F4B83F5A}"/>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AC9C404-C286-40F2-B00C-143F2E70FC0B}"/>
              </a:ext>
            </a:extLst>
          </p:cNvPr>
          <p:cNvSpPr/>
          <p:nvPr/>
        </p:nvSpPr>
        <p:spPr>
          <a:xfrm>
            <a:off x="7239000" y="76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53 rocks</a:t>
            </a:r>
          </a:p>
        </p:txBody>
      </p:sp>
      <p:sp>
        <p:nvSpPr>
          <p:cNvPr id="20" name="Rectangle 19">
            <a:extLst>
              <a:ext uri="{FF2B5EF4-FFF2-40B4-BE49-F238E27FC236}">
                <a16:creationId xmlns:a16="http://schemas.microsoft.com/office/drawing/2014/main" id="{091E67A6-8251-404C-8E81-B69DE1C379A1}"/>
              </a:ext>
            </a:extLst>
          </p:cNvPr>
          <p:cNvSpPr/>
          <p:nvPr/>
        </p:nvSpPr>
        <p:spPr>
          <a:xfrm>
            <a:off x="228600" y="3505204"/>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36 rocks</a:t>
            </a:r>
          </a:p>
        </p:txBody>
      </p:sp>
      <p:sp>
        <p:nvSpPr>
          <p:cNvPr id="21" name="Rectangle 20">
            <a:extLst>
              <a:ext uri="{FF2B5EF4-FFF2-40B4-BE49-F238E27FC236}">
                <a16:creationId xmlns:a16="http://schemas.microsoft.com/office/drawing/2014/main" id="{E4AAA89A-12D6-453A-941A-CF0EF322EF39}"/>
              </a:ext>
            </a:extLst>
          </p:cNvPr>
          <p:cNvSpPr/>
          <p:nvPr/>
        </p:nvSpPr>
        <p:spPr>
          <a:xfrm>
            <a:off x="72390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60 rocks</a:t>
            </a:r>
          </a:p>
        </p:txBody>
      </p:sp>
      <p:sp>
        <p:nvSpPr>
          <p:cNvPr id="23" name="Rectangle 22">
            <a:extLst>
              <a:ext uri="{FF2B5EF4-FFF2-40B4-BE49-F238E27FC236}">
                <a16:creationId xmlns:a16="http://schemas.microsoft.com/office/drawing/2014/main" id="{07ED5488-70A8-46A8-AB20-385DD2700B01}"/>
              </a:ext>
            </a:extLst>
          </p:cNvPr>
          <p:cNvSpPr/>
          <p:nvPr/>
        </p:nvSpPr>
        <p:spPr>
          <a:xfrm>
            <a:off x="7239000" y="3505196"/>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4" name="Rectangle 23">
            <a:extLst>
              <a:ext uri="{FF2B5EF4-FFF2-40B4-BE49-F238E27FC236}">
                <a16:creationId xmlns:a16="http://schemas.microsoft.com/office/drawing/2014/main" id="{49281A08-619A-48E4-BFA2-D23DF484AD01}"/>
              </a:ext>
            </a:extLst>
          </p:cNvPr>
          <p:cNvSpPr/>
          <p:nvPr/>
        </p:nvSpPr>
        <p:spPr>
          <a:xfrm>
            <a:off x="228600" y="3505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72390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6" name="Rectangle 25">
            <a:extLst>
              <a:ext uri="{FF2B5EF4-FFF2-40B4-BE49-F238E27FC236}">
                <a16:creationId xmlns:a16="http://schemas.microsoft.com/office/drawing/2014/main" id="{6892C16C-DCB8-4D1F-AFAB-71C668A9901C}"/>
              </a:ext>
            </a:extLst>
          </p:cNvPr>
          <p:cNvSpPr/>
          <p:nvPr/>
        </p:nvSpPr>
        <p:spPr>
          <a:xfrm>
            <a:off x="228600" y="76200"/>
            <a:ext cx="176798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43 rocks</a:t>
            </a:r>
          </a:p>
        </p:txBody>
      </p:sp>
      <p:grpSp>
        <p:nvGrpSpPr>
          <p:cNvPr id="46" name="Group 45">
            <a:extLst>
              <a:ext uri="{FF2B5EF4-FFF2-40B4-BE49-F238E27FC236}">
                <a16:creationId xmlns:a16="http://schemas.microsoft.com/office/drawing/2014/main" id="{4077D768-A649-4091-B088-2DAB0E1D9569}"/>
              </a:ext>
            </a:extLst>
          </p:cNvPr>
          <p:cNvGrpSpPr/>
          <p:nvPr/>
        </p:nvGrpSpPr>
        <p:grpSpPr>
          <a:xfrm>
            <a:off x="0" y="-1"/>
            <a:ext cx="9144000" cy="6857997"/>
            <a:chOff x="0" y="-1"/>
            <a:chExt cx="9144000" cy="6857997"/>
          </a:xfrm>
        </p:grpSpPr>
        <p:sp>
          <p:nvSpPr>
            <p:cNvPr id="47" name="Rectangle 46">
              <a:extLst>
                <a:ext uri="{FF2B5EF4-FFF2-40B4-BE49-F238E27FC236}">
                  <a16:creationId xmlns:a16="http://schemas.microsoft.com/office/drawing/2014/main" id="{AB68B83C-3E18-4D67-A72A-8E3656362707}"/>
                </a:ext>
              </a:extLst>
            </p:cNvPr>
            <p:cNvSpPr/>
            <p:nvPr/>
          </p:nvSpPr>
          <p:spPr>
            <a:xfrm>
              <a:off x="1" y="-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AF3E2B6-0A24-4FAF-B1E9-D8757B260B5C}"/>
                </a:ext>
              </a:extLst>
            </p:cNvPr>
            <p:cNvSpPr/>
            <p:nvPr/>
          </p:nvSpPr>
          <p:spPr>
            <a:xfrm>
              <a:off x="4572001" y="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FE53EB-A0A3-427D-BD4C-9299AE3035BD}"/>
                </a:ext>
              </a:extLst>
            </p:cNvPr>
            <p:cNvSpPr/>
            <p:nvPr/>
          </p:nvSpPr>
          <p:spPr>
            <a:xfrm>
              <a:off x="0" y="3429000"/>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BDBA0CE-5620-4BF4-9095-B07567C5B12B}"/>
                </a:ext>
              </a:extLst>
            </p:cNvPr>
            <p:cNvSpPr/>
            <p:nvPr/>
          </p:nvSpPr>
          <p:spPr>
            <a:xfrm>
              <a:off x="4572000" y="3429001"/>
              <a:ext cx="4571999" cy="34289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2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305" y="2460430"/>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8626" y="2461267"/>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6717" y="38861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4858623"/>
            <a:ext cx="1519968" cy="430887"/>
          </a:xfrm>
          <a:prstGeom prst="rect">
            <a:avLst/>
          </a:prstGeom>
          <a:noFill/>
        </p:spPr>
        <p:txBody>
          <a:bodyPr wrap="none" rtlCol="0">
            <a:spAutoFit/>
          </a:bodyPr>
          <a:lstStyle/>
          <a:p>
            <a:pPr algn="ctr"/>
            <a:r>
              <a:rPr lang="en-US" sz="1100" b="1" dirty="0">
                <a:hlinkClick r:id="" action="ppaction://noaction"/>
              </a:rPr>
              <a:t>80 Cube Conversations</a:t>
            </a:r>
          </a:p>
          <a:p>
            <a:pPr algn="ctr"/>
            <a:r>
              <a:rPr lang="en-US" sz="1100" b="1" dirty="0">
                <a:hlinkClick r:id="" action="ppaction://noaction"/>
              </a:rPr>
              <a:t>Lessons</a:t>
            </a:r>
            <a:endParaRPr lang="en-US" sz="1100" b="1" dirty="0"/>
          </a:p>
        </p:txBody>
      </p:sp>
      <p:pic>
        <p:nvPicPr>
          <p:cNvPr id="30" name="Picture 29">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000" y="3887839"/>
            <a:ext cx="1217004" cy="912753"/>
          </a:xfrm>
          <a:prstGeom prst="rect">
            <a:avLst/>
          </a:prstGeom>
          <a:ln w="19050">
            <a:solidFill>
              <a:schemeClr val="tx1"/>
            </a:solidFill>
          </a:ln>
        </p:spPr>
      </p:pic>
      <p:pic>
        <p:nvPicPr>
          <p:cNvPr id="1026" name="Picture 2" descr="C:\Users\Steve Wyborney\Desktop\20 Days Title Pic.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44036" y="38580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0"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4788805"/>
            <a:ext cx="1217000" cy="430887"/>
          </a:xfrm>
          <a:prstGeom prst="rect">
            <a:avLst/>
          </a:prstGeom>
          <a:noFill/>
        </p:spPr>
        <p:txBody>
          <a:bodyPr wrap="none" rtlCol="0">
            <a:spAutoFit/>
          </a:bodyPr>
          <a:lstStyle/>
          <a:p>
            <a:pPr algn="ctr"/>
            <a:r>
              <a:rPr lang="en-US" sz="1100" b="1" dirty="0">
                <a:hlinkClick r:id="" action="ppaction://noaction"/>
              </a:rPr>
              <a:t>The Original </a:t>
            </a:r>
          </a:p>
          <a:p>
            <a:pPr algn="ctr"/>
            <a:r>
              <a:rPr lang="en-US" sz="1100" b="1" dirty="0">
                <a:hlinkClick r:id="" action="ppaction://noaction"/>
              </a:rPr>
              <a:t>50 Splat! Lessons </a:t>
            </a:r>
            <a:endParaRPr lang="en-US" sz="1100" b="1" dirty="0"/>
          </a:p>
        </p:txBody>
      </p:sp>
      <p:pic>
        <p:nvPicPr>
          <p:cNvPr id="16" name="Picture 7" descr="C:\Users\Steve Wyborney\Desktop\Splat Promos HUGE SET\Slide6.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56821" y="38861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823928"/>
            <a:ext cx="1519967" cy="430887"/>
          </a:xfrm>
          <a:prstGeom prst="rect">
            <a:avLst/>
          </a:prstGeom>
          <a:noFill/>
        </p:spPr>
        <p:txBody>
          <a:bodyPr wrap="square" rtlCol="0">
            <a:spAutoFit/>
          </a:bodyPr>
          <a:lstStyle/>
          <a:p>
            <a:pPr algn="ctr"/>
            <a:r>
              <a:rPr lang="en-US" sz="1100" b="1" dirty="0">
                <a:hlinkClick r:id="" action="ppaction://noaction"/>
              </a:rPr>
              <a:t>The Original 20 Fraction Splat! Lessons</a:t>
            </a:r>
            <a:endParaRPr lang="en-US" sz="1100" b="1" dirty="0"/>
          </a:p>
        </p:txBody>
      </p:sp>
      <p:sp>
        <p:nvSpPr>
          <p:cNvPr id="19" name="TextBox 18"/>
          <p:cNvSpPr txBox="1"/>
          <p:nvPr/>
        </p:nvSpPr>
        <p:spPr>
          <a:xfrm>
            <a:off x="0" y="3595300"/>
            <a:ext cx="4141968" cy="307777"/>
          </a:xfrm>
          <a:prstGeom prst="rect">
            <a:avLst/>
          </a:prstGeom>
          <a:noFill/>
        </p:spPr>
        <p:txBody>
          <a:bodyPr wrap="none" rtlCol="0">
            <a:spAutoFit/>
          </a:bodyPr>
          <a:lstStyle/>
          <a:p>
            <a:r>
              <a:rPr lang="en-US" sz="1400" b="1" dirty="0"/>
              <a:t>More Free, Downloadable Resources From Blog Posts</a:t>
            </a:r>
          </a:p>
        </p:txBody>
      </p:sp>
      <p:sp>
        <p:nvSpPr>
          <p:cNvPr id="20" name="TextBox 19">
            <a:hlinkClick r:id="rId16"/>
          </p:cNvPr>
          <p:cNvSpPr txBox="1"/>
          <p:nvPr/>
        </p:nvSpPr>
        <p:spPr>
          <a:xfrm>
            <a:off x="7446040" y="4788806"/>
            <a:ext cx="1815820" cy="430887"/>
          </a:xfrm>
          <a:prstGeom prst="rect">
            <a:avLst/>
          </a:prstGeom>
          <a:noFill/>
        </p:spPr>
        <p:txBody>
          <a:bodyPr wrap="square" rtlCol="0">
            <a:spAutoFit/>
          </a:bodyPr>
          <a:lstStyle/>
          <a:p>
            <a:pPr algn="ctr"/>
            <a:r>
              <a:rPr lang="en-US" sz="1100" b="1" dirty="0">
                <a:hlinkClick r:id="" action="ppaction://noaction"/>
              </a:rPr>
              <a:t>20 Days of Number Sense </a:t>
            </a:r>
          </a:p>
          <a:p>
            <a:pPr algn="ctr"/>
            <a:r>
              <a:rPr lang="en-US" sz="1100" b="1" dirty="0">
                <a:hlinkClick r:id="" action="ppaction://noaction"/>
              </a:rPr>
              <a:t>&amp; Rich Math Talk</a:t>
            </a:r>
            <a:endParaRPr lang="en-US" sz="1100" b="1" dirty="0"/>
          </a:p>
        </p:txBody>
      </p:sp>
      <p:pic>
        <p:nvPicPr>
          <p:cNvPr id="28" name="Picture 2" descr="C:\Users\Steve Wyborney\Desktop\8.8.2018 Desktop\Estimation Clipboard Desktop Materials\Bundle 1 Glasses Pic.jp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04294" y="38888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03113"/>
            <a:ext cx="1815820" cy="430887"/>
          </a:xfrm>
          <a:prstGeom prst="rect">
            <a:avLst/>
          </a:prstGeom>
          <a:noFill/>
        </p:spPr>
        <p:txBody>
          <a:bodyPr wrap="square" rtlCol="0">
            <a:spAutoFit/>
          </a:bodyPr>
          <a:lstStyle/>
          <a:p>
            <a:pPr algn="ctr"/>
            <a:r>
              <a:rPr lang="en-US" sz="1100" b="1" dirty="0">
                <a:hlinkClick r:id="rId19"/>
              </a:rPr>
              <a:t>The Original 40 Estimation Clipboard Sets</a:t>
            </a:r>
            <a:endParaRPr lang="en-US" sz="1100" b="1" dirty="0"/>
          </a:p>
        </p:txBody>
      </p:sp>
      <p:cxnSp>
        <p:nvCxnSpPr>
          <p:cNvPr id="6" name="Straight Connector 5"/>
          <p:cNvCxnSpPr/>
          <p:nvPr/>
        </p:nvCxnSpPr>
        <p:spPr>
          <a:xfrm>
            <a:off x="0" y="36012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334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20"/>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25424"/>
          <a:stretch/>
        </p:blipFill>
        <p:spPr bwMode="auto">
          <a:xfrm>
            <a:off x="5105400" y="5417451"/>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8"/>
          </p:cNvPr>
          <p:cNvSpPr txBox="1"/>
          <p:nvPr/>
        </p:nvSpPr>
        <p:spPr>
          <a:xfrm>
            <a:off x="393026" y="4800592"/>
            <a:ext cx="1192955" cy="261610"/>
          </a:xfrm>
          <a:prstGeom prst="rect">
            <a:avLst/>
          </a:prstGeom>
          <a:noFill/>
        </p:spPr>
        <p:txBody>
          <a:bodyPr wrap="none" rtlCol="0">
            <a:spAutoFit/>
          </a:bodyPr>
          <a:lstStyle/>
          <a:p>
            <a:pPr algn="ctr"/>
            <a:r>
              <a:rPr lang="en-US" sz="1100" b="1" dirty="0">
                <a:hlinkClick r:id="rId8"/>
              </a:rPr>
              <a:t>51 </a:t>
            </a:r>
            <a:r>
              <a:rPr lang="en-US" sz="1100" b="1" dirty="0" err="1">
                <a:hlinkClick r:id="rId8"/>
              </a:rPr>
              <a:t>Esti</a:t>
            </a:r>
            <a:r>
              <a:rPr lang="en-US" sz="1100" b="1" dirty="0">
                <a:hlinkClick r:id="rId8"/>
              </a:rPr>
              <a:t>-Mysteries</a:t>
            </a:r>
            <a:endParaRPr lang="en-US" sz="1100" b="1" dirty="0"/>
          </a:p>
        </p:txBody>
      </p:sp>
      <p:sp>
        <p:nvSpPr>
          <p:cNvPr id="37" name="TextBox 36"/>
          <p:cNvSpPr txBox="1"/>
          <p:nvPr/>
        </p:nvSpPr>
        <p:spPr>
          <a:xfrm>
            <a:off x="0" y="5349895"/>
            <a:ext cx="5257800" cy="1508105"/>
          </a:xfrm>
          <a:prstGeom prst="rect">
            <a:avLst/>
          </a:prstGeom>
          <a:noFill/>
        </p:spPr>
        <p:txBody>
          <a:bodyPr wrap="square" rtlCol="0">
            <a:spAutoFit/>
          </a:bodyPr>
          <a:lstStyle/>
          <a:p>
            <a:r>
              <a:rPr lang="en-US" sz="1400" b="1" dirty="0"/>
              <a:t>The Multiplication Course (a free course for students and teachers)</a:t>
            </a:r>
          </a:p>
          <a:p>
            <a:endParaRPr lang="en-US" sz="1100" b="1" dirty="0"/>
          </a:p>
          <a:p>
            <a:r>
              <a:rPr lang="en-US" sz="1100" b="1" dirty="0"/>
              <a:t>For more information read the blog post about The Multiplication Course </a:t>
            </a:r>
            <a:r>
              <a:rPr lang="en-US" sz="1100" b="1" dirty="0">
                <a:hlinkClick r:id="rId22"/>
              </a:rPr>
              <a:t>here</a:t>
            </a:r>
            <a:r>
              <a:rPr lang="en-US" sz="1100" b="1" dirty="0"/>
              <a:t>. </a:t>
            </a:r>
          </a:p>
          <a:p>
            <a:endParaRPr lang="en-US" sz="1100" b="1" dirty="0"/>
          </a:p>
          <a:p>
            <a:r>
              <a:rPr lang="en-US" sz="1100" b="1" dirty="0"/>
              <a:t>To view the course on YouTube:</a:t>
            </a:r>
          </a:p>
          <a:p>
            <a:pPr marL="342900" indent="-342900">
              <a:buAutoNum type="arabicPeriod"/>
            </a:pPr>
            <a:r>
              <a:rPr lang="en-US" sz="1100" b="1" dirty="0"/>
              <a:t>Click </a:t>
            </a:r>
            <a:r>
              <a:rPr lang="en-US" sz="1200" b="1" dirty="0">
                <a:hlinkClick r:id="rId20"/>
              </a:rPr>
              <a:t>here</a:t>
            </a:r>
            <a:r>
              <a:rPr lang="en-US" sz="1200" b="1" dirty="0"/>
              <a:t> </a:t>
            </a:r>
            <a:r>
              <a:rPr lang="en-US" sz="1100" b="1" dirty="0"/>
              <a:t>to see the chapter playlists on my YouTube channel.</a:t>
            </a:r>
          </a:p>
          <a:p>
            <a:pPr marL="342900" indent="-342900">
              <a:buAutoNum type="arabicPeriod"/>
            </a:pPr>
            <a:r>
              <a:rPr lang="en-US" sz="1100" b="1" dirty="0"/>
              <a:t>You’ll see all 12 chapters in the course.</a:t>
            </a:r>
          </a:p>
          <a:p>
            <a:pPr marL="342900" indent="-342900">
              <a:buAutoNum type="arabicPeriod"/>
            </a:pPr>
            <a:r>
              <a:rPr lang="en-US" sz="1100" b="1" dirty="0"/>
              <a:t>Each chapter includes a sequence of lessons for students.</a:t>
            </a:r>
          </a:p>
        </p:txBody>
      </p:sp>
      <p:pic>
        <p:nvPicPr>
          <p:cNvPr id="2052" name="Picture 4" descr="C:\Users\Steve Wyborney\Desktop\STEVES Esti-Mystery Clue Toolkit and Templates FALL 2020.jpg">
            <a:hlinkClick r:id="rId23"/>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71879" y="2461267"/>
            <a:ext cx="1263105" cy="94732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77352" y="3352800"/>
            <a:ext cx="1762470" cy="276999"/>
          </a:xfrm>
          <a:prstGeom prst="rect">
            <a:avLst/>
          </a:prstGeom>
          <a:noFill/>
        </p:spPr>
        <p:txBody>
          <a:bodyPr wrap="none" rtlCol="0">
            <a:spAutoFit/>
          </a:bodyPr>
          <a:lstStyle/>
          <a:p>
            <a:r>
              <a:rPr lang="en-US" sz="1200" b="1" dirty="0"/>
              <a:t>November  1 – January 8</a:t>
            </a:r>
          </a:p>
        </p:txBody>
      </p:sp>
      <p:cxnSp>
        <p:nvCxnSpPr>
          <p:cNvPr id="25" name="Straight Connector 24"/>
          <p:cNvCxnSpPr>
            <a:cxnSpLocks/>
          </p:cNvCxnSpPr>
          <p:nvPr/>
        </p:nvCxnSpPr>
        <p:spPr>
          <a:xfrm>
            <a:off x="2286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09799" y="1914436"/>
            <a:ext cx="2380761" cy="600164"/>
          </a:xfrm>
          <a:prstGeom prst="rect">
            <a:avLst/>
          </a:prstGeom>
          <a:noFill/>
        </p:spPr>
        <p:txBody>
          <a:bodyPr wrap="square" rtlCol="0">
            <a:spAutoFit/>
          </a:bodyPr>
          <a:lstStyle/>
          <a:p>
            <a:pPr algn="ctr"/>
            <a:r>
              <a:rPr lang="en-US" sz="1100" b="1" dirty="0">
                <a:hlinkClick r:id="rId4"/>
              </a:rPr>
              <a:t>Part 2 - New </a:t>
            </a:r>
            <a:r>
              <a:rPr lang="en-US" sz="1100" b="1" dirty="0" err="1">
                <a:hlinkClick r:id="rId4"/>
              </a:rPr>
              <a:t>Esti</a:t>
            </a:r>
            <a:r>
              <a:rPr lang="en-US" sz="1100" b="1" dirty="0">
                <a:hlinkClick r:id="rId4"/>
              </a:rPr>
              <a:t>-Mysteries and </a:t>
            </a:r>
            <a:r>
              <a:rPr lang="en-US" sz="1100" b="1" dirty="0">
                <a:hlinkClick r:id="" action="ppaction://noaction"/>
              </a:rPr>
              <a:t>Number Sense Resources Every </a:t>
            </a:r>
            <a:r>
              <a:rPr lang="en-US" sz="1100" b="1" dirty="0">
                <a:hlinkClick r:id="rId4"/>
              </a:rPr>
              <a:t>Day for the Rest </a:t>
            </a:r>
            <a:r>
              <a:rPr lang="en-US" sz="1100" b="1" dirty="0">
                <a:hlinkClick r:id="" action="ppaction://noaction"/>
              </a:rPr>
              <a:t>of the School Year</a:t>
            </a:r>
            <a:endParaRPr lang="en-US" sz="1100" b="1" dirty="0"/>
          </a:p>
        </p:txBody>
      </p:sp>
      <p:sp>
        <p:nvSpPr>
          <p:cNvPr id="32" name="TextBox 31"/>
          <p:cNvSpPr txBox="1"/>
          <p:nvPr/>
        </p:nvSpPr>
        <p:spPr>
          <a:xfrm>
            <a:off x="2535940" y="3352800"/>
            <a:ext cx="1817292" cy="276999"/>
          </a:xfrm>
          <a:prstGeom prst="rect">
            <a:avLst/>
          </a:prstGeom>
          <a:noFill/>
        </p:spPr>
        <p:txBody>
          <a:bodyPr wrap="none" rtlCol="0">
            <a:spAutoFit/>
          </a:bodyPr>
          <a:lstStyle/>
          <a:p>
            <a:r>
              <a:rPr lang="en-US" sz="1200" b="1" dirty="0"/>
              <a:t>January 11 – February 26 </a:t>
            </a:r>
          </a:p>
        </p:txBody>
      </p:sp>
      <p:pic>
        <p:nvPicPr>
          <p:cNvPr id="3" name="Picture 2" descr="C:\Users\Steve Wyborney\Desktop\Blog Post Pics and email too\Part 3 Feature Pic.jpg">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118637" y="2460429"/>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52396" y="1914436"/>
            <a:ext cx="2507330" cy="600164"/>
          </a:xfrm>
          <a:prstGeom prst="rect">
            <a:avLst/>
          </a:prstGeom>
          <a:noFill/>
        </p:spPr>
        <p:txBody>
          <a:bodyPr wrap="square" rtlCol="0">
            <a:spAutoFit/>
          </a:bodyPr>
          <a:lstStyle/>
          <a:p>
            <a:pPr algn="ctr"/>
            <a:r>
              <a:rPr lang="en-US" sz="1100" b="1" dirty="0">
                <a:hlinkClick r:id="rId23"/>
              </a:rPr>
              <a:t>New </a:t>
            </a:r>
            <a:r>
              <a:rPr lang="en-US" sz="1100" b="1" dirty="0" err="1">
                <a:hlinkClick r:id="rId23"/>
              </a:rPr>
              <a:t>Esti</a:t>
            </a:r>
            <a:r>
              <a:rPr lang="en-US" sz="1100" b="1" dirty="0">
                <a:hlinkClick r:id="rId23"/>
              </a:rPr>
              <a:t>-Mysteries and </a:t>
            </a:r>
            <a:r>
              <a:rPr lang="en-US" sz="1100" b="1" dirty="0">
                <a:hlinkClick r:id="" action="ppaction://noaction"/>
              </a:rPr>
              <a:t>Number Sense Resources Every Day </a:t>
            </a:r>
          </a:p>
          <a:p>
            <a:pPr algn="ctr"/>
            <a:r>
              <a:rPr lang="en-US" sz="1100" b="1" dirty="0">
                <a:hlinkClick r:id="" action="ppaction://noaction"/>
              </a:rPr>
              <a:t>for the Rest of the School Year</a:t>
            </a:r>
            <a:endParaRPr lang="en-US" sz="1100" b="1" dirty="0"/>
          </a:p>
        </p:txBody>
      </p:sp>
      <p:sp>
        <p:nvSpPr>
          <p:cNvPr id="50" name="TextBox 49"/>
          <p:cNvSpPr txBox="1"/>
          <p:nvPr/>
        </p:nvSpPr>
        <p:spPr>
          <a:xfrm>
            <a:off x="5056278" y="3352800"/>
            <a:ext cx="1355884" cy="276999"/>
          </a:xfrm>
          <a:prstGeom prst="rect">
            <a:avLst/>
          </a:prstGeom>
          <a:noFill/>
        </p:spPr>
        <p:txBody>
          <a:bodyPr wrap="none" rtlCol="0">
            <a:spAutoFit/>
          </a:bodyPr>
          <a:lstStyle/>
          <a:p>
            <a:pPr algn="ctr"/>
            <a:r>
              <a:rPr lang="en-US" sz="1200" b="1" dirty="0"/>
              <a:t>March 1 – April 16</a:t>
            </a:r>
          </a:p>
        </p:txBody>
      </p:sp>
      <p:sp>
        <p:nvSpPr>
          <p:cNvPr id="51" name="TextBox 50"/>
          <p:cNvSpPr txBox="1"/>
          <p:nvPr/>
        </p:nvSpPr>
        <p:spPr>
          <a:xfrm>
            <a:off x="4548802" y="1909345"/>
            <a:ext cx="2385398" cy="600164"/>
          </a:xfrm>
          <a:prstGeom prst="rect">
            <a:avLst/>
          </a:prstGeom>
          <a:noFill/>
        </p:spPr>
        <p:txBody>
          <a:bodyPr wrap="square" rtlCol="0">
            <a:spAutoFit/>
          </a:bodyPr>
          <a:lstStyle/>
          <a:p>
            <a:pPr algn="ctr"/>
            <a:r>
              <a:rPr lang="en-US" sz="1100" b="1" dirty="0">
                <a:hlinkClick r:id="rId25"/>
              </a:rPr>
              <a:t>Part 3 - New </a:t>
            </a:r>
            <a:r>
              <a:rPr lang="en-US" sz="1100" b="1" dirty="0" err="1">
                <a:hlinkClick r:id="rId25"/>
              </a:rPr>
              <a:t>Esti</a:t>
            </a:r>
            <a:r>
              <a:rPr lang="en-US" sz="1100" b="1" dirty="0">
                <a:hlinkClick r:id="rId25"/>
              </a:rPr>
              <a:t>-Mysteries and Number Sense Resources Every Day for the Rest of the School Year</a:t>
            </a:r>
            <a:endParaRPr lang="en-US" sz="1100" b="1" dirty="0"/>
          </a:p>
        </p:txBody>
      </p:sp>
      <p:sp>
        <p:nvSpPr>
          <p:cNvPr id="41" name="TextBox 40"/>
          <p:cNvSpPr txBox="1"/>
          <p:nvPr/>
        </p:nvSpPr>
        <p:spPr>
          <a:xfrm>
            <a:off x="7368216" y="3352800"/>
            <a:ext cx="1304011" cy="276999"/>
          </a:xfrm>
          <a:prstGeom prst="rect">
            <a:avLst/>
          </a:prstGeom>
          <a:noFill/>
        </p:spPr>
        <p:txBody>
          <a:bodyPr wrap="none" rtlCol="0">
            <a:spAutoFit/>
          </a:bodyPr>
          <a:lstStyle/>
          <a:p>
            <a:pPr algn="ctr"/>
            <a:r>
              <a:rPr lang="en-US" sz="1200" b="1" dirty="0"/>
              <a:t>April 19 – May 28</a:t>
            </a:r>
          </a:p>
        </p:txBody>
      </p:sp>
      <p:sp>
        <p:nvSpPr>
          <p:cNvPr id="43" name="TextBox 42"/>
          <p:cNvSpPr txBox="1"/>
          <p:nvPr/>
        </p:nvSpPr>
        <p:spPr>
          <a:xfrm>
            <a:off x="6834802" y="1914436"/>
            <a:ext cx="2385398" cy="600164"/>
          </a:xfrm>
          <a:prstGeom prst="rect">
            <a:avLst/>
          </a:prstGeom>
          <a:noFill/>
        </p:spPr>
        <p:txBody>
          <a:bodyPr wrap="square" rtlCol="0">
            <a:spAutoFit/>
          </a:bodyPr>
          <a:lstStyle/>
          <a:p>
            <a:pPr algn="ctr"/>
            <a:r>
              <a:rPr lang="en-US" sz="1100" b="1" dirty="0">
                <a:hlinkClick r:id="rId2"/>
              </a:rPr>
              <a:t>Part 4 - New </a:t>
            </a:r>
            <a:r>
              <a:rPr lang="en-US" sz="1100" b="1" dirty="0" err="1">
                <a:hlinkClick r:id="rId2"/>
              </a:rPr>
              <a:t>Esti</a:t>
            </a:r>
            <a:r>
              <a:rPr lang="en-US" sz="1100" b="1" dirty="0">
                <a:hlinkClick r:id="rId2"/>
              </a:rPr>
              <a:t>-Mysteries and Number Sense Resources Every Day for the Rest of the School Year</a:t>
            </a:r>
            <a:endParaRPr lang="en-US" sz="11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524000"/>
            <a:ext cx="4088620" cy="307777"/>
          </a:xfrm>
          <a:prstGeom prst="rect">
            <a:avLst/>
          </a:prstGeom>
          <a:noFill/>
        </p:spPr>
        <p:txBody>
          <a:bodyPr wrap="none" rtlCol="0">
            <a:spAutoFit/>
          </a:bodyPr>
          <a:lstStyle/>
          <a:p>
            <a:r>
              <a:rPr lang="en-US" sz="14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540877"/>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572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858000" y="18288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27"/>
            <a:extLst>
              <a:ext uri="{FF2B5EF4-FFF2-40B4-BE49-F238E27FC236}">
                <a16:creationId xmlns:a16="http://schemas.microsoft.com/office/drawing/2014/main" id="{C2C2E47C-101A-4B9A-9252-F78B18F0103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138399" y="173327"/>
            <a:ext cx="1559259" cy="1169444"/>
          </a:xfrm>
          <a:prstGeom prst="rect">
            <a:avLst/>
          </a:prstGeom>
        </p:spPr>
      </p:pic>
      <p:sp>
        <p:nvSpPr>
          <p:cNvPr id="47" name="TextBox 46">
            <a:extLst>
              <a:ext uri="{FF2B5EF4-FFF2-40B4-BE49-F238E27FC236}">
                <a16:creationId xmlns:a16="http://schemas.microsoft.com/office/drawing/2014/main" id="{99984F25-DCC5-418E-AB32-006FFDE72FA8}"/>
              </a:ext>
            </a:extLst>
          </p:cNvPr>
          <p:cNvSpPr txBox="1"/>
          <p:nvPr/>
        </p:nvSpPr>
        <p:spPr>
          <a:xfrm>
            <a:off x="1248217" y="548788"/>
            <a:ext cx="3745897" cy="307777"/>
          </a:xfrm>
          <a:prstGeom prst="rect">
            <a:avLst/>
          </a:prstGeom>
          <a:noFill/>
        </p:spPr>
        <p:txBody>
          <a:bodyPr wrap="none" rtlCol="0">
            <a:spAutoFit/>
          </a:bodyPr>
          <a:lstStyle/>
          <a:p>
            <a:r>
              <a:rPr lang="en-US" sz="1400" b="1" dirty="0"/>
              <a:t>Click here to find “</a:t>
            </a:r>
            <a:r>
              <a:rPr lang="en-US" sz="1400" b="1" dirty="0">
                <a:hlinkClick r:id="rId27"/>
              </a:rPr>
              <a:t>More Estimation Clipboards</a:t>
            </a:r>
            <a:r>
              <a:rPr lang="en-US" sz="1400" b="1" dirty="0"/>
              <a:t>.”</a:t>
            </a:r>
          </a:p>
        </p:txBody>
      </p:sp>
    </p:spTree>
    <p:extLst>
      <p:ext uri="{BB962C8B-B14F-4D97-AF65-F5344CB8AC3E}">
        <p14:creationId xmlns:p14="http://schemas.microsoft.com/office/powerpoint/2010/main" val="22243475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TotalTime>
  <Words>816</Words>
  <Application>Microsoft Office PowerPoint</Application>
  <PresentationFormat>On-screen Show (4:3)</PresentationFormat>
  <Paragraphs>68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cp:lastModifiedBy>
  <cp:revision>30</cp:revision>
  <dcterms:created xsi:type="dcterms:W3CDTF">2021-07-09T14:41:24Z</dcterms:created>
  <dcterms:modified xsi:type="dcterms:W3CDTF">2021-10-14T03:47:59Z</dcterms:modified>
</cp:coreProperties>
</file>