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52" r:id="rId2"/>
    <p:sldId id="453" r:id="rId3"/>
    <p:sldId id="451" r:id="rId4"/>
    <p:sldId id="449" r:id="rId5"/>
    <p:sldId id="454"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4" d="100"/>
          <a:sy n="114" d="100"/>
        </p:scale>
        <p:origin x="948" y="10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54037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92505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57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20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8578F-C5F5-4F92-B0BD-53295C19626A}"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42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8578F-C5F5-4F92-B0BD-53295C19626A}" type="datetimeFigureOut">
              <a:rPr lang="en-US" smtClean="0"/>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359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8578F-C5F5-4F92-B0BD-53295C19626A}" type="datetimeFigureOut">
              <a:rPr lang="en-US" smtClean="0"/>
              <a:t>10/3/2021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74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8578F-C5F5-4F92-B0BD-53295C19626A}" type="datetimeFigureOut">
              <a:rPr lang="en-US" smtClean="0"/>
              <a:t>10/3/2021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2570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8578F-C5F5-4F92-B0BD-53295C19626A}" type="datetimeFigureOut">
              <a:rPr lang="en-US" smtClean="0"/>
              <a:t>10/3/2021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61017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394489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47080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8578F-C5F5-4F92-B0BD-53295C19626A}" type="datetimeFigureOut">
              <a:rPr lang="en-US" smtClean="0"/>
              <a:t>10/3/2021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208ED-284C-4972-8712-BD1F93A56EBD}" type="slidenum">
              <a:rPr lang="en-US" smtClean="0"/>
              <a:t>‹#›</a:t>
            </a:fld>
            <a:endParaRPr lang="en-US"/>
          </a:p>
        </p:txBody>
      </p:sp>
    </p:spTree>
    <p:extLst>
      <p:ext uri="{BB962C8B-B14F-4D97-AF65-F5344CB8AC3E}">
        <p14:creationId xmlns:p14="http://schemas.microsoft.com/office/powerpoint/2010/main" val="1942233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dj8Yd48FumU" TargetMode="External"/><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8" Type="http://schemas.openxmlformats.org/officeDocument/2006/relationships/hyperlink" Target="https://stevewyborney.com/2019/09/51-esti-mysteries/" TargetMode="External"/><Relationship Id="rId13" Type="http://schemas.openxmlformats.org/officeDocument/2006/relationships/image" Target="../media/image12.jpeg"/><Relationship Id="rId18" Type="http://schemas.openxmlformats.org/officeDocument/2006/relationships/image" Target="../media/image14.jpeg"/><Relationship Id="rId26" Type="http://schemas.openxmlformats.org/officeDocument/2006/relationships/image" Target="../media/image17.jpeg"/><Relationship Id="rId3" Type="http://schemas.openxmlformats.org/officeDocument/2006/relationships/image" Target="../media/image7.jpeg"/><Relationship Id="rId21" Type="http://schemas.openxmlformats.org/officeDocument/2006/relationships/image" Target="../media/image15.png"/><Relationship Id="rId7" Type="http://schemas.openxmlformats.org/officeDocument/2006/relationships/image" Target="../media/image9.jpeg"/><Relationship Id="rId12" Type="http://schemas.openxmlformats.org/officeDocument/2006/relationships/hyperlink" Target="http://www.stevewyborney.com/?p=893" TargetMode="External"/><Relationship Id="rId17" Type="http://schemas.openxmlformats.org/officeDocument/2006/relationships/hyperlink" Target="https://www.stevewyborney.com/?p=1483" TargetMode="External"/><Relationship Id="rId25" Type="http://schemas.openxmlformats.org/officeDocument/2006/relationships/hyperlink" Target="https://stevewyborney.com/2021/03/part-3-new-esti-mysteries-and-number-sense-resources-every-day-for-the-rest-of-the-school-year/" TargetMode="External"/><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hyperlink" Target="https://stevewyborney.com/2019/02/20-days-of-number-sense-rich-math-talk/" TargetMode="External"/><Relationship Id="rId20" Type="http://schemas.openxmlformats.org/officeDocument/2006/relationships/hyperlink" Target="https://www.youtube.com/c/SteveWyborneyMath/playlists?view=1&amp;sort=da&amp;flow=grid" TargetMode="External"/><Relationship Id="rId1" Type="http://schemas.openxmlformats.org/officeDocument/2006/relationships/slideLayout" Target="../slideLayouts/slideLayout2.xml"/><Relationship Id="rId6" Type="http://schemas.openxmlformats.org/officeDocument/2006/relationships/hyperlink" Target="http://www.stevewyborney.com/?p=1253" TargetMode="External"/><Relationship Id="rId11" Type="http://schemas.openxmlformats.org/officeDocument/2006/relationships/image" Target="../media/image11.jpeg"/><Relationship Id="rId24" Type="http://schemas.openxmlformats.org/officeDocument/2006/relationships/image" Target="../media/image16.jpeg"/><Relationship Id="rId5" Type="http://schemas.openxmlformats.org/officeDocument/2006/relationships/image" Target="../media/image8.jpeg"/><Relationship Id="rId15" Type="http://schemas.openxmlformats.org/officeDocument/2006/relationships/image" Target="../media/image13.jpeg"/><Relationship Id="rId23" Type="http://schemas.openxmlformats.org/officeDocument/2006/relationships/hyperlink" Target="https://stevewyborney.com/2020/11/new-esti-mysteries-and-number-sense-resources-every-day-for-the-rest-of-the-school-year/" TargetMode="External"/><Relationship Id="rId10" Type="http://schemas.openxmlformats.org/officeDocument/2006/relationships/hyperlink" Target="https://www.stevewyborney.com/?p=1891" TargetMode="External"/><Relationship Id="rId19" Type="http://schemas.openxmlformats.org/officeDocument/2006/relationships/hyperlink" Target="https://stevewyborney.com/2018/04/the-estimation-clipboard/" TargetMode="External"/><Relationship Id="rId4" Type="http://schemas.openxmlformats.org/officeDocument/2006/relationships/hyperlink" Target="https://stevewyborney.com/2021/01/part-2-new-esti-mysteries-and-number-sense-resources-every-day-for-the-rest-of-the-school-year/" TargetMode="External"/><Relationship Id="rId9" Type="http://schemas.openxmlformats.org/officeDocument/2006/relationships/image" Target="../media/image10.jpeg"/><Relationship Id="rId14" Type="http://schemas.openxmlformats.org/officeDocument/2006/relationships/hyperlink" Target="http://www.stevewyborney.com/?p=1028" TargetMode="External"/><Relationship Id="rId22" Type="http://schemas.openxmlformats.org/officeDocument/2006/relationships/hyperlink" Target="https://stevewyborney.com/2020/08/the-multiplication-course-by-steve-wyborne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25908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dirty="0">
                <a:solidFill>
                  <a:schemeClr val="bg1"/>
                </a:solidFill>
                <a:latin typeface="Calibri" panose="020F0502020204030204" pitchFamily="34" charset="0"/>
                <a:cs typeface="Calibri" panose="020F0502020204030204" pitchFamily="34" charset="0"/>
              </a:rPr>
              <a:t>Estimation Clipboard</a:t>
            </a:r>
          </a:p>
          <a:p>
            <a:r>
              <a:rPr lang="en-US" sz="8000" dirty="0">
                <a:solidFill>
                  <a:schemeClr val="bg1"/>
                </a:solidFill>
                <a:latin typeface="Calibri" panose="020F0502020204030204" pitchFamily="34" charset="0"/>
                <a:cs typeface="Calibri" panose="020F0502020204030204" pitchFamily="34" charset="0"/>
              </a:rPr>
              <a:t>101</a:t>
            </a:r>
            <a:endParaRPr lang="en-US" dirty="0">
              <a:solidFill>
                <a:schemeClr val="bg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A8E0AB34-90C6-4CD7-A56B-CAB99D934BA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C7F40D52-40BD-4D9F-831F-4CC85656460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5" name="Rectangle 4">
            <a:extLst>
              <a:ext uri="{FF2B5EF4-FFF2-40B4-BE49-F238E27FC236}">
                <a16:creationId xmlns:a16="http://schemas.microsoft.com/office/drawing/2014/main" id="{3D35E391-AE17-4DAA-AD41-F4DD6AC08E1D}"/>
              </a:ext>
            </a:extLst>
          </p:cNvPr>
          <p:cNvSpPr/>
          <p:nvPr/>
        </p:nvSpPr>
        <p:spPr>
          <a:xfrm>
            <a:off x="381000" y="5105400"/>
            <a:ext cx="5334000" cy="1384995"/>
          </a:xfrm>
          <a:prstGeom prst="rect">
            <a:avLst/>
          </a:prstGeom>
          <a:solidFill>
            <a:schemeClr val="bg1"/>
          </a:solidFill>
        </p:spPr>
        <p:txBody>
          <a:bodyPr wrap="square">
            <a:spAutoFit/>
          </a:bodyPr>
          <a:lstStyle/>
          <a:p>
            <a:r>
              <a:rPr lang="en-US" sz="1200" dirty="0"/>
              <a:t>If this is your first time using the Estimation Clipboard in your classroom, I recommend watching </a:t>
            </a:r>
            <a:r>
              <a:rPr lang="en-US" sz="1200" dirty="0">
                <a:hlinkClick r:id="rId3"/>
              </a:rPr>
              <a:t>this short YouTube video</a:t>
            </a:r>
            <a:r>
              <a:rPr lang="en-US" sz="1200" dirty="0"/>
              <a:t> beginning at 0:42.</a:t>
            </a:r>
          </a:p>
          <a:p>
            <a:endParaRPr lang="en-US" sz="1200" dirty="0"/>
          </a:p>
          <a:p>
            <a:r>
              <a:rPr lang="en-US" sz="1200" dirty="0"/>
              <a:t>Note:  To make the link active, make sure the slide show is playing.  In PPT, click on “</a:t>
            </a:r>
            <a:r>
              <a:rPr lang="en-US" sz="1200" b="1" i="1" dirty="0"/>
              <a:t>Slide Show</a:t>
            </a:r>
            <a:r>
              <a:rPr lang="en-US" sz="1200" dirty="0"/>
              <a:t>” then “</a:t>
            </a:r>
            <a:r>
              <a:rPr lang="en-US" sz="1200" b="1" i="1" dirty="0"/>
              <a:t>From Current Slide</a:t>
            </a:r>
            <a:r>
              <a:rPr lang="en-US" sz="1200" dirty="0"/>
              <a:t>.” In Google Slides, Click on “</a:t>
            </a:r>
            <a:r>
              <a:rPr lang="en-US" sz="1200" b="1" i="1" dirty="0"/>
              <a:t>Present</a:t>
            </a:r>
            <a:r>
              <a:rPr lang="en-US" sz="1200" dirty="0"/>
              <a:t>.”</a:t>
            </a:r>
          </a:p>
          <a:p>
            <a:endParaRPr lang="en-US" sz="1200" dirty="0"/>
          </a:p>
          <a:p>
            <a:r>
              <a:rPr lang="en-US" sz="1200" dirty="0"/>
              <a:t>Then you will be able to click </a:t>
            </a:r>
            <a:r>
              <a:rPr lang="en-US" sz="1200" dirty="0">
                <a:hlinkClick r:id="rId3"/>
              </a:rPr>
              <a:t>the link to the video</a:t>
            </a:r>
            <a:r>
              <a:rPr lang="en-US" sz="1200" dirty="0"/>
              <a:t>.</a:t>
            </a:r>
          </a:p>
        </p:txBody>
      </p:sp>
    </p:spTree>
    <p:extLst>
      <p:ext uri="{BB962C8B-B14F-4D97-AF65-F5344CB8AC3E}">
        <p14:creationId xmlns:p14="http://schemas.microsoft.com/office/powerpoint/2010/main" val="279376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956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t>Tips for Using The Estimation Clipboard</a:t>
            </a:r>
            <a:br>
              <a:rPr lang="en-US" sz="1200" b="1" dirty="0"/>
            </a:br>
            <a:endParaRPr lang="en-US" sz="1200" b="1" dirty="0"/>
          </a:p>
          <a:p>
            <a:pPr marL="742950" indent="-742950" algn="l">
              <a:buAutoNum type="arabicPeriod"/>
            </a:pPr>
            <a:r>
              <a:rPr lang="en-US" sz="1200" dirty="0"/>
              <a:t>When the </a:t>
            </a:r>
            <a:r>
              <a:rPr lang="en-US" sz="1200" u="sng" dirty="0"/>
              <a:t>first image</a:t>
            </a:r>
            <a:r>
              <a:rPr lang="en-US" sz="1200" dirty="0"/>
              <a:t> (of 4) appears, invite the class to share some estimates aloud.  Typically, a few students will offer some estimates.  Don’t spend much time on the first image.  After you have received a few responses, reveal the answer.  </a:t>
            </a:r>
          </a:p>
          <a:p>
            <a:pPr marL="742950" indent="-742950" algn="l">
              <a:buAutoNum type="arabicPeriod"/>
            </a:pPr>
            <a:endParaRPr lang="en-US" sz="1200" dirty="0"/>
          </a:p>
          <a:p>
            <a:pPr marL="742950" indent="-742950" algn="l">
              <a:buAutoNum type="arabicPeriod"/>
            </a:pPr>
            <a:r>
              <a:rPr lang="en-US" sz="1200" dirty="0"/>
              <a:t>Make a mental note:  If you hear answers from a small number of students, you are also hearing silence from nearly all of your class.  Anticipate engaging all students in mathematical reasoning by the time you reach the third image.</a:t>
            </a:r>
          </a:p>
          <a:p>
            <a:pPr marL="742950" indent="-742950" algn="l">
              <a:buAutoNum type="arabicPeriod"/>
            </a:pPr>
            <a:endParaRPr lang="en-US" sz="1200" dirty="0"/>
          </a:p>
          <a:p>
            <a:pPr marL="742950" indent="-742950" algn="l">
              <a:buAutoNum type="arabicPeriod"/>
            </a:pPr>
            <a:r>
              <a:rPr lang="en-US" sz="1200" dirty="0"/>
              <a:t>When the </a:t>
            </a:r>
            <a:r>
              <a:rPr lang="en-US" sz="1200" u="sng" dirty="0"/>
              <a:t>second image</a:t>
            </a:r>
            <a:r>
              <a:rPr lang="en-US" sz="1200" dirty="0"/>
              <a:t> appears, invite the class to share some estimates aloud again.  You will likely hear estimates from more students than the first time.  You may want to spend a little more time on the second image, but the power of The Estimation Clipboard is yet to come.</a:t>
            </a:r>
          </a:p>
          <a:p>
            <a:pPr marL="742950" indent="-742950" algn="l">
              <a:buAutoNum type="arabicPeriod"/>
            </a:pPr>
            <a:endParaRPr lang="en-US" sz="1200" dirty="0"/>
          </a:p>
          <a:p>
            <a:pPr marL="742950" indent="-742950" algn="l">
              <a:buAutoNum type="arabicPeriod"/>
            </a:pPr>
            <a:r>
              <a:rPr lang="en-US" sz="1200" dirty="0"/>
              <a:t>When the </a:t>
            </a:r>
            <a:r>
              <a:rPr lang="en-US" sz="1200" u="sng" dirty="0"/>
              <a:t>third image</a:t>
            </a:r>
            <a:r>
              <a:rPr lang="en-US" sz="1200" dirty="0"/>
              <a:t> appears, change your approach.  Remember, you haven’t heard from several students at this point, but everyone’s context is growing.  When you show the third image, instead of asking for answers aloud </a:t>
            </a:r>
            <a:r>
              <a:rPr lang="en-US" sz="1200" u="sng" dirty="0"/>
              <a:t>have all of the students write down their estimate</a:t>
            </a:r>
            <a:r>
              <a:rPr lang="en-US" sz="1200" dirty="0"/>
              <a:t>.  Then have them discuss these two questions with a partner:  “What was your estimate?  Why did you choose it?”  Listen carefully to the reasoning.  Certainly this may be formatted very differently in distance learning.</a:t>
            </a:r>
          </a:p>
          <a:p>
            <a:pPr marL="742950" indent="-742950" algn="l">
              <a:buAutoNum type="arabicPeriod"/>
            </a:pPr>
            <a:endParaRPr lang="en-US" sz="1200" dirty="0"/>
          </a:p>
          <a:p>
            <a:pPr marL="742950" indent="-742950" algn="l">
              <a:buAutoNum type="arabicPeriod"/>
            </a:pPr>
            <a:r>
              <a:rPr lang="en-US" sz="1200" dirty="0"/>
              <a:t>When the moment is right, reveal the third answer.  Notice how your students are becoming increasingly engaged in the estimation process.  That’s partly because you are re-inviting them into a growing context.  It’s also because they have engaged in writing and discussion.  The moment of writing has become a springboard for discussion.  They have been given space to voice their ideas, and they are learning more about their ideas as they discuss them.</a:t>
            </a:r>
          </a:p>
          <a:p>
            <a:pPr marL="742950" indent="-742950" algn="l">
              <a:buAutoNum type="arabicPeriod"/>
            </a:pPr>
            <a:endParaRPr lang="en-US" sz="1200" dirty="0"/>
          </a:p>
          <a:p>
            <a:pPr marL="742950" indent="-742950" algn="l">
              <a:buAutoNum type="arabicPeriod"/>
            </a:pPr>
            <a:r>
              <a:rPr lang="en-US" sz="1200" dirty="0"/>
              <a:t>When the </a:t>
            </a:r>
            <a:r>
              <a:rPr lang="en-US" sz="1200" u="sng" dirty="0"/>
              <a:t>fourth image</a:t>
            </a:r>
            <a:r>
              <a:rPr lang="en-US" sz="1200" dirty="0"/>
              <a:t> appears, repeat the process from the previous step.  Everyone in the classroom writes down their estimate, and then everyone tells their partner what estimate they chose and why they chose it.  Expect the conversation to take a little longer here and notice that the conversations about the estimates – and about estimation itself – are becoming more detailed.  You may see several students pointing to the screen during their discussions.</a:t>
            </a:r>
          </a:p>
          <a:p>
            <a:pPr marL="742950" indent="-742950" algn="l">
              <a:buAutoNum type="arabicPeriod"/>
            </a:pPr>
            <a:endParaRPr lang="en-US" sz="1200" dirty="0"/>
          </a:p>
          <a:p>
            <a:pPr marL="742950" indent="-742950" algn="l">
              <a:buAutoNum type="arabicPeriod"/>
            </a:pPr>
            <a:r>
              <a:rPr lang="en-US" sz="1200" dirty="0"/>
              <a:t>When you reveal the final answer, listen to your class.  Simply listen.  Just take a moment to notice.</a:t>
            </a:r>
          </a:p>
          <a:p>
            <a:pPr marL="742950" indent="-742950" algn="l">
              <a:buAutoNum type="arabicPeriod"/>
            </a:pPr>
            <a:endParaRPr lang="en-US" sz="1200" dirty="0"/>
          </a:p>
          <a:p>
            <a:pPr marL="742950" indent="-742950" algn="l">
              <a:buAutoNum type="arabicPeriod"/>
            </a:pPr>
            <a:endParaRPr lang="en-US" sz="1200" dirty="0"/>
          </a:p>
          <a:p>
            <a:pPr marL="742950" indent="-742950" algn="l">
              <a:buAutoNum type="arabicPeriod"/>
            </a:pPr>
            <a:r>
              <a:rPr lang="en-US" sz="1200" dirty="0"/>
              <a:t>As a learner yourself, engage in the process.  Be a wonderer in front of your students.  If you want a good question to wonder about, begin with this one:  “What is estimation?”</a:t>
            </a:r>
          </a:p>
          <a:p>
            <a:pPr marL="742950" indent="-742950" algn="l">
              <a:buAutoNum type="arabicPeriod"/>
            </a:pPr>
            <a:endParaRPr lang="en-US" sz="1200" dirty="0"/>
          </a:p>
          <a:p>
            <a:pPr marL="742950" indent="-742950" algn="l">
              <a:buAutoNum type="arabicPeriod"/>
            </a:pPr>
            <a:r>
              <a:rPr lang="en-US" sz="1200" dirty="0"/>
              <a:t>Enjoy the journey and feel free to share your learning experiences with others!  You can find me on Twitter @stevewyborney</a:t>
            </a:r>
          </a:p>
          <a:p>
            <a:pPr marL="742950" indent="-742950" algn="l">
              <a:buAutoNum type="arabicPeriod"/>
            </a:pPr>
            <a:endParaRPr lang="en-US" sz="1200" dirty="0"/>
          </a:p>
        </p:txBody>
      </p:sp>
    </p:spTree>
    <p:extLst>
      <p:ext uri="{BB962C8B-B14F-4D97-AF65-F5344CB8AC3E}">
        <p14:creationId xmlns:p14="http://schemas.microsoft.com/office/powerpoint/2010/main" val="424790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4CD6D1-7A08-4547-A48A-7338632375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3999" cy="6857999"/>
          </a:xfrm>
          <a:prstGeom prst="rect">
            <a:avLst/>
          </a:prstGeom>
        </p:spPr>
      </p:pic>
      <p:sp>
        <p:nvSpPr>
          <p:cNvPr id="12" name="Rectangle 11"/>
          <p:cNvSpPr/>
          <p:nvPr/>
        </p:nvSpPr>
        <p:spPr>
          <a:xfrm>
            <a:off x="152400" y="382286"/>
            <a:ext cx="2590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24 gems</a:t>
            </a:r>
          </a:p>
        </p:txBody>
      </p:sp>
      <p:sp>
        <p:nvSpPr>
          <p:cNvPr id="13" name="Rectangle 12"/>
          <p:cNvSpPr/>
          <p:nvPr/>
        </p:nvSpPr>
        <p:spPr>
          <a:xfrm>
            <a:off x="152400" y="382286"/>
            <a:ext cx="2590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The Reveal</a:t>
            </a:r>
          </a:p>
        </p:txBody>
      </p:sp>
      <p:sp>
        <p:nvSpPr>
          <p:cNvPr id="14" name="Rounded Rectangular Callout 13"/>
          <p:cNvSpPr/>
          <p:nvPr/>
        </p:nvSpPr>
        <p:spPr>
          <a:xfrm>
            <a:off x="6857998" y="333950"/>
            <a:ext cx="1828802" cy="1143000"/>
          </a:xfrm>
          <a:prstGeom prst="wedgeRoundRectCallout">
            <a:avLst>
              <a:gd name="adj1" fmla="val -67091"/>
              <a:gd name="adj2" fmla="val 3859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many gems are in </a:t>
            </a:r>
          </a:p>
          <a:p>
            <a:pPr algn="ctr"/>
            <a:r>
              <a:rPr lang="en-US" b="1" dirty="0">
                <a:solidFill>
                  <a:schemeClr val="tx1"/>
                </a:solidFill>
              </a:rPr>
              <a:t>the glass?</a:t>
            </a:r>
          </a:p>
        </p:txBody>
      </p:sp>
      <p:sp>
        <p:nvSpPr>
          <p:cNvPr id="10" name="Octagon 9">
            <a:extLst>
              <a:ext uri="{FF2B5EF4-FFF2-40B4-BE49-F238E27FC236}">
                <a16:creationId xmlns:a16="http://schemas.microsoft.com/office/drawing/2014/main" id="{CB13A675-0A43-495B-BF38-F40FFFCC5631}"/>
              </a:ext>
            </a:extLst>
          </p:cNvPr>
          <p:cNvSpPr/>
          <p:nvPr/>
        </p:nvSpPr>
        <p:spPr>
          <a:xfrm>
            <a:off x="2590800" y="2057400"/>
            <a:ext cx="3581400" cy="2971800"/>
          </a:xfrm>
          <a:prstGeom prst="oct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Important Note:</a:t>
            </a:r>
          </a:p>
          <a:p>
            <a:pPr algn="ctr"/>
            <a:r>
              <a:rPr lang="en-US" sz="1200" b="1" dirty="0">
                <a:solidFill>
                  <a:schemeClr val="tx1"/>
                </a:solidFill>
              </a:rPr>
              <a:t>If you can see this box, then the slide show is not playing and the reveal won’t work. </a:t>
            </a:r>
          </a:p>
          <a:p>
            <a:pPr algn="ctr"/>
            <a:endParaRPr lang="en-US" sz="1200" b="1" dirty="0">
              <a:solidFill>
                <a:schemeClr val="tx1"/>
              </a:solidFill>
            </a:endParaRPr>
          </a:p>
          <a:p>
            <a:pPr algn="ctr"/>
            <a:r>
              <a:rPr lang="en-US" sz="1200" b="1" dirty="0">
                <a:solidFill>
                  <a:schemeClr val="tx1"/>
                </a:solidFill>
              </a:rPr>
              <a:t>Here is the solution:</a:t>
            </a:r>
          </a:p>
          <a:p>
            <a:pPr algn="ctr"/>
            <a:endParaRPr lang="en-US" sz="1200" b="1" dirty="0">
              <a:solidFill>
                <a:schemeClr val="tx1"/>
              </a:solidFill>
            </a:endParaRPr>
          </a:p>
          <a:p>
            <a:pPr algn="ctr"/>
            <a:r>
              <a:rPr lang="en-US" sz="1200" b="1" dirty="0">
                <a:solidFill>
                  <a:schemeClr val="tx1"/>
                </a:solidFill>
              </a:rPr>
              <a:t>If you are using PowerPoint, click on Slide Show, then click on From Current Slide.</a:t>
            </a:r>
          </a:p>
          <a:p>
            <a:pPr algn="ctr"/>
            <a:endParaRPr lang="en-US" sz="1200" b="1" dirty="0">
              <a:solidFill>
                <a:schemeClr val="tx1"/>
              </a:solidFill>
            </a:endParaRPr>
          </a:p>
          <a:p>
            <a:pPr algn="ctr"/>
            <a:r>
              <a:rPr lang="en-US" sz="1200" b="1" dirty="0">
                <a:solidFill>
                  <a:schemeClr val="tx1"/>
                </a:solidFill>
              </a:rPr>
              <a:t>If you are using Google Slides, click on View then Present.</a:t>
            </a:r>
          </a:p>
        </p:txBody>
      </p:sp>
    </p:spTree>
    <p:extLst>
      <p:ext uri="{BB962C8B-B14F-4D97-AF65-F5344CB8AC3E}">
        <p14:creationId xmlns:p14="http://schemas.microsoft.com/office/powerpoint/2010/main" val="327568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animBg="1"/>
      <p:bldP spid="14" grpId="1"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52BDED7E-1A75-4641-B310-FE0545C68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429000"/>
            <a:ext cx="4571999" cy="3428999"/>
          </a:xfrm>
          <a:prstGeom prst="rect">
            <a:avLst/>
          </a:prstGeom>
        </p:spPr>
      </p:pic>
      <p:pic>
        <p:nvPicPr>
          <p:cNvPr id="33" name="Picture 32">
            <a:extLst>
              <a:ext uri="{FF2B5EF4-FFF2-40B4-BE49-F238E27FC236}">
                <a16:creationId xmlns:a16="http://schemas.microsoft.com/office/drawing/2014/main" id="{9CABF3D0-8D91-417E-8C24-2396E9170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
            <a:ext cx="4571999" cy="3428999"/>
          </a:xfrm>
          <a:prstGeom prst="rect">
            <a:avLst/>
          </a:prstGeom>
        </p:spPr>
      </p:pic>
      <p:pic>
        <p:nvPicPr>
          <p:cNvPr id="35" name="Picture 34">
            <a:extLst>
              <a:ext uri="{FF2B5EF4-FFF2-40B4-BE49-F238E27FC236}">
                <a16:creationId xmlns:a16="http://schemas.microsoft.com/office/drawing/2014/main" id="{D9C0BABD-2D17-46D5-A1E0-7662CFDE13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4571999" cy="3428999"/>
          </a:xfrm>
          <a:prstGeom prst="rect">
            <a:avLst/>
          </a:prstGeom>
        </p:spPr>
      </p:pic>
      <p:pic>
        <p:nvPicPr>
          <p:cNvPr id="45" name="Picture 44">
            <a:extLst>
              <a:ext uri="{FF2B5EF4-FFF2-40B4-BE49-F238E27FC236}">
                <a16:creationId xmlns:a16="http://schemas.microsoft.com/office/drawing/2014/main" id="{7DD28D4D-CA38-4E43-8A3A-4DE7D9FBCD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1" y="3429000"/>
            <a:ext cx="4571999" cy="3428999"/>
          </a:xfrm>
          <a:prstGeom prst="rect">
            <a:avLst/>
          </a:prstGeom>
        </p:spPr>
      </p:pic>
      <p:grpSp>
        <p:nvGrpSpPr>
          <p:cNvPr id="10" name="Group 9">
            <a:extLst>
              <a:ext uri="{FF2B5EF4-FFF2-40B4-BE49-F238E27FC236}">
                <a16:creationId xmlns:a16="http://schemas.microsoft.com/office/drawing/2014/main" id="{9A8F94C7-B511-4119-8047-E4CE698747CC}"/>
              </a:ext>
            </a:extLst>
          </p:cNvPr>
          <p:cNvGrpSpPr/>
          <p:nvPr/>
        </p:nvGrpSpPr>
        <p:grpSpPr>
          <a:xfrm rot="5890660" flipH="1">
            <a:off x="3652551" y="4340775"/>
            <a:ext cx="687336" cy="334178"/>
            <a:chOff x="4434472" y="4025131"/>
            <a:chExt cx="1394242" cy="677872"/>
          </a:xfrm>
        </p:grpSpPr>
        <p:sp>
          <p:nvSpPr>
            <p:cNvPr id="11" name="Freeform 74">
              <a:extLst>
                <a:ext uri="{FF2B5EF4-FFF2-40B4-BE49-F238E27FC236}">
                  <a16:creationId xmlns:a16="http://schemas.microsoft.com/office/drawing/2014/main" id="{9CE17187-82F8-4C34-B8F3-192AB72DEECC}"/>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5">
              <a:extLst>
                <a:ext uri="{FF2B5EF4-FFF2-40B4-BE49-F238E27FC236}">
                  <a16:creationId xmlns:a16="http://schemas.microsoft.com/office/drawing/2014/main" id="{81D7E98F-8E31-429D-975B-FAF92D164F03}"/>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0D0FC47-D82C-4DF3-AAAC-81AB1F236D8E}"/>
              </a:ext>
            </a:extLst>
          </p:cNvPr>
          <p:cNvGrpSpPr/>
          <p:nvPr/>
        </p:nvGrpSpPr>
        <p:grpSpPr>
          <a:xfrm rot="5890660" flipH="1">
            <a:off x="8065013" y="4340771"/>
            <a:ext cx="687336" cy="334178"/>
            <a:chOff x="4434472" y="4025131"/>
            <a:chExt cx="1394242" cy="677872"/>
          </a:xfrm>
        </p:grpSpPr>
        <p:sp>
          <p:nvSpPr>
            <p:cNvPr id="15" name="Freeform 77">
              <a:extLst>
                <a:ext uri="{FF2B5EF4-FFF2-40B4-BE49-F238E27FC236}">
                  <a16:creationId xmlns:a16="http://schemas.microsoft.com/office/drawing/2014/main" id="{22BE9635-4DDA-4A18-B42D-FEA965CC318D}"/>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78">
              <a:extLst>
                <a:ext uri="{FF2B5EF4-FFF2-40B4-BE49-F238E27FC236}">
                  <a16:creationId xmlns:a16="http://schemas.microsoft.com/office/drawing/2014/main" id="{33D1619C-68B1-4364-A8D1-7A25F4B83F5A}"/>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AC9C404-C286-40F2-B00C-143F2E70FC0B}"/>
              </a:ext>
            </a:extLst>
          </p:cNvPr>
          <p:cNvSpPr/>
          <p:nvPr/>
        </p:nvSpPr>
        <p:spPr>
          <a:xfrm>
            <a:off x="7620000" y="76204"/>
            <a:ext cx="14478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17 gems</a:t>
            </a:r>
          </a:p>
        </p:txBody>
      </p:sp>
      <p:sp>
        <p:nvSpPr>
          <p:cNvPr id="20" name="Rectangle 19">
            <a:extLst>
              <a:ext uri="{FF2B5EF4-FFF2-40B4-BE49-F238E27FC236}">
                <a16:creationId xmlns:a16="http://schemas.microsoft.com/office/drawing/2014/main" id="{091E67A6-8251-404C-8E81-B69DE1C379A1}"/>
              </a:ext>
            </a:extLst>
          </p:cNvPr>
          <p:cNvSpPr/>
          <p:nvPr/>
        </p:nvSpPr>
        <p:spPr>
          <a:xfrm>
            <a:off x="76200" y="3505204"/>
            <a:ext cx="14478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39 gems</a:t>
            </a:r>
          </a:p>
        </p:txBody>
      </p:sp>
      <p:sp>
        <p:nvSpPr>
          <p:cNvPr id="21" name="Rectangle 20">
            <a:extLst>
              <a:ext uri="{FF2B5EF4-FFF2-40B4-BE49-F238E27FC236}">
                <a16:creationId xmlns:a16="http://schemas.microsoft.com/office/drawing/2014/main" id="{E4AAA89A-12D6-453A-941A-CF0EF322EF39}"/>
              </a:ext>
            </a:extLst>
          </p:cNvPr>
          <p:cNvSpPr/>
          <p:nvPr/>
        </p:nvSpPr>
        <p:spPr>
          <a:xfrm>
            <a:off x="7620000" y="3505200"/>
            <a:ext cx="14478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33 gems</a:t>
            </a:r>
          </a:p>
        </p:txBody>
      </p:sp>
      <p:sp>
        <p:nvSpPr>
          <p:cNvPr id="23" name="Rectangle 22">
            <a:extLst>
              <a:ext uri="{FF2B5EF4-FFF2-40B4-BE49-F238E27FC236}">
                <a16:creationId xmlns:a16="http://schemas.microsoft.com/office/drawing/2014/main" id="{07ED5488-70A8-46A8-AB20-385DD2700B01}"/>
              </a:ext>
            </a:extLst>
          </p:cNvPr>
          <p:cNvSpPr/>
          <p:nvPr/>
        </p:nvSpPr>
        <p:spPr>
          <a:xfrm>
            <a:off x="7620000" y="3505196"/>
            <a:ext cx="14478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The Reveal</a:t>
            </a:r>
          </a:p>
        </p:txBody>
      </p:sp>
      <p:sp>
        <p:nvSpPr>
          <p:cNvPr id="24" name="Rectangle 23">
            <a:extLst>
              <a:ext uri="{FF2B5EF4-FFF2-40B4-BE49-F238E27FC236}">
                <a16:creationId xmlns:a16="http://schemas.microsoft.com/office/drawing/2014/main" id="{49281A08-619A-48E4-BFA2-D23DF484AD01}"/>
              </a:ext>
            </a:extLst>
          </p:cNvPr>
          <p:cNvSpPr/>
          <p:nvPr/>
        </p:nvSpPr>
        <p:spPr>
          <a:xfrm>
            <a:off x="76200" y="3505200"/>
            <a:ext cx="14478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The Reveal</a:t>
            </a:r>
          </a:p>
        </p:txBody>
      </p:sp>
      <p:sp>
        <p:nvSpPr>
          <p:cNvPr id="25" name="Rectangle 24">
            <a:extLst>
              <a:ext uri="{FF2B5EF4-FFF2-40B4-BE49-F238E27FC236}">
                <a16:creationId xmlns:a16="http://schemas.microsoft.com/office/drawing/2014/main" id="{82A21D75-2F09-4F47-9049-456ADF0BC7C7}"/>
              </a:ext>
            </a:extLst>
          </p:cNvPr>
          <p:cNvSpPr/>
          <p:nvPr/>
        </p:nvSpPr>
        <p:spPr>
          <a:xfrm>
            <a:off x="7620000" y="76200"/>
            <a:ext cx="14478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The Reveal</a:t>
            </a:r>
          </a:p>
        </p:txBody>
      </p:sp>
      <p:sp>
        <p:nvSpPr>
          <p:cNvPr id="26" name="Rectangle 25">
            <a:extLst>
              <a:ext uri="{FF2B5EF4-FFF2-40B4-BE49-F238E27FC236}">
                <a16:creationId xmlns:a16="http://schemas.microsoft.com/office/drawing/2014/main" id="{6892C16C-DCB8-4D1F-AFAB-71C668A9901C}"/>
              </a:ext>
            </a:extLst>
          </p:cNvPr>
          <p:cNvSpPr/>
          <p:nvPr/>
        </p:nvSpPr>
        <p:spPr>
          <a:xfrm>
            <a:off x="76200" y="76200"/>
            <a:ext cx="14478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24 gems</a:t>
            </a:r>
          </a:p>
        </p:txBody>
      </p:sp>
      <p:grpSp>
        <p:nvGrpSpPr>
          <p:cNvPr id="47" name="Group 46">
            <a:extLst>
              <a:ext uri="{FF2B5EF4-FFF2-40B4-BE49-F238E27FC236}">
                <a16:creationId xmlns:a16="http://schemas.microsoft.com/office/drawing/2014/main" id="{5BEFC04A-C567-4FD9-8ED0-8E96D78AE340}"/>
              </a:ext>
            </a:extLst>
          </p:cNvPr>
          <p:cNvGrpSpPr/>
          <p:nvPr/>
        </p:nvGrpSpPr>
        <p:grpSpPr>
          <a:xfrm>
            <a:off x="0" y="-1"/>
            <a:ext cx="9144000" cy="6857997"/>
            <a:chOff x="0" y="-1"/>
            <a:chExt cx="9144000" cy="6857997"/>
          </a:xfrm>
        </p:grpSpPr>
        <p:sp>
          <p:nvSpPr>
            <p:cNvPr id="48" name="Rectangle 47">
              <a:extLst>
                <a:ext uri="{FF2B5EF4-FFF2-40B4-BE49-F238E27FC236}">
                  <a16:creationId xmlns:a16="http://schemas.microsoft.com/office/drawing/2014/main" id="{438F1780-FC1D-4565-917C-C92A15F20FBD}"/>
                </a:ext>
              </a:extLst>
            </p:cNvPr>
            <p:cNvSpPr/>
            <p:nvPr/>
          </p:nvSpPr>
          <p:spPr>
            <a:xfrm>
              <a:off x="1" y="-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DA4ECB67-BDA6-44CA-ACB5-04557C0FC20E}"/>
                </a:ext>
              </a:extLst>
            </p:cNvPr>
            <p:cNvSpPr/>
            <p:nvPr/>
          </p:nvSpPr>
          <p:spPr>
            <a:xfrm>
              <a:off x="4572001" y="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E0A1F3F-18A9-4757-854A-6C8AC61C25E8}"/>
                </a:ext>
              </a:extLst>
            </p:cNvPr>
            <p:cNvSpPr/>
            <p:nvPr/>
          </p:nvSpPr>
          <p:spPr>
            <a:xfrm>
              <a:off x="0" y="342900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A7DEA61-2D1B-4F8A-879D-41ABCE8CF7F3}"/>
                </a:ext>
              </a:extLst>
            </p:cNvPr>
            <p:cNvSpPr/>
            <p:nvPr/>
          </p:nvSpPr>
          <p:spPr>
            <a:xfrm>
              <a:off x="4572000" y="342900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82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0"/>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3" grpId="0" animBg="1"/>
      <p:bldP spid="23" grpId="1" animBg="1"/>
      <p:bldP spid="24" grpId="0" animBg="1"/>
      <p:bldP spid="24" grpId="1" animBg="1"/>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4305" y="2460430"/>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8626" y="2461267"/>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6717" y="38861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19800" y="4858623"/>
            <a:ext cx="1519968" cy="430887"/>
          </a:xfrm>
          <a:prstGeom prst="rect">
            <a:avLst/>
          </a:prstGeom>
          <a:noFill/>
        </p:spPr>
        <p:txBody>
          <a:bodyPr wrap="none" rtlCol="0">
            <a:spAutoFit/>
          </a:bodyPr>
          <a:lstStyle/>
          <a:p>
            <a:pPr algn="ctr"/>
            <a:r>
              <a:rPr lang="en-US" sz="1100" b="1" dirty="0">
                <a:hlinkClick r:id="" action="ppaction://noaction"/>
              </a:rPr>
              <a:t>80 Cube Conversations</a:t>
            </a:r>
          </a:p>
          <a:p>
            <a:pPr algn="ctr"/>
            <a:r>
              <a:rPr lang="en-US" sz="1100" b="1" dirty="0">
                <a:hlinkClick r:id="" action="ppaction://noaction"/>
              </a:rPr>
              <a:t>Lessons</a:t>
            </a:r>
            <a:endParaRPr lang="en-US" sz="1100" b="1" dirty="0"/>
          </a:p>
        </p:txBody>
      </p:sp>
      <p:pic>
        <p:nvPicPr>
          <p:cNvPr id="30" name="Picture 29">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1000" y="3887839"/>
            <a:ext cx="1217004" cy="912753"/>
          </a:xfrm>
          <a:prstGeom prst="rect">
            <a:avLst/>
          </a:prstGeom>
          <a:ln w="19050">
            <a:solidFill>
              <a:schemeClr val="tx1"/>
            </a:solidFill>
          </a:ln>
        </p:spPr>
      </p:pic>
      <p:pic>
        <p:nvPicPr>
          <p:cNvPr id="1026" name="Picture 2" descr="C:\Users\Steve Wyborney\Desktop\20 Days Title Pic.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44036" y="38580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28800" y="38861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28804" y="4788805"/>
            <a:ext cx="1217000" cy="430887"/>
          </a:xfrm>
          <a:prstGeom prst="rect">
            <a:avLst/>
          </a:prstGeom>
          <a:noFill/>
        </p:spPr>
        <p:txBody>
          <a:bodyPr wrap="none" rtlCol="0">
            <a:spAutoFit/>
          </a:bodyPr>
          <a:lstStyle/>
          <a:p>
            <a:pPr algn="ctr"/>
            <a:r>
              <a:rPr lang="en-US" sz="1100" b="1" dirty="0">
                <a:hlinkClick r:id="" action="ppaction://noaction"/>
              </a:rPr>
              <a:t>The Original </a:t>
            </a:r>
          </a:p>
          <a:p>
            <a:pPr algn="ctr"/>
            <a:r>
              <a:rPr lang="en-US" sz="1100" b="1" dirty="0">
                <a:hlinkClick r:id="" action="ppaction://noaction"/>
              </a:rPr>
              <a:t>50 Splat! Lessons </a:t>
            </a:r>
            <a:endParaRPr lang="en-US" sz="1100" b="1" dirty="0"/>
          </a:p>
        </p:txBody>
      </p:sp>
      <p:pic>
        <p:nvPicPr>
          <p:cNvPr id="16" name="Picture 7" descr="C:\Users\Steve Wyborney\Desktop\Splat Promos HUGE SET\Slide6.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56821" y="38861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823928"/>
            <a:ext cx="1519967" cy="430887"/>
          </a:xfrm>
          <a:prstGeom prst="rect">
            <a:avLst/>
          </a:prstGeom>
          <a:noFill/>
        </p:spPr>
        <p:txBody>
          <a:bodyPr wrap="square" rtlCol="0">
            <a:spAutoFit/>
          </a:bodyPr>
          <a:lstStyle/>
          <a:p>
            <a:pPr algn="ctr"/>
            <a:r>
              <a:rPr lang="en-US" sz="1100" b="1" dirty="0">
                <a:hlinkClick r:id="" action="ppaction://noaction"/>
              </a:rPr>
              <a:t>The Original 20 Fraction Splat! Lessons</a:t>
            </a:r>
            <a:endParaRPr lang="en-US" sz="1100" b="1" dirty="0"/>
          </a:p>
        </p:txBody>
      </p:sp>
      <p:sp>
        <p:nvSpPr>
          <p:cNvPr id="19" name="TextBox 18"/>
          <p:cNvSpPr txBox="1"/>
          <p:nvPr/>
        </p:nvSpPr>
        <p:spPr>
          <a:xfrm>
            <a:off x="0" y="3595300"/>
            <a:ext cx="4141968" cy="307777"/>
          </a:xfrm>
          <a:prstGeom prst="rect">
            <a:avLst/>
          </a:prstGeom>
          <a:noFill/>
        </p:spPr>
        <p:txBody>
          <a:bodyPr wrap="none" rtlCol="0">
            <a:spAutoFit/>
          </a:bodyPr>
          <a:lstStyle/>
          <a:p>
            <a:r>
              <a:rPr lang="en-US" sz="1400" b="1" dirty="0"/>
              <a:t>More Free, Downloadable Resources From Blog Posts</a:t>
            </a:r>
          </a:p>
        </p:txBody>
      </p:sp>
      <p:sp>
        <p:nvSpPr>
          <p:cNvPr id="20" name="TextBox 19">
            <a:hlinkClick r:id="rId16"/>
          </p:cNvPr>
          <p:cNvSpPr txBox="1"/>
          <p:nvPr/>
        </p:nvSpPr>
        <p:spPr>
          <a:xfrm>
            <a:off x="7446040" y="4788806"/>
            <a:ext cx="1815820" cy="430887"/>
          </a:xfrm>
          <a:prstGeom prst="rect">
            <a:avLst/>
          </a:prstGeom>
          <a:noFill/>
        </p:spPr>
        <p:txBody>
          <a:bodyPr wrap="square" rtlCol="0">
            <a:spAutoFit/>
          </a:bodyPr>
          <a:lstStyle/>
          <a:p>
            <a:pPr algn="ctr"/>
            <a:r>
              <a:rPr lang="en-US" sz="1100" b="1" dirty="0">
                <a:hlinkClick r:id="" action="ppaction://noaction"/>
              </a:rPr>
              <a:t>20 Days of Number Sense </a:t>
            </a:r>
          </a:p>
          <a:p>
            <a:pPr algn="ctr"/>
            <a:r>
              <a:rPr lang="en-US" sz="1100" b="1" dirty="0">
                <a:hlinkClick r:id="" action="ppaction://noaction"/>
              </a:rPr>
              <a:t>&amp; Rich Math Talk</a:t>
            </a:r>
            <a:endParaRPr lang="en-US" sz="1100" b="1" dirty="0"/>
          </a:p>
        </p:txBody>
      </p:sp>
      <p:pic>
        <p:nvPicPr>
          <p:cNvPr id="28" name="Picture 2" descr="C:\Users\Steve Wyborney\Desktop\8.8.2018 Desktop\Estimation Clipboard Desktop Materials\Bundle 1 Glasses Pic.jp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704294" y="38888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03113"/>
            <a:ext cx="1815820" cy="430887"/>
          </a:xfrm>
          <a:prstGeom prst="rect">
            <a:avLst/>
          </a:prstGeom>
          <a:noFill/>
        </p:spPr>
        <p:txBody>
          <a:bodyPr wrap="square" rtlCol="0">
            <a:spAutoFit/>
          </a:bodyPr>
          <a:lstStyle/>
          <a:p>
            <a:pPr algn="ctr"/>
            <a:r>
              <a:rPr lang="en-US" sz="1100" b="1" dirty="0">
                <a:hlinkClick r:id="rId19"/>
              </a:rPr>
              <a:t>The Original 40 Estimation Clipboard Sets</a:t>
            </a:r>
            <a:endParaRPr lang="en-US" sz="1100" b="1" dirty="0"/>
          </a:p>
        </p:txBody>
      </p:sp>
      <p:cxnSp>
        <p:nvCxnSpPr>
          <p:cNvPr id="6" name="Straight Connector 5"/>
          <p:cNvCxnSpPr/>
          <p:nvPr/>
        </p:nvCxnSpPr>
        <p:spPr>
          <a:xfrm>
            <a:off x="0" y="36012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334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20"/>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t="25424"/>
          <a:stretch/>
        </p:blipFill>
        <p:spPr bwMode="auto">
          <a:xfrm>
            <a:off x="5105400" y="5417451"/>
            <a:ext cx="3962400" cy="136434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8"/>
          </p:cNvPr>
          <p:cNvSpPr txBox="1"/>
          <p:nvPr/>
        </p:nvSpPr>
        <p:spPr>
          <a:xfrm>
            <a:off x="393026" y="4800592"/>
            <a:ext cx="1192955" cy="261610"/>
          </a:xfrm>
          <a:prstGeom prst="rect">
            <a:avLst/>
          </a:prstGeom>
          <a:noFill/>
        </p:spPr>
        <p:txBody>
          <a:bodyPr wrap="none" rtlCol="0">
            <a:spAutoFit/>
          </a:bodyPr>
          <a:lstStyle/>
          <a:p>
            <a:pPr algn="ctr"/>
            <a:r>
              <a:rPr lang="en-US" sz="1100" b="1" dirty="0">
                <a:hlinkClick r:id="rId8"/>
              </a:rPr>
              <a:t>51 </a:t>
            </a:r>
            <a:r>
              <a:rPr lang="en-US" sz="1100" b="1" dirty="0" err="1">
                <a:hlinkClick r:id="rId8"/>
              </a:rPr>
              <a:t>Esti</a:t>
            </a:r>
            <a:r>
              <a:rPr lang="en-US" sz="1100" b="1" dirty="0">
                <a:hlinkClick r:id="rId8"/>
              </a:rPr>
              <a:t>-Mysteries</a:t>
            </a:r>
            <a:endParaRPr lang="en-US" sz="1100" b="1" dirty="0"/>
          </a:p>
        </p:txBody>
      </p:sp>
      <p:sp>
        <p:nvSpPr>
          <p:cNvPr id="37" name="TextBox 36"/>
          <p:cNvSpPr txBox="1"/>
          <p:nvPr/>
        </p:nvSpPr>
        <p:spPr>
          <a:xfrm>
            <a:off x="0" y="5349895"/>
            <a:ext cx="5257800" cy="1508105"/>
          </a:xfrm>
          <a:prstGeom prst="rect">
            <a:avLst/>
          </a:prstGeom>
          <a:noFill/>
        </p:spPr>
        <p:txBody>
          <a:bodyPr wrap="square" rtlCol="0">
            <a:spAutoFit/>
          </a:bodyPr>
          <a:lstStyle/>
          <a:p>
            <a:r>
              <a:rPr lang="en-US" sz="1400" b="1" dirty="0"/>
              <a:t>The Multiplication Course (a free course for students and teachers)</a:t>
            </a:r>
          </a:p>
          <a:p>
            <a:endParaRPr lang="en-US" sz="1100" b="1" dirty="0"/>
          </a:p>
          <a:p>
            <a:r>
              <a:rPr lang="en-US" sz="1100" b="1" dirty="0"/>
              <a:t>For more information read the blog post about The Multiplication Course </a:t>
            </a:r>
            <a:r>
              <a:rPr lang="en-US" sz="1100" b="1" dirty="0">
                <a:hlinkClick r:id="rId22"/>
              </a:rPr>
              <a:t>here</a:t>
            </a:r>
            <a:r>
              <a:rPr lang="en-US" sz="1100" b="1" dirty="0"/>
              <a:t>. </a:t>
            </a:r>
          </a:p>
          <a:p>
            <a:endParaRPr lang="en-US" sz="1100" b="1" dirty="0"/>
          </a:p>
          <a:p>
            <a:r>
              <a:rPr lang="en-US" sz="1100" b="1" dirty="0"/>
              <a:t>To view the course on YouTube:</a:t>
            </a:r>
          </a:p>
          <a:p>
            <a:pPr marL="342900" indent="-342900">
              <a:buAutoNum type="arabicPeriod"/>
            </a:pPr>
            <a:r>
              <a:rPr lang="en-US" sz="1100" b="1" dirty="0"/>
              <a:t>Click </a:t>
            </a:r>
            <a:r>
              <a:rPr lang="en-US" sz="1200" b="1" dirty="0">
                <a:hlinkClick r:id="rId20"/>
              </a:rPr>
              <a:t>here</a:t>
            </a:r>
            <a:r>
              <a:rPr lang="en-US" sz="1200" b="1" dirty="0"/>
              <a:t> </a:t>
            </a:r>
            <a:r>
              <a:rPr lang="en-US" sz="1100" b="1" dirty="0"/>
              <a:t>to see the chapter playlists on my YouTube channel.</a:t>
            </a:r>
          </a:p>
          <a:p>
            <a:pPr marL="342900" indent="-342900">
              <a:buAutoNum type="arabicPeriod"/>
            </a:pPr>
            <a:r>
              <a:rPr lang="en-US" sz="1100" b="1" dirty="0"/>
              <a:t>You’ll see all 12 chapters in the course.</a:t>
            </a:r>
          </a:p>
          <a:p>
            <a:pPr marL="342900" indent="-342900">
              <a:buAutoNum type="arabicPeriod"/>
            </a:pPr>
            <a:r>
              <a:rPr lang="en-US" sz="1100" b="1" dirty="0"/>
              <a:t>Each chapter includes a sequence of lessons for students.</a:t>
            </a:r>
          </a:p>
        </p:txBody>
      </p:sp>
      <p:pic>
        <p:nvPicPr>
          <p:cNvPr id="2052" name="Picture 4" descr="C:\Users\Steve Wyborney\Desktop\STEVES Esti-Mystery Clue Toolkit and Templates FALL 2020.jpg">
            <a:hlinkClick r:id="rId23"/>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71879" y="2461267"/>
            <a:ext cx="1263105" cy="94732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77352" y="3352800"/>
            <a:ext cx="1762470" cy="276999"/>
          </a:xfrm>
          <a:prstGeom prst="rect">
            <a:avLst/>
          </a:prstGeom>
          <a:noFill/>
        </p:spPr>
        <p:txBody>
          <a:bodyPr wrap="none" rtlCol="0">
            <a:spAutoFit/>
          </a:bodyPr>
          <a:lstStyle/>
          <a:p>
            <a:r>
              <a:rPr lang="en-US" sz="1200" b="1" dirty="0"/>
              <a:t>November  1 – January 8</a:t>
            </a:r>
          </a:p>
        </p:txBody>
      </p:sp>
      <p:cxnSp>
        <p:nvCxnSpPr>
          <p:cNvPr id="25" name="Straight Connector 24"/>
          <p:cNvCxnSpPr>
            <a:cxnSpLocks/>
          </p:cNvCxnSpPr>
          <p:nvPr/>
        </p:nvCxnSpPr>
        <p:spPr>
          <a:xfrm>
            <a:off x="2286000" y="18288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09799" y="1914436"/>
            <a:ext cx="2380761" cy="600164"/>
          </a:xfrm>
          <a:prstGeom prst="rect">
            <a:avLst/>
          </a:prstGeom>
          <a:noFill/>
        </p:spPr>
        <p:txBody>
          <a:bodyPr wrap="square" rtlCol="0">
            <a:spAutoFit/>
          </a:bodyPr>
          <a:lstStyle/>
          <a:p>
            <a:pPr algn="ctr"/>
            <a:r>
              <a:rPr lang="en-US" sz="1100" b="1" dirty="0">
                <a:hlinkClick r:id="rId4"/>
              </a:rPr>
              <a:t>Part 2 - New </a:t>
            </a:r>
            <a:r>
              <a:rPr lang="en-US" sz="1100" b="1" dirty="0" err="1">
                <a:hlinkClick r:id="rId4"/>
              </a:rPr>
              <a:t>Esti</a:t>
            </a:r>
            <a:r>
              <a:rPr lang="en-US" sz="1100" b="1" dirty="0">
                <a:hlinkClick r:id="rId4"/>
              </a:rPr>
              <a:t>-Mysteries and </a:t>
            </a:r>
            <a:r>
              <a:rPr lang="en-US" sz="1100" b="1" dirty="0">
                <a:hlinkClick r:id="" action="ppaction://noaction"/>
              </a:rPr>
              <a:t>Number Sense Resources Every </a:t>
            </a:r>
            <a:r>
              <a:rPr lang="en-US" sz="1100" b="1" dirty="0">
                <a:hlinkClick r:id="rId4"/>
              </a:rPr>
              <a:t>Day for the Rest </a:t>
            </a:r>
            <a:r>
              <a:rPr lang="en-US" sz="1100" b="1" dirty="0">
                <a:hlinkClick r:id="" action="ppaction://noaction"/>
              </a:rPr>
              <a:t>of the School Year</a:t>
            </a:r>
            <a:endParaRPr lang="en-US" sz="1100" b="1" dirty="0"/>
          </a:p>
        </p:txBody>
      </p:sp>
      <p:sp>
        <p:nvSpPr>
          <p:cNvPr id="32" name="TextBox 31"/>
          <p:cNvSpPr txBox="1"/>
          <p:nvPr/>
        </p:nvSpPr>
        <p:spPr>
          <a:xfrm>
            <a:off x="2535940" y="3352800"/>
            <a:ext cx="1817292" cy="276999"/>
          </a:xfrm>
          <a:prstGeom prst="rect">
            <a:avLst/>
          </a:prstGeom>
          <a:noFill/>
        </p:spPr>
        <p:txBody>
          <a:bodyPr wrap="none" rtlCol="0">
            <a:spAutoFit/>
          </a:bodyPr>
          <a:lstStyle/>
          <a:p>
            <a:r>
              <a:rPr lang="en-US" sz="1200" b="1" dirty="0"/>
              <a:t>January 11 – February 26 </a:t>
            </a:r>
          </a:p>
        </p:txBody>
      </p:sp>
      <p:pic>
        <p:nvPicPr>
          <p:cNvPr id="3" name="Picture 2" descr="C:\Users\Steve Wyborney\Desktop\Blog Post Pics and email too\Part 3 Feature Pic.jpg">
            <a:hlinkClick r:id="rId25"/>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118637" y="2460429"/>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152396" y="1914436"/>
            <a:ext cx="2507330" cy="600164"/>
          </a:xfrm>
          <a:prstGeom prst="rect">
            <a:avLst/>
          </a:prstGeom>
          <a:noFill/>
        </p:spPr>
        <p:txBody>
          <a:bodyPr wrap="square" rtlCol="0">
            <a:spAutoFit/>
          </a:bodyPr>
          <a:lstStyle/>
          <a:p>
            <a:pPr algn="ctr"/>
            <a:r>
              <a:rPr lang="en-US" sz="1100" b="1" dirty="0">
                <a:hlinkClick r:id="rId23"/>
              </a:rPr>
              <a:t>New </a:t>
            </a:r>
            <a:r>
              <a:rPr lang="en-US" sz="1100" b="1" dirty="0" err="1">
                <a:hlinkClick r:id="rId23"/>
              </a:rPr>
              <a:t>Esti</a:t>
            </a:r>
            <a:r>
              <a:rPr lang="en-US" sz="1100" b="1" dirty="0">
                <a:hlinkClick r:id="rId23"/>
              </a:rPr>
              <a:t>-Mysteries and </a:t>
            </a:r>
            <a:r>
              <a:rPr lang="en-US" sz="1100" b="1" dirty="0">
                <a:hlinkClick r:id="" action="ppaction://noaction"/>
              </a:rPr>
              <a:t>Number Sense Resources Every </a:t>
            </a:r>
            <a:r>
              <a:rPr lang="en-US" sz="1100" b="1" dirty="0">
                <a:hlinkClick r:id="rId23"/>
              </a:rPr>
              <a:t>Day </a:t>
            </a:r>
          </a:p>
          <a:p>
            <a:pPr algn="ctr"/>
            <a:r>
              <a:rPr lang="en-US" sz="1100" b="1" dirty="0">
                <a:hlinkClick r:id="rId23"/>
              </a:rPr>
              <a:t>for the Rest </a:t>
            </a:r>
            <a:r>
              <a:rPr lang="en-US" sz="1100" b="1" dirty="0">
                <a:hlinkClick r:id="" action="ppaction://noaction"/>
              </a:rPr>
              <a:t>of the School Year</a:t>
            </a:r>
            <a:endParaRPr lang="en-US" sz="1100" b="1" dirty="0"/>
          </a:p>
        </p:txBody>
      </p:sp>
      <p:sp>
        <p:nvSpPr>
          <p:cNvPr id="50" name="TextBox 49"/>
          <p:cNvSpPr txBox="1"/>
          <p:nvPr/>
        </p:nvSpPr>
        <p:spPr>
          <a:xfrm>
            <a:off x="5056278" y="3352800"/>
            <a:ext cx="1355884" cy="276999"/>
          </a:xfrm>
          <a:prstGeom prst="rect">
            <a:avLst/>
          </a:prstGeom>
          <a:noFill/>
        </p:spPr>
        <p:txBody>
          <a:bodyPr wrap="none" rtlCol="0">
            <a:spAutoFit/>
          </a:bodyPr>
          <a:lstStyle/>
          <a:p>
            <a:pPr algn="ctr"/>
            <a:r>
              <a:rPr lang="en-US" sz="1200" b="1" dirty="0"/>
              <a:t>March 1 – April 16</a:t>
            </a:r>
          </a:p>
        </p:txBody>
      </p:sp>
      <p:sp>
        <p:nvSpPr>
          <p:cNvPr id="51" name="TextBox 50"/>
          <p:cNvSpPr txBox="1"/>
          <p:nvPr/>
        </p:nvSpPr>
        <p:spPr>
          <a:xfrm>
            <a:off x="4548802" y="1909345"/>
            <a:ext cx="2385398" cy="600164"/>
          </a:xfrm>
          <a:prstGeom prst="rect">
            <a:avLst/>
          </a:prstGeom>
          <a:noFill/>
        </p:spPr>
        <p:txBody>
          <a:bodyPr wrap="square" rtlCol="0">
            <a:spAutoFit/>
          </a:bodyPr>
          <a:lstStyle/>
          <a:p>
            <a:pPr algn="ctr"/>
            <a:r>
              <a:rPr lang="en-US" sz="1100" b="1" dirty="0">
                <a:hlinkClick r:id="rId25"/>
              </a:rPr>
              <a:t>Part 3 - New </a:t>
            </a:r>
            <a:r>
              <a:rPr lang="en-US" sz="1100" b="1" dirty="0" err="1">
                <a:hlinkClick r:id="rId25"/>
              </a:rPr>
              <a:t>Esti</a:t>
            </a:r>
            <a:r>
              <a:rPr lang="en-US" sz="1100" b="1" dirty="0">
                <a:hlinkClick r:id="rId25"/>
              </a:rPr>
              <a:t>-Mysteries and Number Sense Resources Every Day for the Rest of the School Year</a:t>
            </a:r>
            <a:endParaRPr lang="en-US" sz="1100" b="1" dirty="0"/>
          </a:p>
        </p:txBody>
      </p:sp>
      <p:sp>
        <p:nvSpPr>
          <p:cNvPr id="41" name="TextBox 40"/>
          <p:cNvSpPr txBox="1"/>
          <p:nvPr/>
        </p:nvSpPr>
        <p:spPr>
          <a:xfrm>
            <a:off x="7368216" y="3352800"/>
            <a:ext cx="1304011" cy="276999"/>
          </a:xfrm>
          <a:prstGeom prst="rect">
            <a:avLst/>
          </a:prstGeom>
          <a:noFill/>
        </p:spPr>
        <p:txBody>
          <a:bodyPr wrap="none" rtlCol="0">
            <a:spAutoFit/>
          </a:bodyPr>
          <a:lstStyle/>
          <a:p>
            <a:pPr algn="ctr"/>
            <a:r>
              <a:rPr lang="en-US" sz="1200" b="1" dirty="0"/>
              <a:t>April 19 – May 28</a:t>
            </a:r>
          </a:p>
        </p:txBody>
      </p:sp>
      <p:sp>
        <p:nvSpPr>
          <p:cNvPr id="43" name="TextBox 42"/>
          <p:cNvSpPr txBox="1"/>
          <p:nvPr/>
        </p:nvSpPr>
        <p:spPr>
          <a:xfrm>
            <a:off x="6834802" y="1914436"/>
            <a:ext cx="2385398" cy="600164"/>
          </a:xfrm>
          <a:prstGeom prst="rect">
            <a:avLst/>
          </a:prstGeom>
          <a:noFill/>
        </p:spPr>
        <p:txBody>
          <a:bodyPr wrap="square" rtlCol="0">
            <a:spAutoFit/>
          </a:bodyPr>
          <a:lstStyle/>
          <a:p>
            <a:pPr algn="ctr"/>
            <a:r>
              <a:rPr lang="en-US" sz="1100" b="1" dirty="0">
                <a:hlinkClick r:id="rId2"/>
              </a:rPr>
              <a:t>Part 4 - New </a:t>
            </a:r>
            <a:r>
              <a:rPr lang="en-US" sz="1100" b="1" dirty="0" err="1">
                <a:hlinkClick r:id="rId2"/>
              </a:rPr>
              <a:t>Esti</a:t>
            </a:r>
            <a:r>
              <a:rPr lang="en-US" sz="1100" b="1" dirty="0">
                <a:hlinkClick r:id="rId2"/>
              </a:rPr>
              <a:t>-Mysteries and Number Sense Resources Every Day for the Rest of the School Year</a:t>
            </a:r>
            <a:endParaRPr lang="en-US" sz="11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524000"/>
            <a:ext cx="4088620" cy="307777"/>
          </a:xfrm>
          <a:prstGeom prst="rect">
            <a:avLst/>
          </a:prstGeom>
          <a:noFill/>
        </p:spPr>
        <p:txBody>
          <a:bodyPr wrap="none" rtlCol="0">
            <a:spAutoFit/>
          </a:bodyPr>
          <a:lstStyle/>
          <a:p>
            <a:r>
              <a:rPr lang="en-US" sz="14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540877"/>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572000" y="18288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858000" y="18288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3475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TotalTime>
  <Words>866</Words>
  <Application>Microsoft Office PowerPoint</Application>
  <PresentationFormat>On-screen Show (4:3)</PresentationFormat>
  <Paragraphs>75</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cp:lastModifiedBy>
  <cp:revision>36</cp:revision>
  <dcterms:created xsi:type="dcterms:W3CDTF">2021-07-09T14:41:24Z</dcterms:created>
  <dcterms:modified xsi:type="dcterms:W3CDTF">2021-10-04T02:58:27Z</dcterms:modified>
</cp:coreProperties>
</file>