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7" r:id="rId2"/>
    <p:sldId id="373" r:id="rId3"/>
    <p:sldId id="338" r:id="rId4"/>
    <p:sldId id="337" r:id="rId5"/>
    <p:sldId id="375" r:id="rId6"/>
    <p:sldId id="339" r:id="rId7"/>
    <p:sldId id="368" r:id="rId8"/>
    <p:sldId id="343" r:id="rId9"/>
    <p:sldId id="376" r:id="rId10"/>
    <p:sldId id="344" r:id="rId11"/>
    <p:sldId id="369" r:id="rId12"/>
    <p:sldId id="351" r:id="rId13"/>
    <p:sldId id="377" r:id="rId14"/>
    <p:sldId id="352" r:id="rId15"/>
    <p:sldId id="370" r:id="rId16"/>
    <p:sldId id="356" r:id="rId17"/>
    <p:sldId id="378" r:id="rId18"/>
    <p:sldId id="357" r:id="rId19"/>
    <p:sldId id="371" r:id="rId20"/>
    <p:sldId id="362" r:id="rId21"/>
    <p:sldId id="3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05" autoAdjust="0"/>
    <p:restoredTop sz="94660"/>
  </p:normalViewPr>
  <p:slideViewPr>
    <p:cSldViewPr showGuides="1">
      <p:cViewPr>
        <p:scale>
          <a:sx n="60" d="100"/>
          <a:sy n="60" d="100"/>
        </p:scale>
        <p:origin x="-169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30698-1D1D-444D-8D4F-9C924A60B92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993DD-9067-4E34-9A18-37EB2BF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5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7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6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1AC6-0A78-4452-9847-E0E5958EE35F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4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2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0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3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7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9.jpeg"/><Relationship Id="rId22" Type="http://schemas.openxmlformats.org/officeDocument/2006/relationships/hyperlink" Target="https://stevewyborney.com/2020/08/the-multiplication-course-by-steve-wyborney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4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2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0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3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7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9.jpeg"/><Relationship Id="rId22" Type="http://schemas.openxmlformats.org/officeDocument/2006/relationships/hyperlink" Target="https://stevewyborney.com/2020/08/the-multiplication-course-by-steve-wyborney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VBsix_1buz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4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2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0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3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7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9.jpeg"/><Relationship Id="rId22" Type="http://schemas.openxmlformats.org/officeDocument/2006/relationships/hyperlink" Target="https://stevewyborney.com/2020/08/the-multiplication-course-by-steve-wyborne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4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2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0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3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7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9.jpeg"/><Relationship Id="rId22" Type="http://schemas.openxmlformats.org/officeDocument/2006/relationships/hyperlink" Target="https://stevewyborney.com/2020/08/the-multiplication-course-by-steve-wyborney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4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2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0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3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7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9.jpeg"/><Relationship Id="rId22" Type="http://schemas.openxmlformats.org/officeDocument/2006/relationships/hyperlink" Target="https://stevewyborney.com/2020/08/the-multiplication-course-by-steve-wyborne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021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Wyborney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71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Rare, Red Splat!</a:t>
            </a:r>
          </a:p>
          <a:p>
            <a:pPr algn="ctr"/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 5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759" y="4419600"/>
            <a:ext cx="7804059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The red Splats! in this set each have their own rule.</a:t>
            </a:r>
          </a:p>
          <a:p>
            <a:pPr algn="ctr"/>
            <a:r>
              <a:rPr lang="en-US" sz="2800" b="1" dirty="0" smtClean="0"/>
              <a:t>That rule changes on each slide.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262" y="5522893"/>
            <a:ext cx="7835157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Read each rule very carefully, and think about all of</a:t>
            </a:r>
          </a:p>
          <a:p>
            <a:pPr algn="ctr"/>
            <a:r>
              <a:rPr lang="en-US" sz="2800" b="1" dirty="0" smtClean="0"/>
              <a:t>the words in each rule.</a:t>
            </a:r>
          </a:p>
        </p:txBody>
      </p:sp>
    </p:spTree>
    <p:extLst>
      <p:ext uri="{BB962C8B-B14F-4D97-AF65-F5344CB8AC3E}">
        <p14:creationId xmlns:p14="http://schemas.microsoft.com/office/powerpoint/2010/main" val="38574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3448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917187" y="363785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5719850" y="3326933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0246" y="457200"/>
            <a:ext cx="7763508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An Important Reminder</a:t>
            </a:r>
          </a:p>
          <a:p>
            <a:pPr algn="ctr"/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If there is more than 1 black Splat,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each of the black Splats has the same value as </a:t>
            </a:r>
            <a:r>
              <a:rPr lang="en-US" sz="2400" b="1" dirty="0" smtClean="0">
                <a:solidFill>
                  <a:schemeClr val="tx1"/>
                </a:solidFill>
              </a:rPr>
              <a:t>each other.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0" y="2487454"/>
            <a:ext cx="1905000" cy="941546"/>
            <a:chOff x="3810000" y="2003543"/>
            <a:chExt cx="1905000" cy="941546"/>
          </a:xfrm>
          <a:solidFill>
            <a:schemeClr val="bg1"/>
          </a:solidFill>
        </p:grpSpPr>
        <p:sp>
          <p:nvSpPr>
            <p:cNvPr id="2" name="Rectangular Callout 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-67179"/>
                <a:gd name="adj2" fmla="val 9264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87317"/>
                <a:gd name="adj2" fmla="val 4743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These will have the same value as each other.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6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2871709" y="4094751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622589" y="358684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264835" y="1512195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81158" y="85560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1013" y="242814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73112" y="272205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5707831" y="2963824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5707832" y="2963822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3487904" y="21024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3487905" y="21024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917038" y="338211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917039" y="338211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340902" y="80871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340902" y="808716"/>
            <a:ext cx="2464921" cy="255870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5867400"/>
            <a:ext cx="8878574" cy="7718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Rule For </a:t>
            </a:r>
            <a:r>
              <a:rPr lang="en-US" sz="2000" b="1" u="sng" dirty="0">
                <a:solidFill>
                  <a:schemeClr val="tx1"/>
                </a:solidFill>
              </a:rPr>
              <a:t>This Picture</a:t>
            </a:r>
            <a:r>
              <a:rPr lang="en-US" sz="2000" b="1" dirty="0">
                <a:solidFill>
                  <a:schemeClr val="tx1"/>
                </a:solidFill>
              </a:rPr>
              <a:t>:  The value of the red Splat is </a:t>
            </a:r>
            <a:r>
              <a:rPr lang="en-US" sz="2000" b="1" dirty="0" smtClean="0">
                <a:solidFill>
                  <a:schemeClr val="tx1"/>
                </a:solidFill>
              </a:rPr>
              <a:t>TWO MORE </a:t>
            </a:r>
            <a:r>
              <a:rPr lang="en-US" sz="2000" b="1" dirty="0">
                <a:solidFill>
                  <a:schemeClr val="tx1"/>
                </a:solidFill>
              </a:rPr>
              <a:t>than the </a:t>
            </a:r>
            <a:r>
              <a:rPr lang="en-US" sz="2000" b="1" u="sng" dirty="0">
                <a:solidFill>
                  <a:schemeClr val="tx1"/>
                </a:solidFill>
              </a:rPr>
              <a:t>sum</a:t>
            </a:r>
            <a:r>
              <a:rPr lang="en-US" sz="2000" b="1" dirty="0">
                <a:solidFill>
                  <a:schemeClr val="tx1"/>
                </a:solidFill>
              </a:rPr>
              <a:t> of the black Splats!  What is the value of the Red Splat?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74579" y="1297414"/>
            <a:ext cx="1243875" cy="914400"/>
          </a:xfrm>
          <a:prstGeom prst="wedgeRectCallout">
            <a:avLst>
              <a:gd name="adj1" fmla="val 56180"/>
              <a:gd name="adj2" fmla="val 839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next click will reveal the answer.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3200" y="165735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Google Slides, click on View then Present.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54" grpId="0" animBg="1"/>
      <p:bldP spid="35" grpId="0" animBg="1"/>
      <p:bldP spid="10" grpId="0" animBg="1"/>
      <p:bldP spid="42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6" grpId="0" animBg="1"/>
      <p:bldP spid="29" grpId="0" animBg="1"/>
      <p:bldP spid="29" grpId="1" animBg="1"/>
      <p:bldP spid="30" grpId="0" animBg="1"/>
      <p:bldP spid="51" grpId="0" animBg="1"/>
      <p:bldP spid="5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36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28034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917187" y="363785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5719850" y="3326933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0246" y="457200"/>
            <a:ext cx="7763508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An Important Reminder</a:t>
            </a:r>
          </a:p>
          <a:p>
            <a:pPr algn="ctr"/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If there is more than 1 black Splat,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each of the black Splats has the same value as </a:t>
            </a:r>
            <a:r>
              <a:rPr lang="en-US" sz="2400" b="1" dirty="0" smtClean="0">
                <a:solidFill>
                  <a:schemeClr val="tx1"/>
                </a:solidFill>
              </a:rPr>
              <a:t>each other.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0" y="2487454"/>
            <a:ext cx="1905000" cy="941546"/>
            <a:chOff x="3810000" y="2003543"/>
            <a:chExt cx="1905000" cy="941546"/>
          </a:xfrm>
          <a:solidFill>
            <a:schemeClr val="bg1"/>
          </a:solidFill>
        </p:grpSpPr>
        <p:sp>
          <p:nvSpPr>
            <p:cNvPr id="2" name="Rectangular Callout 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-67179"/>
                <a:gd name="adj2" fmla="val 9264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87317"/>
                <a:gd name="adj2" fmla="val 4743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These will have the same value as each other.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6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2871709" y="4094751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622589" y="358684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264835" y="1512195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7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81158" y="85560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1013" y="242814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73112" y="272205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5707831" y="2963824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5707832" y="2963822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3487904" y="21024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3487905" y="21024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917038" y="338211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917039" y="338211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340902" y="80871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340902" y="808716"/>
            <a:ext cx="2464921" cy="255870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5867400"/>
            <a:ext cx="8878574" cy="7718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Rule For </a:t>
            </a:r>
            <a:r>
              <a:rPr lang="en-US" sz="2000" b="1" u="sng" dirty="0">
                <a:solidFill>
                  <a:schemeClr val="tx1"/>
                </a:solidFill>
              </a:rPr>
              <a:t>This Picture</a:t>
            </a:r>
            <a:r>
              <a:rPr lang="en-US" sz="2000" b="1" dirty="0">
                <a:solidFill>
                  <a:schemeClr val="tx1"/>
                </a:solidFill>
              </a:rPr>
              <a:t>:  The value of the red Splat is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 </a:t>
            </a:r>
            <a:r>
              <a:rPr lang="en-US" sz="2000" b="1" dirty="0">
                <a:solidFill>
                  <a:schemeClr val="tx1"/>
                </a:solidFill>
              </a:rPr>
              <a:t>½ times the value of each black Splat. What is the value of the Red Splat?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74579" y="1297414"/>
            <a:ext cx="1243875" cy="914400"/>
          </a:xfrm>
          <a:prstGeom prst="wedgeRectCallout">
            <a:avLst>
              <a:gd name="adj1" fmla="val 56180"/>
              <a:gd name="adj2" fmla="val 839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next click will reveal the answer.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3200" y="165735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Google Slides, click on View then Present.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54" grpId="0" animBg="1"/>
      <p:bldP spid="35" grpId="0" animBg="1"/>
      <p:bldP spid="10" grpId="0" animBg="1"/>
      <p:bldP spid="42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6" grpId="0" animBg="1"/>
      <p:bldP spid="29" grpId="0" animBg="1"/>
      <p:bldP spid="29" grpId="1" animBg="1"/>
      <p:bldP spid="30" grpId="0" animBg="1"/>
      <p:bldP spid="51" grpId="0" animBg="1"/>
      <p:bldP spid="5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36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29979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917187" y="363785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5719850" y="3326933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0246" y="457200"/>
            <a:ext cx="7763508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An Important Reminder</a:t>
            </a:r>
          </a:p>
          <a:p>
            <a:pPr algn="ctr"/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If there is more than 1 black Splat,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each of the black Splats has the same value as </a:t>
            </a:r>
            <a:r>
              <a:rPr lang="en-US" sz="2400" b="1" dirty="0" smtClean="0">
                <a:solidFill>
                  <a:schemeClr val="tx1"/>
                </a:solidFill>
              </a:rPr>
              <a:t>each other.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0" y="2487454"/>
            <a:ext cx="1905000" cy="941546"/>
            <a:chOff x="3810000" y="2003543"/>
            <a:chExt cx="1905000" cy="941546"/>
          </a:xfrm>
          <a:solidFill>
            <a:schemeClr val="bg1"/>
          </a:solidFill>
        </p:grpSpPr>
        <p:sp>
          <p:nvSpPr>
            <p:cNvPr id="2" name="Rectangular Callout 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-67179"/>
                <a:gd name="adj2" fmla="val 9264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87317"/>
                <a:gd name="adj2" fmla="val 4743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These will have the same value as each other.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6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 Wyborney\Desktop\Rare Thumb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786717" cy="28400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ve Wyborney\AppData\Local\Microsoft\Windows\INetCache\IE\KHN5ZMX0\600px-Uploadform_arrow.svg[1].pn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227" y="2590800"/>
            <a:ext cx="32004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Watch the YouTube video </a:t>
            </a:r>
            <a:r>
              <a:rPr lang="en-US" sz="2800" b="1" dirty="0" smtClean="0">
                <a:hlinkClick r:id="rId2"/>
              </a:rPr>
              <a:t>here</a:t>
            </a:r>
            <a:endParaRPr lang="en-US" sz="2800" b="1" dirty="0" smtClean="0"/>
          </a:p>
          <a:p>
            <a:r>
              <a:rPr lang="en-US" sz="2800" b="1" dirty="0" smtClean="0"/>
              <a:t>to learn how to use this resource.</a:t>
            </a:r>
          </a:p>
        </p:txBody>
      </p:sp>
    </p:spTree>
    <p:extLst>
      <p:ext uri="{BB962C8B-B14F-4D97-AF65-F5344CB8AC3E}">
        <p14:creationId xmlns:p14="http://schemas.microsoft.com/office/powerpoint/2010/main" val="33616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2871709" y="4094751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622589" y="358684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264835" y="1512195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16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81158" y="85560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32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1013" y="242814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73112" y="272205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5707831" y="2963824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5707832" y="2963822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3487904" y="21024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3487905" y="21024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917038" y="338211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917039" y="338211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340902" y="80871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340902" y="808716"/>
            <a:ext cx="2464921" cy="255870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5867400"/>
            <a:ext cx="8878574" cy="7718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Rule For </a:t>
            </a:r>
            <a:r>
              <a:rPr lang="en-US" sz="2000" b="1" u="sng" dirty="0">
                <a:solidFill>
                  <a:schemeClr val="tx1"/>
                </a:solidFill>
              </a:rPr>
              <a:t>This Picture</a:t>
            </a:r>
            <a:r>
              <a:rPr lang="en-US" sz="2000" b="1" dirty="0">
                <a:solidFill>
                  <a:schemeClr val="tx1"/>
                </a:solidFill>
              </a:rPr>
              <a:t>:  The value of the red Splat is </a:t>
            </a:r>
            <a:r>
              <a:rPr lang="en-US" sz="2000" b="1" u="sng" dirty="0" smtClean="0">
                <a:solidFill>
                  <a:schemeClr val="tx1"/>
                </a:solidFill>
              </a:rPr>
              <a:t>one and one-third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u="sng" dirty="0">
                <a:solidFill>
                  <a:schemeClr val="tx1"/>
                </a:solidFill>
              </a:rPr>
              <a:t>sum</a:t>
            </a:r>
            <a:r>
              <a:rPr lang="en-US" sz="2000" b="1" dirty="0">
                <a:solidFill>
                  <a:schemeClr val="tx1"/>
                </a:solidFill>
              </a:rPr>
              <a:t> of the black Splats!  What is the value of the Red Splat?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74579" y="1297414"/>
            <a:ext cx="1243875" cy="914400"/>
          </a:xfrm>
          <a:prstGeom prst="wedgeRectCallout">
            <a:avLst>
              <a:gd name="adj1" fmla="val 56180"/>
              <a:gd name="adj2" fmla="val 839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next click will reveal the answer.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71608" y="208806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29554" y="69818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43200" y="165735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Google Slides, click on View then Present.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3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54" grpId="0" animBg="1"/>
      <p:bldP spid="35" grpId="0" animBg="1"/>
      <p:bldP spid="10" grpId="0" animBg="1"/>
      <p:bldP spid="42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6" grpId="0" animBg="1"/>
      <p:bldP spid="29" grpId="0" animBg="1"/>
      <p:bldP spid="29" grpId="1" animBg="1"/>
      <p:bldP spid="30" grpId="0" animBg="1"/>
      <p:bldP spid="51" grpId="0" animBg="1"/>
      <p:bldP spid="5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36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12380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4609036" y="945503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750349" y="3681730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11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82325" y="183137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808890" y="288894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808891" y="288894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3655923" y="277211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3655923" y="277211"/>
            <a:ext cx="2464921" cy="255870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5867400"/>
            <a:ext cx="8878574" cy="7718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Rule For </a:t>
            </a:r>
            <a:r>
              <a:rPr lang="en-US" sz="2000" b="1" u="sng" dirty="0" smtClean="0">
                <a:solidFill>
                  <a:schemeClr val="tx1"/>
                </a:solidFill>
              </a:rPr>
              <a:t>This Picture</a:t>
            </a:r>
            <a:r>
              <a:rPr lang="en-US" sz="2000" b="1" dirty="0" smtClean="0">
                <a:solidFill>
                  <a:schemeClr val="tx1"/>
                </a:solidFill>
              </a:rPr>
              <a:t>:  The value of the red </a:t>
            </a:r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plat is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less than the value of the black Splat!  What is the value of the red Splat?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74579" y="1297414"/>
            <a:ext cx="1243875" cy="914400"/>
          </a:xfrm>
          <a:prstGeom prst="wedgeRectCallout">
            <a:avLst>
              <a:gd name="adj1" fmla="val 56180"/>
              <a:gd name="adj2" fmla="val 839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next click will reveal the answer.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165735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Google Slides, click on View then Present.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35" grpId="0" animBg="1"/>
      <p:bldP spid="39" grpId="0" animBg="1"/>
      <p:bldP spid="37" grpId="0" animBg="1"/>
      <p:bldP spid="37" grpId="1" animBg="1"/>
      <p:bldP spid="46" grpId="0" animBg="1"/>
      <p:bldP spid="29" grpId="0" animBg="1"/>
      <p:bldP spid="29" grpId="1" animBg="1"/>
      <p:bldP spid="30" grpId="0" animBg="1"/>
      <p:bldP spid="51" grpId="0" animBg="1"/>
      <p:bldP spid="5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36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8632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917187" y="363785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5719850" y="3326933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0246" y="457200"/>
            <a:ext cx="7763508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An Important Reminder</a:t>
            </a:r>
          </a:p>
          <a:p>
            <a:pPr algn="ctr"/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If there is more than 1 black Splat,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each of the black Splats has the same value as </a:t>
            </a:r>
            <a:r>
              <a:rPr lang="en-US" sz="2400" b="1" dirty="0" smtClean="0">
                <a:solidFill>
                  <a:schemeClr val="tx1"/>
                </a:solidFill>
              </a:rPr>
              <a:t>each other.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0" y="2487454"/>
            <a:ext cx="1905000" cy="941546"/>
            <a:chOff x="3810000" y="2003543"/>
            <a:chExt cx="1905000" cy="941546"/>
          </a:xfrm>
          <a:solidFill>
            <a:schemeClr val="bg1"/>
          </a:solidFill>
        </p:grpSpPr>
        <p:sp>
          <p:nvSpPr>
            <p:cNvPr id="2" name="Rectangular Callout 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-67179"/>
                <a:gd name="adj2" fmla="val 9264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87317"/>
                <a:gd name="adj2" fmla="val 4743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These will have the same value as each other.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2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5414401" y="838923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578634" y="2771203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67280" y="3723041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33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581400" y="321413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637686" y="2112700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637687" y="2112698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4333361" y="15518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4333362" y="155184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4333364" y="3051248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4333364" y="3051248"/>
            <a:ext cx="2464921" cy="255870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110813" y="11430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5867400"/>
            <a:ext cx="8878574" cy="7718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Rule For </a:t>
            </a:r>
            <a:r>
              <a:rPr lang="en-US" sz="2000" b="1" u="sng" dirty="0">
                <a:solidFill>
                  <a:schemeClr val="tx1"/>
                </a:solidFill>
              </a:rPr>
              <a:t>This Picture</a:t>
            </a:r>
            <a:r>
              <a:rPr lang="en-US" sz="2000" b="1" dirty="0">
                <a:solidFill>
                  <a:schemeClr val="tx1"/>
                </a:solidFill>
              </a:rPr>
              <a:t>:  The value of the red Splat is </a:t>
            </a:r>
            <a:r>
              <a:rPr lang="en-US" sz="2000" b="1" dirty="0" smtClean="0">
                <a:solidFill>
                  <a:schemeClr val="tx1"/>
                </a:solidFill>
              </a:rPr>
              <a:t>an </a:t>
            </a:r>
            <a:r>
              <a:rPr lang="en-US" sz="2000" b="1" u="sng" dirty="0" smtClean="0">
                <a:solidFill>
                  <a:schemeClr val="tx1"/>
                </a:solidFill>
              </a:rPr>
              <a:t>odd number</a:t>
            </a:r>
            <a:r>
              <a:rPr lang="en-US" sz="2000" b="1" dirty="0" smtClean="0">
                <a:solidFill>
                  <a:schemeClr val="tx1"/>
                </a:solidFill>
              </a:rPr>
              <a:t> that is one more than </a:t>
            </a:r>
            <a:r>
              <a:rPr lang="en-US" sz="2000" b="1" dirty="0">
                <a:solidFill>
                  <a:schemeClr val="tx1"/>
                </a:solidFill>
              </a:rPr>
              <a:t>the value of each black Splat.  What is the value of the Red Splat?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74579" y="1297414"/>
            <a:ext cx="1243875" cy="914400"/>
          </a:xfrm>
          <a:prstGeom prst="wedgeRectCallout">
            <a:avLst>
              <a:gd name="adj1" fmla="val 56180"/>
              <a:gd name="adj2" fmla="val 839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next click will reveal the answer.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3200" y="165735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Google Slides, click on View then Present.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35" grpId="0" animBg="1"/>
      <p:bldP spid="41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6" grpId="0" animBg="1"/>
      <p:bldP spid="29" grpId="0" animBg="1"/>
      <p:bldP spid="29" grpId="1" animBg="1"/>
      <p:bldP spid="30" grpId="0" animBg="1"/>
      <p:bldP spid="49" grpId="0" animBg="1"/>
      <p:bldP spid="51" grpId="0" animBg="1"/>
      <p:bldP spid="5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36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2055</Words>
  <Application>Microsoft Office PowerPoint</Application>
  <PresentationFormat>On-screen Show (4:3)</PresentationFormat>
  <Paragraphs>309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38</cp:revision>
  <dcterms:created xsi:type="dcterms:W3CDTF">2020-11-19T04:27:50Z</dcterms:created>
  <dcterms:modified xsi:type="dcterms:W3CDTF">2021-05-02T13:49:00Z</dcterms:modified>
</cp:coreProperties>
</file>